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62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71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E8"/>
    <a:srgbClr val="F9B5C0"/>
    <a:srgbClr val="F3E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3-10-16T10:24:32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2514 6074 0,'55'0'328,"28"0"-312,0 0-16,-55 0 0,54 0 16,29-27-16,-28 27 15,-28-28-15,28 28 16,27-28-16,-27 28 15,0-27-15,0 27 16,-28 0-16,1-28 16,-1 28-16,28 0 0,-56 0 15,56 0-15,-28 0 16,1 0-16,54-28 16,-27 28-16,-28 0 15,28 0-15,-28 0 0,1 0 16,-1-27-16,0 27 15,28 0-15,-28 0 16,28 0-16,-55 0 16,55 0-16,-56 0 15,28 0-15,1-28 0,-29 28 16,29 0-16,-29 0 16,1 0-16,27 0 15,0 0-15,1 0 16,-29 0-1,28 0-15,-27 0 16,27 0-16,-27 0 16,27 0-16,0 28 15,-27-28-15,0 0 16,-1 0-16,1 0 16,0 27-16,-1-27 0,1 0 15,-1 0 1,1 0-16,0 28 15,-1-28-15,1 0 16,27 0 0,-27 0-16,-1 28 15,29-28-15,-1 0 16,0 27-16,-27-27 16,27 0-1,-27 0 1,-1 0-16,29 0 0,-29 28 15,1-28-15,27 0 16,-27 0-16,55 0 16,-28 0-16,0 0 15,56 0-15,-56 0 16,28 0-16,-28 0 0,0 0 16,-27 0-16,27 0 15,0 0 1,-27 0-1,-1 0-15,29 0 16,-29 0 0,29 0-1,-29 0-15,28-28 0,1 28 16,-1-27 0,28 27-16,-56-28 15,29 28-15,-1 0 0,-27-28 16,54 28-16,-54 0 15,55 0-15,-28 0 16,28 0-16,-55 0 16,27 0-16,-27 0 15,27 0-15,0 0 16,-27 0-16,27 0 0,-27 0 16,27-27-16,-28 27 15,1 0-15,0 0 16,-1 0-16,-27-28 15,56 28-15,-29 0 16,1-27-16,-1 27 0,1 0 16,0 0-1,-1 0-15,1 0 0,0 0 16,-1 0-16,1 0 16,27 0-16,0-28 15,-27 28-15,27 0 0,0 0 16,1 0-1,-29 0-15,29 0 16,-29 0-16,28 0 16,-27 0-1,0 0-15,-1 0 16,1 0 0,0 0-16,-1 0 31,1 0-16,-1 0-15,29 28 16,-29-28 0,1 27-1,0-27-15,27 0 16,-28 0 0,1 0-16,0 0 0,-1 0 15,1 0-15,27 0 16,0 28-16,1-1 15,26 1-15,1 0 16,0-1 0,-55-27-16,27 28 0,28-28 15,-55 0-15,27 0 16,-28 0-16,56 0 16,55 0 343,28 28-343,-28-28-16,28 27 15,-83 1-15,83-1 16,27-27-16,-55 0 15,0 28-15,-27-28 16,-1 0-16,-54 0 0,54 0 16,-55 28-1,-27-28-15,27 27 0,0-27 16,1 0 0,-29 0-16,1 0 15,27 0-15,0 0 16,-27 0-16,0 0 15,-28-55 329,-28 27-328,28-54-16,-28 26 0,28-27 15,-27 1-15,-1-29 16,0 28-16,1 1 16,-1 54-16,1-55 15,-1 28-15,0 0 16,28 27-16,0-27 16,-27 0-16,27 27 0,-28 0 15,0 1 1,28-1-16,-27 1 15,-1 27-15,1-28 16,-1-27-16,0 55 16,1-28-16,-1 28 0,1-27 15,-1 27-15,0-28 16,-27 28-16,0-28 16,0 1-16,-28 27 15,-28-28-15,56 1 0,-56-1 16,29 0-16,-29 1 15,1-1-15,27 0 16,-28 1-16,1 27 16,-1-28-16,84 28 15,-84-27-15,28-1 32,0 0-32,-27 1 0,55 27 0,-139-55 15,1-1-15,-1 29 16,29-28-16,27 27 15,-28-27-15,28 27 0,27-27 16,1 55-16,-1-55 16,-27 27-16,-28 0 15,28 1-15,-55-1 16,55 28-16,-56-27 16,1-1-16,-56 28 0,56-55 15,0 27-15,-1 28 16,-27 0-16,0 0 15,-27 0-15,-28 0 16,-1 0-16,-82-27 16,83 27-16,-56 0 15,84-28-15,-28 28 0,-1 0 16,1-55-16,0 55 16,83 27-16,-28-27 15,27 28-15,84-28 16,-1 28-16,1-28 15,54 0-15,-26 27 0,-1-27 16,55 0-16,0 0 16,1 0-16,-1 28 15,1-28-15,-29 27 16,29 1-16,-56 0 16,0 27-16,28-55 0,-28 27 15,28 1-15,-28 0 16,0-1-16,28-27 15,-28 56 1,-28-29-16,1 28 0,-1 1 16,1-29-16,-1 28 0,1-27 15,27 27-15,-28 0 16,29-27-16,-29 27 16,83-27-16,-27-1 15,0-27-15,27 0 63,28 83-48,0-55-15,0 55 16,0 0-16,0-28 0,0 0 16,28 28-16,0-56 15,-1 29-15,1 26 16,27-26-16,-27-29 15,-1 29-15,29 26 16,-56-54-16,55 0 16,-28 54-16,29-26 0,-29-29 15,1 1-15,0 27 16,-1-55-16,1 55 16,-1-55-16,29 28 15,-1 27-15,-27-55 16,54 55-16,1-27 0,28 27 15,-28-27-15,27-1 16,-55 1-16,28 0 16,0-1-16,-28-27 15,28 0-15,-27 28 16,26-28-16,-54 0 0,27 27 16,-27-27-16,27 28 15,28 0-15,-28-1 16,-27-27-16,55 28 15,-28-1-15,-27-27 16,27 0-16,28 0 0,-56 28 16,56-28-16,-28 28 15,-27-28-15,0 27 16,27-27-16,-55 28 16,55-28-16,-27 0 0</inkml:trace>
  <inkml:trace contextRef="#ctx0" brushRef="#br0" timeOffset="33361.28">17624 9028 0</inkml:trace>
  <inkml:trace contextRef="#ctx0" brushRef="#br0" timeOffset="36056.55">17403 8448 0,'55'0'250,"28"0"-234,-55 0-16,0 0 15,-1 0-15,1-27 16,27 27-16,-27 0 16,-1 0-16,1 0 15,0 0-15,27 0 16,-28 0-16,29 0 15,-1 0-15,-28 0 16,1 0-16,0 0 16,-1 0-16,29 0 15,-29 0-15,1 27 16,-1-27 0,1 0-1,0 0 1,-28 28-1,27-28-15,1 0 16,0 0 15,-1 0-15,1 0 0,-1 0 46,1 0-31,27 0 16,-27 0-47,0 0 16,-1 0-1,1 0-15,-1 0 16,1 0 0,0 0-16,-1 0 15,1 0 1,-28-28 46,28 28 17,-1 0-64,-27-55 1,0 28-16,0-1 15,0-27-15,0 27 16,0-27-16,0-28 16,28 28-16,-28 27 31,0 1 16,0-1-32,0 1-15,0-1 0,0 0 16,27 1-16,-27-1 16,0 0-16,0 1 78,0-1-16,0 1-46,-27 27-16,-1-28 0,1 0 16,-1 28-1,0 0-15,1-27 16,-29 27-16,29-28 15,-28-27-15,-28 27 0,27 28 16,1-27 0,-28-1-16,0 1 0,1-1 15,54 28-15,-27-28 16,-1 1-16,1 27 16,28 0-16,-29-28 15,29 28-15,-1 0 16,1 0-16,-1 0 15,0 0 1,1 0 0,-1 0-16,0 0 15,1 0-15,-1 0 16,1 0-16,-1 0 0,0 0 16,1 0-1,-1 0 1,0 0-1,1 0 17,-1 28-17,28-1 1,-27-27 0,-1 83-16,0-55 15,1 27-15,-1 0 16,28-27-16,0 27 0,0 28 15,0-56-15,0 1 16,0 27-16,0-27 31,0 0-31,0-1 16,0 1 0,0-1-1,0 84 1,0-56-16,0 28 15,0 0-15,0-56 16,0 1-16,0-1 78,0 1-62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3:33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24575,'9'0'0,"8"0"0,10 0 0,5 0 0,-2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3:35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24575,'14'0'0,"23"0"0,11 0 0,10 0 0,9 0 0,-1 0 0,1 0 0,-1 0 0,-8 0 0,1 0 0,0 0 0,-6 0 0,-3 0 0,-5 0 0,-5 0 0,-10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3:36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3:38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24575,'0'1024'0,"0"-1011"0,0 1 0,1-1 0,0 1 0,5 15 0,-5-26 0,0 1 0,0-1 0,0 1 0,1-1 0,-1 0 0,1 1 0,0-1 0,0 0 0,0 0 0,0 0 0,1-1 0,-1 1 0,1 0 0,0-1 0,0 0 0,0 1 0,0-1 0,0-1 0,0 1 0,6 2 0,5 1 0,0-2 0,0 0 0,0 0 0,0-1 0,21-1 0,78-5 0,-45 0 0,81-10 0,0-1 0,-73 15 1,-35 1-684,63-8 0,-73 2-6143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3:40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24575,'4'0'0,"0"-1"0,0 2 0,0-1 0,-1 0 0,1 1 0,0 0 0,0-1 0,-1 2 0,1-1 0,0 0 0,-1 1 0,0-1 0,1 1 0,-1 0 0,0 0 0,0 1 0,0-1 0,0 1 0,0-1 0,0 1 0,-1 0 0,0 0 0,1 0 0,-1 0 0,0 0 0,3 7 0,9 16 0,-1 0 0,0 0 0,-3 1 0,16 55 0,11 118 0,-27-135 0,-3-8 0,-4 1 0,-1 0 0,-8 63 0,6-116 0,-1-1 0,0 1 0,1-1 0,-2 1 0,1-1 0,-1 0 0,1 1 0,-1-1 0,0 0 0,0 0 0,-1 0 0,0-1 0,1 1 0,-1-1 0,0 1 0,0-1 0,-1 0 0,1 0 0,-1 0 0,0-1 0,1 1 0,-1-1 0,0 0 0,0 0 0,-1 0 0,1 0 0,0-1 0,-1 0 0,-4 1 0,-13 2 0,-1 0 0,0-2 0,0-1 0,-33-2 0,40 1 0,-20-1-1365,5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4:09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24575,'0'10'0,"-4"16"0,-12 18 0,-2 6 0,2-5-8191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4:10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4:14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0 24575,'0'5'0,"0"10"0,-4 17 0,-2 8 0,0 1 0,1-1 0,-3 6 0,-9 19 0,-7 12 0,-9 12 0,-3 4 0,5-9 0,3-18 0,6-16 0,6-17-8191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9171" units="1/cm"/>
          <inkml:channelProperty channel="T" name="resolution" value="1" units="1/dev"/>
        </inkml:channelProperties>
      </inkml:inkSource>
      <inkml:timestamp xml:id="ts0" timeString="2023-10-16T10:25:41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2624 6185 0,'56'0'282,"54"0"-267,-27 0-15,28 0 16,27 0-16,-28 0 0,1 0 15,-28 0-15,-1 0 16,29 0-16,-56 0 16,56 0-16,-28 0 15,27 0-15,-27 0 16,27 0-16,1 0 0,-1-28 16,29 28-16,-29 0 15,28 0-15,-55-28 16,0 28-16,27 0 15,-54 0-15,26 0 16,1 0-16,-27 0 16,-1 0-16,0 0 0,-27 0 15,55 0-15,-1 0 16,-26 0-16,27 0 16,27-27-16,-27 27 15,-28 0-15,56-28 16,-56 28-16,28 0 15,27 0-15,-27 0 0,-28 0 16,-27-27-16,27 27 16,-27 0-16,55 0 15,-28 0-15,0 0 16,28-28-16,0 28 0,-28 0 16,28-28-16,-28 28 15,1 0-15,-1 0 16,0 0-16,-27 0 15,-1 0-15,29 0 16,-1 0-16,-28 0 0,1 0 16,55 0-16,-55 0 15,27 0-15,0 0 16,-27 0-16,27 0 16,-27 0-16,-1 0 15,1 0-15,-1 0 31,29 0-31,-1 0 16,0 0 0,-27 0-16,27 0 15,0 0-15,28 0 16,-28 0-16,-27 0 0,27 0 16,1 0-16,-29 28 15,28-28-15,-27 0 16,27 0-16,1 0 15,-1 0-15,0 0 16,0 28-16,-27-28 16,0 0-16,-1 0 62,-27 27 1,28-27-48,-1 0 1,1 28-16,0-28 0,27 27 16,0 1-16,0-28 15,-27 0-15,27 28 16,-27-28-16,0 0 15,-1 27-15,1-27 16,-1 28-16,1-28 16,0 0-1,55 0-15,-83 27 16,55-27-16,-28 28 16,1-28-16,27 28 15,-27-28-15,0 0 16,-1 0-16,28 27 15,1-27 1,-29 0-16,84 0 16,-28 0-16,55 0 15,-55 0-15,27 0 16,1 0-16,27-27 0,0 27 16,-28-28-16,1 28 15,-28-28-15,-28 28 16,28 0-16,-28 0 15,0 0-15,1 0 16,-29 0-16,28 0 0,28 0 16,-27 0-16,-1 0 15,0 0-15,-27-27 16,55 27-16,-28 0 16,-28-28-16,1 28 15,27 0-15,-55-27 16,28 27-1,0 0-15,54 0 16,-54 0 0,83-28-16,-1 0 15,-27 28-15,55-55 0,-55 28 16,55-1-16,-28 0 16,1 1-16,27-29 15,-55 56-15,55-27 16,-55-1-16,27 28 15,-27-27-15,28 27 16,-1-28-16,1 28 0,-1-28 16,-54 28-16,54-27 15,1-1-15,27 28 16,-28-27-16,1 27 16,-28 0-16,-1-28 0,29 28 15,-1-28-15,-27 28 16,83-27-16,-28-28 15,28 27-15,-28 0 16,28 1-16,-83-1 16,27 1-16,-27-1 0,0 0 15,-28 1-15,56 27 16,-29-28-16,1 0 16,28 1-16,-84 27 15,29 0-15,-29 0 16,56 0-16,-28 0 15,-27 0-15,27 0 0,1-28 16,-1 28 0,0 0-16,0 0 15,1 0-15,-1 0 16,0 0-16,0 0 16,-27 0-16,0 0 15,-1 0-15,1 0 16,-1 0-1,1 0-15,0 28 16,-1-28-16,1 27 16,-1-27-16,1 0 15,0 28-15,-1-28 16,1 0 0,0 0-1,27 0 1,-55 28-16,27-28 15,1 0-15,-28 27 0,28-27 16,-1 0-16,1 0 16,27 0-1,-27 0 1,-1 0-16,1 0 16,0 0-16,27 28 15,-27-28-15,-1 0 16,1 0-1,-1 0 1,29 0 0,-29 0-1,1 0-15,27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3:31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24575,'103'1'0,"142"20"0,-188-12 0,-1 3 0,0 2 0,-1 2 0,56 26 0,-77-25 0,45 28 0,-75-42 0,0 0 0,-1 1 0,1-1 0,-1 0 0,1 1 0,-1 0 0,-1 0 0,1 0 0,0 0 0,-1 0 0,0 1 0,0-1 0,0 1 0,-1-1 0,2 7 0,1 9 0,0 0 0,0 28 0,-1-13 0,14 309 0,-6-59 0,3-130 0,10 194 0,-24-333 0,0-1 0,-1 1 0,-5 24 0,5-36 0,0 0 0,0 0 0,-1 0 0,1 1 0,-1-1 0,0 0 0,0-1 0,0 1 0,-1 0 0,0-1 0,1 1 0,-1-1 0,0 0 0,-1 0 0,1 0 0,0 0 0,-5 2 0,0-1 0,0 0 0,-1-1 0,0 1 0,0-2 0,0 1 0,0-1 0,-16 1 0,-70-1 0,68-3 0,-474-16 0,469 16-341,1-2 0,-1-1-1,-50-14 1,57 9-6485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3:42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0 24575,'-13'21'0,"2"1"0,1 1 0,0 0 0,-5 24 0,-8 17 0,6-22 0,3-11 0,2 0 0,1 0 0,2 1 0,0 0 0,-5 52 0,3 26 0,-2 32 0,11-97 0,0-26 0,1-1 0,1 0 0,1 0 0,0 1 0,8 32 0,-6-45 0,0-1 0,0 1 0,0-1 0,1 0 0,0 0 0,0 0 0,0 0 0,1-1 0,-1 1 0,1-1 0,0 0 0,0-1 0,1 1 0,5 2 0,29 23 0,-29-20-200,1-1 0,0 0 0,0-1-1,0 0 1,21 8 0,-30-14 36,13 6-6662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3:43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0 24575,'2'197'0,"-4"213"0,-1-377 0,-2 1 0,0-1 0,-3-1 0,0 1 0,-2-1 0,-14 30 0,-6 2 0,-69 110 0,83-150-1365,1-3-5461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3:45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24575,'-14'270'0,"0"-18"0,12-146 0,5 1 0,26 170 0,-27-266-170,0 0-1,1 0 0,0-1 1,1 1-1,0-1 0,1 0 1,8 13-1,2-2-6655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3:46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24575,'64'48'0,"-2"2"0,-2 3 0,-3 2 0,-2 3 0,75 103 0,-110-135 0,-1 1 0,-2 1 0,20 41 0,-30-52 0,-1 0 0,0 0 0,-1 1 0,-1 0 0,-1 0 0,-1 0 0,1 29 0,-4 9 0,-2-1 0,-2 1 0,-3-1 0,-19 69 0,8-60 0,-3 0 0,-2-1 0,-3-1 0,-42 67 0,-68 101-1365,125-210-5461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3:27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24575,'23'0'0,"45"0"0,44 0 0,25 0 0,18 0 0,5 0 0,-10 0 0,-3 0-8503,-26 0 8815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0:53:29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24575,'-1'215'0,"3"236"0,2-378 0,4 0 0,3-1 0,23 83 0,-33-149 0,1-1 0,-1 0 0,1 1 0,0-1 0,0 0 0,1 0 0,0 0 0,-1-1 0,2 1 0,-1-1 0,6 7 0,-5-8 0,0-1 0,0 1 0,0-1 0,0 0 0,0 0 0,0-1 0,1 1 0,-1-1 0,0 0 0,1 0 0,-1 0 0,1 0 0,-1-1 0,9 0 0,39-2 0,96-17 0,-99 12 0,2 2-133,93 2 0,-99 4-966,-10-1-5727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918A3-E4EE-4F6F-B515-FCBDCAD4C33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4AB3D-09DD-4928-B00B-BF5B3C8FB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2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ECA2B37-5B6A-A7E2-690E-52BF8CB044C6}"/>
              </a:ext>
            </a:extLst>
          </p:cNvPr>
          <p:cNvSpPr/>
          <p:nvPr userDrawn="1"/>
        </p:nvSpPr>
        <p:spPr>
          <a:xfrm>
            <a:off x="1233948" y="771637"/>
            <a:ext cx="9724103" cy="5314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987878-4930-AD5E-DFF2-9E8157573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1865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0CC163-BF33-3E58-0084-2926EB65C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663" y="4201806"/>
            <a:ext cx="6056671" cy="733988"/>
          </a:xfrm>
          <a:solidFill>
            <a:srgbClr val="F9B5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8008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4E1E6-1F9D-851F-851D-2CB1073A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33DEE-B919-CC82-0486-09D7533A3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9C159-24BE-D3E6-2DDA-F67FBD0D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B9FA7-1CD0-19C4-ACAB-05EABF8A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CEE00-ADE4-6980-B0B6-03B0E639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318FF6-6E2D-942B-E14E-DE1E96DA8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DB9988-441B-B6D8-93C3-26C646E90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3FB81-9FE9-27B3-914C-2C349D58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45E1E-E4CD-5492-0882-B0176EBD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E823C-CCFE-D91E-C756-07A09B4B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3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C1F96-A632-400F-2376-AFEB4B9D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3" y="239885"/>
            <a:ext cx="11538154" cy="96073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571500" indent="-571500">
              <a:buSzPct val="140000"/>
              <a:buFontTx/>
              <a:buBlip>
                <a:blip r:embed="rId2"/>
              </a:buBlip>
              <a:defRPr sz="40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965FD-2BC9-AEB3-3FFB-3CA5A7C6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23" y="1473649"/>
            <a:ext cx="11538153" cy="4765972"/>
          </a:xfrm>
          <a:solidFill>
            <a:srgbClr val="FCFBE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8000" tIns="180000" rIns="288000" bIns="180000">
            <a:normAutofit/>
          </a:bodyPr>
          <a:lstStyle>
            <a:lvl1pPr>
              <a:lnSpc>
                <a:spcPct val="114000"/>
              </a:lnSpc>
              <a:defRPr sz="280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  <a:lvl2pPr>
              <a:defRPr sz="24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2pPr>
            <a:lvl3pPr>
              <a:defRPr sz="20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3pPr>
            <a:lvl4pPr>
              <a:defRPr sz="18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4pPr>
            <a:lvl5pPr>
              <a:defRPr sz="18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53AB4-5A40-251E-994C-830550B9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923" y="6379247"/>
            <a:ext cx="192466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r>
              <a:rPr lang="ko-KR" altLang="en-US" dirty="0"/>
              <a:t>자바 </a:t>
            </a:r>
            <a:r>
              <a:rPr lang="ko-KR" altLang="en-US" dirty="0" err="1"/>
              <a:t>자바먹기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7C3A6-C097-723F-B3FF-07299F8F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1877" y="6379247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fld id="{5F0F93C2-31F0-48A1-86A1-80108AF993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BF70564D-C523-4653-7C2C-5A1666E379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5" y="6409025"/>
            <a:ext cx="344899" cy="344899"/>
          </a:xfrm>
          <a:prstGeom prst="rect">
            <a:avLst/>
          </a:prstGeom>
        </p:spPr>
      </p:pic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D8CA6935-8253-74A8-6B5A-0C9B7BE9BE8C}"/>
              </a:ext>
            </a:extLst>
          </p:cNvPr>
          <p:cNvSpPr txBox="1">
            <a:spLocks/>
          </p:cNvSpPr>
          <p:nvPr userDrawn="1"/>
        </p:nvSpPr>
        <p:spPr>
          <a:xfrm>
            <a:off x="5133667" y="6397032"/>
            <a:ext cx="1924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600" kern="12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2023-2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25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26CB40-689D-7582-C491-57CE2286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923" y="6379247"/>
            <a:ext cx="192466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r>
              <a:rPr lang="ko-KR" altLang="en-US" dirty="0"/>
              <a:t>자바 </a:t>
            </a:r>
            <a:r>
              <a:rPr lang="ko-KR" altLang="en-US" dirty="0" err="1"/>
              <a:t>자바먹기</a:t>
            </a:r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2E21307-843F-65B0-93B3-03767A20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1877" y="6379247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fld id="{5F0F93C2-31F0-48A1-86A1-80108AF993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DDA1DABC-1256-A865-7E1E-7A22D45D8F31}"/>
              </a:ext>
            </a:extLst>
          </p:cNvPr>
          <p:cNvSpPr txBox="1">
            <a:spLocks/>
          </p:cNvSpPr>
          <p:nvPr userDrawn="1"/>
        </p:nvSpPr>
        <p:spPr>
          <a:xfrm>
            <a:off x="5133667" y="6397032"/>
            <a:ext cx="1924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600" kern="12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2023-2</a:t>
            </a:r>
            <a:endParaRPr lang="ko-KR" altLang="en-US" dirty="0"/>
          </a:p>
        </p:txBody>
      </p:sp>
      <p:pic>
        <p:nvPicPr>
          <p:cNvPr id="10" name="그림 9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FD33F219-3705-6648-989B-EABA926CF3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5" y="6409025"/>
            <a:ext cx="344899" cy="344899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AA0C8EFC-78B2-2C0D-955C-22B775B6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3" y="239885"/>
            <a:ext cx="11538154" cy="96073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571500" indent="-571500">
              <a:buSzPct val="140000"/>
              <a:buFontTx/>
              <a:buBlip>
                <a:blip r:embed="rId3"/>
              </a:buBlip>
              <a:defRPr sz="40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01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FC726-5811-8699-60C9-EE1A7235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C4CD3-8D31-CB6C-12EF-CC5622C1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6917C-644E-BE7C-F57B-9D94D0F3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13666-D336-5944-BD0B-E0DAA0EA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B9499-D06D-518D-8981-1ED7B3DC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EB5D4-73CB-CD28-D7E5-8E911C91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5FC5D-7784-C40B-6E06-1F34A0A4D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FF3B52-2B5A-BD76-C5BF-6D36296C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D733E-E4D8-86A9-1A82-DD634B8E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81300-25CE-E4F3-AD36-63A0117E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B613A-E2BC-0133-0675-C45812E0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42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7C51-F5E7-06A4-C0E9-4B8557F5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79E7B-2F2D-BB4E-4600-F6B6D57A2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E7FAB-1456-D56D-BCD6-195B3BC0E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16088-3DA6-9151-D6B3-6381FC395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0DE37D-FFFC-7C91-4413-2F191561F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927574-A480-23EA-4ABE-A76E1042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54B1B8-7608-ABF6-0442-CAF319B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0B460-2BE6-A3BB-1845-B2A3CC3A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5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C0420C-C8E5-F18C-E8FA-3A95FB84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21E07D-8174-22DE-0D88-E06E92BD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7B04A6-8C25-7F8E-83CF-D322625C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68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F98C5-EDF9-15EB-E590-6A1EDA2B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FFAE2-8B27-547C-EA2B-B960BE20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2FE928-F0DC-D7E8-7FBE-A34836DFC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4718A3-46BD-0A3A-30B0-F185BEFF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7D6E2-C8AE-1124-A0EA-9211284F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F0673D-284D-278F-A43A-0BCE651A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6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E50E2-B26A-B40E-8286-EEC904EE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4B724B-82A4-C008-735D-C8DBD7BB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81F7B-4847-8C1B-D8C2-85058147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9F17FC-3CBA-7AF5-C1FA-BE2A8F39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772DB-B2A7-BDFA-55DE-8BC32B65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05FC99-179F-5FA1-BC37-65D573EF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9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6A06D6-7F21-2787-A1FC-1235094E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CCAE3-3759-C9B9-9B90-F79F78603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69699-058F-79C2-B569-A92B181F9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956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023EC-B7DD-AAAB-D392-8C51C8F4B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1877" y="62887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95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5.png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10.pn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customXml" Target="../ink/ink8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4.png"/><Relationship Id="rId24" Type="http://schemas.openxmlformats.org/officeDocument/2006/relationships/customXml" Target="../ink/ink14.xml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6.xml"/><Relationship Id="rId10" Type="http://schemas.openxmlformats.org/officeDocument/2006/relationships/customXml" Target="../ink/ink7.xml"/><Relationship Id="rId19" Type="http://schemas.openxmlformats.org/officeDocument/2006/relationships/image" Target="../media/image18.png"/><Relationship Id="rId4" Type="http://schemas.openxmlformats.org/officeDocument/2006/relationships/customXml" Target="../ink/ink4.xml"/><Relationship Id="rId9" Type="http://schemas.openxmlformats.org/officeDocument/2006/relationships/image" Target="../media/image13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22.png"/><Relationship Id="rId30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그래픽, 폰트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89651D86-71AC-EED3-7D59-AF50939E44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94"/>
          <a:stretch/>
        </p:blipFill>
        <p:spPr>
          <a:xfrm>
            <a:off x="2043510" y="1029028"/>
            <a:ext cx="2775894" cy="2015465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DAAC7725-08B7-556F-38DB-797AD8FA5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먹기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8DA449AA-C2F2-9CE1-F47E-CFFE4B9FB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74728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847E7-F780-F7B8-86B6-3382A47A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</a:t>
            </a:r>
            <a:r>
              <a:rPr lang="en-US" altLang="ko-KR" dirty="0"/>
              <a:t>!!!!!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67E97-9181-F4BC-78F5-0F1E6B63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사물과 같이 유형적인 것과 개념이나 논리와 같은 무형적인 것들</a:t>
            </a:r>
            <a:endParaRPr lang="en-US" altLang="ko-KR" dirty="0"/>
          </a:p>
          <a:p>
            <a:r>
              <a:rPr lang="ko-KR" altLang="en-US" dirty="0"/>
              <a:t>객체 모델링 </a:t>
            </a:r>
            <a:r>
              <a:rPr lang="en-US" altLang="ko-KR" dirty="0"/>
              <a:t>: </a:t>
            </a:r>
            <a:r>
              <a:rPr lang="ko-KR" altLang="en-US" dirty="0"/>
              <a:t>현실세계의 객체를 </a:t>
            </a:r>
            <a:r>
              <a:rPr lang="en-US" altLang="ko-KR" dirty="0"/>
              <a:t>SW</a:t>
            </a:r>
            <a:r>
              <a:rPr lang="ko-KR" altLang="en-US" dirty="0"/>
              <a:t>로 설계하는 것</a:t>
            </a:r>
            <a:endParaRPr lang="en-US" altLang="ko-KR" dirty="0"/>
          </a:p>
          <a:p>
            <a:r>
              <a:rPr lang="ko-KR" altLang="en-US" u="sng" dirty="0"/>
              <a:t>객체 지향</a:t>
            </a:r>
            <a:r>
              <a:rPr lang="en-US" altLang="ko-KR" u="sng" dirty="0"/>
              <a:t>!! : </a:t>
            </a:r>
            <a:r>
              <a:rPr lang="ko-KR" altLang="en-US" b="0" i="0" u="sng" dirty="0">
                <a:solidFill>
                  <a:srgbClr val="040C28"/>
                </a:solidFill>
                <a:effectLst/>
                <a:latin typeface="Apple SD Gothic Neo"/>
              </a:rPr>
              <a:t>프로그램 구현에 필요한 객체를 파악하고 각각의 객체들의 역할이 무엇인지를 정의하여 객체들 간의 상호작용을 통해 프로그램을 만드는 것</a:t>
            </a:r>
            <a:endParaRPr lang="en-US" altLang="ko-KR" u="sng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6F2217-BC2C-D537-88B3-BA6B3633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DD8353-C76C-335A-39AE-717C1F8F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17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BD5B3-3D6F-077C-B7EE-187C3B29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인스턴스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ACFDF-816C-7B2B-E9DE-D426FFA0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(Class) : </a:t>
            </a:r>
            <a:r>
              <a:rPr lang="ko-KR" altLang="en-US" dirty="0"/>
              <a:t>객체를 만드는 설계도</a:t>
            </a:r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 아파트 설계도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인스턴스</a:t>
            </a:r>
            <a:r>
              <a:rPr lang="en-US" altLang="ko-KR" dirty="0"/>
              <a:t>(Instance) : </a:t>
            </a:r>
            <a:r>
              <a:rPr lang="ko-KR" altLang="en-US" dirty="0"/>
              <a:t>클래스를 통해 생성된 객체</a:t>
            </a:r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 설계도를 통해 지어진 아파트들</a:t>
            </a:r>
            <a:r>
              <a:rPr lang="en-US" altLang="ko-KR" dirty="0"/>
              <a:t>. 101</a:t>
            </a:r>
            <a:r>
              <a:rPr lang="ko-KR" altLang="en-US" dirty="0"/>
              <a:t>동 </a:t>
            </a:r>
            <a:r>
              <a:rPr lang="en-US" altLang="ko-KR" dirty="0"/>
              <a:t>102</a:t>
            </a:r>
            <a:r>
              <a:rPr lang="ko-KR" altLang="en-US" dirty="0"/>
              <a:t>동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F80369-6527-C4EC-95CF-14C71FE3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4C8D16-2DC7-9BCE-E88E-96F43786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00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61658-8202-7015-9D67-F94B2FFA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 특징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AD530-303A-1C65-04B9-1D91AB95E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Abstraction (</a:t>
            </a:r>
            <a:r>
              <a:rPr lang="ko-KR" altLang="en-US" dirty="0"/>
              <a:t>추상화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Polymorphism (</a:t>
            </a:r>
            <a:r>
              <a:rPr lang="ko-KR" altLang="en-US" dirty="0" err="1"/>
              <a:t>다형성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Inheritance (</a:t>
            </a:r>
            <a:r>
              <a:rPr lang="ko-KR" altLang="en-US" dirty="0"/>
              <a:t>상속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Encapsulation (</a:t>
            </a:r>
            <a:r>
              <a:rPr lang="ko-KR" altLang="en-US" dirty="0"/>
              <a:t>캡슐화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모듈화 된 프로그래밍 가능</a:t>
            </a:r>
            <a:r>
              <a:rPr lang="en-US" altLang="ko-KR" dirty="0"/>
              <a:t>, </a:t>
            </a:r>
            <a:r>
              <a:rPr lang="ko-KR" altLang="en-US" dirty="0"/>
              <a:t>재사용성이 높다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BEDD15-5C6A-CE3F-54FC-26E6234F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23F391-08EC-06E5-B467-03C80CEC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42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27FBC-9EE8-41AD-60C7-9D1F4E7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6EEC90-8B74-6DD9-25B6-8009C9F7B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동물의 정보를 관리해보자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CB7B12-C0C1-6420-BA2D-A34DFAA7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40A5F6-CA9D-88EC-4E0F-005A56AA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B65583-27EC-EA6A-BF05-31FE32571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292" y="24765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C8A417E-6182-7F29-A731-4EEE4D80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710" y="24765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41CD7-E545-EB4E-3CED-71F78B71657F}"/>
              </a:ext>
            </a:extLst>
          </p:cNvPr>
          <p:cNvSpPr txBox="1"/>
          <p:nvPr/>
        </p:nvSpPr>
        <p:spPr>
          <a:xfrm>
            <a:off x="1794387" y="4654529"/>
            <a:ext cx="2698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Name : Coco</a:t>
            </a:r>
          </a:p>
          <a:p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Age : 40</a:t>
            </a:r>
          </a:p>
          <a:p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Color : grey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D5B93-AB6C-134E-8FAF-9E514CD86874}"/>
              </a:ext>
            </a:extLst>
          </p:cNvPr>
          <p:cNvSpPr txBox="1"/>
          <p:nvPr/>
        </p:nvSpPr>
        <p:spPr>
          <a:xfrm>
            <a:off x="5000805" y="4654529"/>
            <a:ext cx="2698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Name : Lili</a:t>
            </a:r>
          </a:p>
          <a:p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Age : 34</a:t>
            </a:r>
          </a:p>
          <a:p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Color : black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6CF2F8-981B-17FC-EBC0-E6FBC2FC43C7}"/>
              </a:ext>
            </a:extLst>
          </p:cNvPr>
          <p:cNvSpPr txBox="1"/>
          <p:nvPr/>
        </p:nvSpPr>
        <p:spPr>
          <a:xfrm>
            <a:off x="8254632" y="2431450"/>
            <a:ext cx="30550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배열을 사용할 수 있지만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</a:t>
            </a:r>
          </a:p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직관적이지 않다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인덱스마다 어떤 정보인지 기억해 놓으면 되지만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남이 내 코드를 봤을 때 가독성이 떨어지고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내가 봤을 때도 다시 알기 힘들다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같은 성질을 가진 애들을 관리하는 다른 방법은 없을까</a:t>
            </a:r>
            <a:r>
              <a:rPr lang="en-US" altLang="ko-KR" sz="2000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??</a:t>
            </a:r>
          </a:p>
          <a:p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64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03290-CE04-E87A-AB36-7D12A2C2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클래스를 만들어보자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3F7D0-53DF-EFE0-EB63-45056BD9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F78C46-E63D-EEF6-93BC-D8BD01EE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CA0EAD-C328-38BF-4A45-F3285C9B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68BA6CC-DE21-008F-A13E-37323E1C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255" y="2837433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26CC1B-CC2C-834D-E4EF-024A1BDD489F}"/>
              </a:ext>
            </a:extLst>
          </p:cNvPr>
          <p:cNvSpPr txBox="1"/>
          <p:nvPr/>
        </p:nvSpPr>
        <p:spPr>
          <a:xfrm>
            <a:off x="4740440" y="2702473"/>
            <a:ext cx="5879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Name :</a:t>
            </a:r>
          </a:p>
          <a:p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Age :</a:t>
            </a:r>
          </a:p>
          <a:p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Color:</a:t>
            </a:r>
          </a:p>
          <a:p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이런 설계도만 만들어 놓고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</a:t>
            </a:r>
          </a:p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설계도를 이용해서 코끼리를 만든 다음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</a:t>
            </a:r>
          </a:p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코끼리의 특징을 넣어준다</a:t>
            </a:r>
          </a:p>
        </p:txBody>
      </p:sp>
    </p:spTree>
    <p:extLst>
      <p:ext uri="{BB962C8B-B14F-4D97-AF65-F5344CB8AC3E}">
        <p14:creationId xmlns:p14="http://schemas.microsoft.com/office/powerpoint/2010/main" val="312317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FFCC9-BBC5-D2F5-9564-DA175331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AC5AD-A206-A940-BC42-8EC5AEB88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생성자 </a:t>
            </a:r>
            <a:r>
              <a:rPr lang="en-US" altLang="ko-KR" dirty="0"/>
              <a:t>: </a:t>
            </a:r>
            <a:r>
              <a:rPr lang="ko-KR" altLang="en-US" dirty="0"/>
              <a:t>클래스를 이용해서 인스턴스를 생성하기 위한 </a:t>
            </a:r>
            <a:r>
              <a:rPr lang="en-US" altLang="ko-KR" dirty="0"/>
              <a:t>‘</a:t>
            </a:r>
            <a:r>
              <a:rPr lang="ko-KR" altLang="en-US" dirty="0"/>
              <a:t>메소드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/>
              <a:t>메소드가 무엇인지는 다음시간에 더 자세히</a:t>
            </a:r>
            <a:endParaRPr lang="en-US" altLang="ko-KR" dirty="0"/>
          </a:p>
          <a:p>
            <a:r>
              <a:rPr lang="ko-KR" altLang="en-US" dirty="0"/>
              <a:t>기본 생성자</a:t>
            </a:r>
            <a:r>
              <a:rPr lang="en-US" altLang="ko-KR" dirty="0"/>
              <a:t>, </a:t>
            </a:r>
            <a:r>
              <a:rPr lang="ko-KR" altLang="en-US" dirty="0"/>
              <a:t>파라미터가 있는 생성자가 있다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0AABB-FCEC-6D4F-C847-59E98206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87EF4F-98D0-8B03-5F64-9433241C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A15993-BF88-9333-35C6-92A984EA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116" y="2547203"/>
            <a:ext cx="4206241" cy="340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26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5A233-C729-88FC-EBC7-4226D81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 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23397-73E3-1335-CB4E-F8BB4F787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컨틴뉴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A82322-25F1-5AE0-3F8A-EE24046F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196C58-6CE3-19E7-630D-EE36C973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55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2919C-26B0-7C14-2560-5270897C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74045-5138-D58A-C7DA-6D4B2BEE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종류의 자료를 저장하기 위한 자료구조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대학교가 여러 개 </a:t>
            </a:r>
            <a:r>
              <a:rPr lang="ko-KR" altLang="en-US" dirty="0" err="1"/>
              <a:t>존재할때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이와 같이 쓸 수 있는데</a:t>
            </a:r>
            <a:r>
              <a:rPr lang="en-US" altLang="ko-KR" dirty="0"/>
              <a:t>, </a:t>
            </a:r>
            <a:r>
              <a:rPr lang="ko-KR" altLang="en-US" dirty="0"/>
              <a:t>이러면 대학교 </a:t>
            </a:r>
            <a:r>
              <a:rPr lang="en-US" altLang="ko-KR" dirty="0"/>
              <a:t>100</a:t>
            </a:r>
            <a:r>
              <a:rPr lang="ko-KR" altLang="en-US" dirty="0"/>
              <a:t>개면 변수 </a:t>
            </a:r>
            <a:r>
              <a:rPr lang="en-US" altLang="ko-KR" dirty="0"/>
              <a:t>100</a:t>
            </a:r>
            <a:r>
              <a:rPr lang="ko-KR" altLang="en-US" dirty="0"/>
              <a:t>개 </a:t>
            </a:r>
            <a:r>
              <a:rPr lang="ko-KR" altLang="en-US" dirty="0" err="1"/>
              <a:t>만들어야함</a:t>
            </a:r>
            <a:endParaRPr lang="en-US" altLang="ko-KR" dirty="0"/>
          </a:p>
          <a:p>
            <a:r>
              <a:rPr lang="ko-KR" altLang="en-US" dirty="0"/>
              <a:t>이럴 때 </a:t>
            </a:r>
            <a:r>
              <a:rPr lang="en-US" altLang="ko-KR" dirty="0"/>
              <a:t>`</a:t>
            </a:r>
            <a:r>
              <a:rPr lang="ko-KR" altLang="en-US" dirty="0"/>
              <a:t>대학교</a:t>
            </a:r>
            <a:r>
              <a:rPr lang="en-US" altLang="ko-KR" dirty="0"/>
              <a:t>[]`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같이 배열을 만든다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DEC93B-CED8-CE3C-7D29-A55A9E9B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FDBB1F-C0C4-E309-B8BE-71291AB2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B44A9E-4965-7BD2-D2CB-6054AD8707DF}"/>
              </a:ext>
            </a:extLst>
          </p:cNvPr>
          <p:cNvSpPr/>
          <p:nvPr/>
        </p:nvSpPr>
        <p:spPr>
          <a:xfrm>
            <a:off x="5746954" y="2509615"/>
            <a:ext cx="3215148" cy="1347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dirty="0"/>
              <a:t>Univ a = </a:t>
            </a:r>
            <a:r>
              <a:rPr lang="ko-KR" altLang="en-US" dirty="0"/>
              <a:t>고려대학교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Univ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서울대학교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Univ c = </a:t>
            </a:r>
            <a:r>
              <a:rPr lang="ko-KR" altLang="en-US" dirty="0" err="1"/>
              <a:t>연새대학교</a:t>
            </a:r>
            <a:r>
              <a:rPr lang="en-US" altLang="ko-KR" dirty="0"/>
              <a:t>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228BBC8-4853-B663-6008-34CE7CC12C8C}"/>
                  </a:ext>
                </a:extLst>
              </p14:cNvPr>
              <p14:cNvContentPartPr/>
              <p14:nvPr/>
            </p14:nvContentPartPr>
            <p14:xfrm>
              <a:off x="129240" y="1332000"/>
              <a:ext cx="6683040" cy="19184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228BBC8-4853-B663-6008-34CE7CC12C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880" y="1322640"/>
                <a:ext cx="6701760" cy="19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678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BB57F-AE2D-9DDD-8BED-07862AFF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08CA9-774D-3C21-8D27-318A101E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종류의 자료를 저장하기 위한 자료구조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배열의 크기는 생성시에 결정되고</a:t>
            </a:r>
            <a:r>
              <a:rPr lang="en-US" altLang="ko-KR" dirty="0"/>
              <a:t>, </a:t>
            </a:r>
            <a:r>
              <a:rPr lang="ko-KR" altLang="en-US" dirty="0"/>
              <a:t>바뀌지 않음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 길이의 변경이 필요하면</a:t>
            </a:r>
            <a:r>
              <a:rPr lang="en-US" altLang="ko-KR" dirty="0"/>
              <a:t>, </a:t>
            </a:r>
            <a:r>
              <a:rPr lang="ko-KR" altLang="en-US" dirty="0"/>
              <a:t>원하는 크기의 배열을 새로 만들어서 거기에 내용을 옮기는 과정을 거쳐야 함</a:t>
            </a:r>
            <a:endParaRPr lang="en-US" altLang="ko-KR" dirty="0"/>
          </a:p>
          <a:p>
            <a:r>
              <a:rPr lang="en-US" altLang="ko-KR" dirty="0"/>
              <a:t>Index</a:t>
            </a:r>
            <a:r>
              <a:rPr lang="ko-KR" altLang="en-US" dirty="0"/>
              <a:t> 를 이용해서 각 요소에 접근하는데</a:t>
            </a:r>
            <a:r>
              <a:rPr lang="en-US" altLang="ko-KR" dirty="0"/>
              <a:t>, </a:t>
            </a:r>
            <a:r>
              <a:rPr lang="ko-KR" altLang="en-US" dirty="0"/>
              <a:t>번호는 </a:t>
            </a:r>
            <a:r>
              <a:rPr lang="en-US" altLang="ko-KR" dirty="0"/>
              <a:t>0</a:t>
            </a:r>
            <a:r>
              <a:rPr lang="ko-KR" altLang="en-US" dirty="0"/>
              <a:t>부터 시작한다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 이름</a:t>
            </a:r>
            <a:r>
              <a:rPr lang="en-US" altLang="ko-KR" dirty="0"/>
              <a:t>.length</a:t>
            </a:r>
            <a:r>
              <a:rPr lang="ko-KR" altLang="en-US" dirty="0"/>
              <a:t>로 배열 길이 조회 가능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2BF3C4-8A45-2959-7726-31870930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F492FF-416A-A2DA-1FA3-33C8319B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692B5FF-D2DE-3AE3-9285-B28AAA0D9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70416"/>
              </p:ext>
            </p:extLst>
          </p:nvPr>
        </p:nvGraphicFramePr>
        <p:xfrm>
          <a:off x="2031999" y="5544161"/>
          <a:ext cx="812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718544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31228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38696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193926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273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0xc86de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0xc86df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0xc86dg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0xc86dh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0xc86da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9724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B35776-668E-798B-FC46-B242E7016212}"/>
              </a:ext>
            </a:extLst>
          </p:cNvPr>
          <p:cNvSpPr txBox="1"/>
          <p:nvPr/>
        </p:nvSpPr>
        <p:spPr>
          <a:xfrm>
            <a:off x="2733368" y="51748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D4D7B-5A80-772B-51D8-22966EBD0BA8}"/>
              </a:ext>
            </a:extLst>
          </p:cNvPr>
          <p:cNvSpPr txBox="1"/>
          <p:nvPr/>
        </p:nvSpPr>
        <p:spPr>
          <a:xfrm>
            <a:off x="4376122" y="51748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FF098-8F09-9548-82C7-C8098321D912}"/>
              </a:ext>
            </a:extLst>
          </p:cNvPr>
          <p:cNvSpPr txBox="1"/>
          <p:nvPr/>
        </p:nvSpPr>
        <p:spPr>
          <a:xfrm>
            <a:off x="5940348" y="51748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DC788-74E4-95E2-B497-0D86567421F0}"/>
              </a:ext>
            </a:extLst>
          </p:cNvPr>
          <p:cNvSpPr txBox="1"/>
          <p:nvPr/>
        </p:nvSpPr>
        <p:spPr>
          <a:xfrm>
            <a:off x="7624095" y="51748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93A6F-38DB-A134-1423-969D1559E048}"/>
              </a:ext>
            </a:extLst>
          </p:cNvPr>
          <p:cNvSpPr txBox="1"/>
          <p:nvPr/>
        </p:nvSpPr>
        <p:spPr>
          <a:xfrm>
            <a:off x="9152190" y="51748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7DE9676C-361A-7CE2-5875-DE2919B4C3BA}"/>
                  </a:ext>
                </a:extLst>
              </p14:cNvPr>
              <p14:cNvContentPartPr/>
              <p14:nvPr/>
            </p14:nvContentPartPr>
            <p14:xfrm>
              <a:off x="944640" y="1878480"/>
              <a:ext cx="5847840" cy="4078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DE9676C-361A-7CE2-5875-DE2919B4C3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280" y="1869120"/>
                <a:ext cx="5866560" cy="4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02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B4164-D0CC-3E6C-B055-8C789B0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00D3C-659F-1BEC-DA5E-07CD638B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배열에 바로 값이 들어가는 것이 아니라</a:t>
            </a:r>
            <a:r>
              <a:rPr lang="en-US" altLang="ko-KR" dirty="0"/>
              <a:t>, </a:t>
            </a:r>
            <a:r>
              <a:rPr lang="ko-KR" altLang="en-US" dirty="0"/>
              <a:t>값은 다른 영역</a:t>
            </a:r>
            <a:r>
              <a:rPr lang="en-US" altLang="ko-KR" dirty="0"/>
              <a:t>(</a:t>
            </a:r>
            <a:r>
              <a:rPr lang="ko-KR" altLang="en-US" dirty="0" err="1"/>
              <a:t>힙</a:t>
            </a:r>
            <a:r>
              <a:rPr lang="en-US" altLang="ko-KR" dirty="0"/>
              <a:t>)</a:t>
            </a:r>
            <a:r>
              <a:rPr lang="ko-KR" altLang="en-US" dirty="0"/>
              <a:t>에 저장해 놓고</a:t>
            </a:r>
            <a:r>
              <a:rPr lang="en-US" altLang="ko-KR" dirty="0"/>
              <a:t>, </a:t>
            </a:r>
            <a:r>
              <a:rPr lang="ko-KR" altLang="en-US" dirty="0"/>
              <a:t>배열에는 다른 영역으로 향하는 주소</a:t>
            </a:r>
            <a:r>
              <a:rPr lang="en-US" altLang="ko-KR" dirty="0"/>
              <a:t>(</a:t>
            </a:r>
            <a:r>
              <a:rPr lang="ko-KR" altLang="en-US" dirty="0"/>
              <a:t>스택 영역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r>
              <a:rPr lang="ko-KR" altLang="en-US" dirty="0"/>
              <a:t>선언 </a:t>
            </a:r>
            <a:r>
              <a:rPr lang="en-US" altLang="ko-KR" dirty="0"/>
              <a:t>=&gt; </a:t>
            </a:r>
            <a:r>
              <a:rPr lang="ko-KR" altLang="en-US" dirty="0"/>
              <a:t>타입</a:t>
            </a:r>
            <a:r>
              <a:rPr lang="en-US" altLang="ko-KR" dirty="0"/>
              <a:t>[] </a:t>
            </a:r>
            <a:r>
              <a:rPr lang="ko-KR" altLang="en-US" dirty="0"/>
              <a:t>변수</a:t>
            </a:r>
            <a:r>
              <a:rPr lang="en-US" altLang="ko-KR" dirty="0"/>
              <a:t>; </a:t>
            </a:r>
            <a:r>
              <a:rPr lang="en-US" altLang="ko-KR" sz="1800" dirty="0"/>
              <a:t>(</a:t>
            </a:r>
            <a:r>
              <a:rPr lang="ko-KR" altLang="en-US" sz="1800" dirty="0"/>
              <a:t>또는 타입 변수</a:t>
            </a:r>
            <a:r>
              <a:rPr lang="en-US" altLang="ko-KR" sz="1800" dirty="0"/>
              <a:t>[];)</a:t>
            </a:r>
          </a:p>
          <a:p>
            <a:endParaRPr lang="en-US" altLang="ko-KR" sz="1800" dirty="0"/>
          </a:p>
          <a:p>
            <a:r>
              <a:rPr lang="ko-KR" altLang="en-US" i="1" dirty="0"/>
              <a:t>자료형</a:t>
            </a:r>
            <a:r>
              <a:rPr lang="en-US" altLang="ko-KR" i="1" dirty="0"/>
              <a:t>[] </a:t>
            </a:r>
            <a:r>
              <a:rPr lang="ko-KR" altLang="en-US" i="1" dirty="0"/>
              <a:t>배열이름 </a:t>
            </a:r>
            <a:r>
              <a:rPr lang="en-US" altLang="ko-KR" i="1" dirty="0"/>
              <a:t>= new </a:t>
            </a:r>
            <a:r>
              <a:rPr lang="ko-KR" altLang="en-US" i="1" dirty="0"/>
              <a:t>자료형</a:t>
            </a:r>
            <a:r>
              <a:rPr lang="en-US" altLang="ko-KR" i="1" dirty="0"/>
              <a:t>[</a:t>
            </a:r>
            <a:r>
              <a:rPr lang="ko-KR" altLang="en-US" i="1" dirty="0"/>
              <a:t>길이</a:t>
            </a:r>
            <a:r>
              <a:rPr lang="en-US" altLang="ko-KR" i="1" dirty="0"/>
              <a:t>];  </a:t>
            </a:r>
            <a:r>
              <a:rPr lang="en-US" altLang="ko-KR" sz="1800" dirty="0"/>
              <a:t>//</a:t>
            </a:r>
            <a:r>
              <a:rPr lang="ko-KR" altLang="en-US" sz="1800" dirty="0"/>
              <a:t>배열 생성</a:t>
            </a:r>
            <a:r>
              <a:rPr lang="en-US" altLang="ko-KR" sz="1800" dirty="0"/>
              <a:t>(</a:t>
            </a:r>
            <a:r>
              <a:rPr lang="ko-KR" altLang="en-US" sz="1800" dirty="0"/>
              <a:t>자료형의 초기값으로 초기화</a:t>
            </a:r>
            <a:r>
              <a:rPr lang="en-US" altLang="ko-KR" sz="1800" dirty="0"/>
              <a:t>)</a:t>
            </a:r>
            <a:endParaRPr lang="en-US" altLang="ko-KR" sz="2400" dirty="0"/>
          </a:p>
          <a:p>
            <a:r>
              <a:rPr lang="ko-KR" altLang="en-US" i="1" dirty="0"/>
              <a:t>자료형</a:t>
            </a:r>
            <a:r>
              <a:rPr lang="en-US" altLang="ko-KR" i="1" dirty="0"/>
              <a:t>[] </a:t>
            </a:r>
            <a:r>
              <a:rPr lang="ko-KR" altLang="en-US" i="1" dirty="0"/>
              <a:t>배열이름 </a:t>
            </a:r>
            <a:r>
              <a:rPr lang="en-US" altLang="ko-KR" dirty="0"/>
              <a:t>= new </a:t>
            </a:r>
            <a:r>
              <a:rPr lang="ko-KR" altLang="en-US" dirty="0"/>
              <a:t>자료형</a:t>
            </a:r>
            <a:r>
              <a:rPr lang="en-US" altLang="ko-KR" dirty="0"/>
              <a:t>[] {</a:t>
            </a:r>
            <a:r>
              <a:rPr lang="ko-KR" altLang="en-US" dirty="0"/>
              <a:t>값</a:t>
            </a:r>
            <a:r>
              <a:rPr lang="en-US" altLang="ko-KR" dirty="0"/>
              <a:t>1, </a:t>
            </a:r>
            <a:r>
              <a:rPr lang="ko-KR" altLang="en-US" dirty="0"/>
              <a:t>값</a:t>
            </a:r>
            <a:r>
              <a:rPr lang="en-US" altLang="ko-KR" dirty="0"/>
              <a:t>2, </a:t>
            </a:r>
            <a:r>
              <a:rPr lang="ko-KR" altLang="en-US" dirty="0"/>
              <a:t>값</a:t>
            </a:r>
            <a:r>
              <a:rPr lang="en-US" altLang="ko-KR" dirty="0"/>
              <a:t>3, </a:t>
            </a:r>
            <a:r>
              <a:rPr lang="ko-KR" altLang="en-US" dirty="0"/>
              <a:t>값</a:t>
            </a:r>
            <a:r>
              <a:rPr lang="en-US" altLang="ko-KR" dirty="0"/>
              <a:t>4}; </a:t>
            </a:r>
            <a:r>
              <a:rPr lang="en-US" altLang="ko-KR" sz="1600" dirty="0"/>
              <a:t>//</a:t>
            </a:r>
            <a:r>
              <a:rPr lang="ko-KR" altLang="en-US" sz="1600" dirty="0"/>
              <a:t>배열 생성 및 값 초기화 </a:t>
            </a:r>
            <a:endParaRPr lang="en-US" altLang="ko-KR" dirty="0"/>
          </a:p>
          <a:p>
            <a:r>
              <a:rPr lang="ko-KR" altLang="en-US" i="1" dirty="0"/>
              <a:t>자료형</a:t>
            </a:r>
            <a:r>
              <a:rPr lang="en-US" altLang="ko-KR" i="1" dirty="0"/>
              <a:t>[] </a:t>
            </a:r>
            <a:r>
              <a:rPr lang="ko-KR" altLang="en-US" i="1" dirty="0"/>
              <a:t>배열이름 </a:t>
            </a:r>
            <a:r>
              <a:rPr lang="en-US" altLang="ko-KR" dirty="0"/>
              <a:t>= { </a:t>
            </a:r>
            <a:r>
              <a:rPr lang="ko-KR" altLang="en-US" dirty="0"/>
              <a:t>값</a:t>
            </a:r>
            <a:r>
              <a:rPr lang="en-US" altLang="ko-KR" dirty="0"/>
              <a:t>1, </a:t>
            </a:r>
            <a:r>
              <a:rPr lang="ko-KR" altLang="en-US" dirty="0"/>
              <a:t>값</a:t>
            </a:r>
            <a:r>
              <a:rPr lang="en-US" altLang="ko-KR" dirty="0"/>
              <a:t>2, </a:t>
            </a:r>
            <a:r>
              <a:rPr lang="ko-KR" altLang="en-US" dirty="0"/>
              <a:t>값</a:t>
            </a:r>
            <a:r>
              <a:rPr lang="en-US" altLang="ko-KR" dirty="0"/>
              <a:t>3, </a:t>
            </a:r>
            <a:r>
              <a:rPr lang="ko-KR" altLang="en-US" dirty="0"/>
              <a:t>값</a:t>
            </a:r>
            <a:r>
              <a:rPr lang="en-US" altLang="ko-KR" dirty="0"/>
              <a:t>4 }; </a:t>
            </a:r>
            <a:r>
              <a:rPr lang="en-US" altLang="ko-KR" sz="1800" dirty="0"/>
              <a:t>//</a:t>
            </a:r>
            <a:r>
              <a:rPr lang="ko-KR" altLang="en-US" sz="1800" dirty="0"/>
              <a:t>선언과 동시에 초기화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재선언</a:t>
            </a:r>
            <a:r>
              <a:rPr lang="ko-KR" altLang="en-US" sz="1800" dirty="0"/>
              <a:t> 불가</a:t>
            </a:r>
            <a:endParaRPr lang="en-US" altLang="ko-KR" sz="1800" dirty="0"/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0CCF2A-D4DE-56AB-5675-0D485CC7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ABDC9B-7F26-1A17-B077-FC200760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73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8EE0F-20B7-E654-74CE-63E05E4E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9DDD8-E58B-D9ED-FAAC-F7453859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문을 이용해서 배열의 인덱스를 순회한다</a:t>
            </a:r>
            <a:endParaRPr lang="en-US" altLang="ko-KR" dirty="0"/>
          </a:p>
          <a:p>
            <a:r>
              <a:rPr lang="ko-KR" altLang="en-US" dirty="0"/>
              <a:t>그렇게 각 인덱스에 어떤 값이 있는 지 알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4E066B-7F47-C92D-9D8B-54EEA501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05D266-49B4-7027-F5F8-36F171B4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14343D-9DAC-34D5-7F91-CE7C9EBF7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77" y="3076609"/>
            <a:ext cx="4758813" cy="15600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BCF81D-46F0-F43E-B066-9AF58DCC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312" y="3076609"/>
            <a:ext cx="4764158" cy="15600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557543-75E5-656B-4AE7-AEE9F3E4C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834" y="5119086"/>
            <a:ext cx="4622330" cy="9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6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9AAB5-C01B-8E54-A824-8564B70B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B5750-BF7E-8592-DB2B-6416CF8D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–each </a:t>
            </a:r>
            <a:r>
              <a:rPr lang="ko-KR" altLang="en-US" dirty="0"/>
              <a:t>구문</a:t>
            </a:r>
            <a:endParaRPr lang="en-US" altLang="ko-KR" dirty="0"/>
          </a:p>
          <a:p>
            <a:r>
              <a:rPr lang="ko-KR" altLang="en-US" dirty="0"/>
              <a:t>배열 안의 요소를 하나씩 </a:t>
            </a:r>
            <a:r>
              <a:rPr lang="en-US" altLang="ko-KR" dirty="0"/>
              <a:t>0</a:t>
            </a:r>
            <a:r>
              <a:rPr lang="ko-KR" altLang="en-US" dirty="0"/>
              <a:t>번 인덱스부터 알아서 탐색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 뿐 아니라 리스트</a:t>
            </a:r>
            <a:r>
              <a:rPr lang="en-US" altLang="ko-KR" dirty="0"/>
              <a:t>(collections)</a:t>
            </a:r>
            <a:r>
              <a:rPr lang="ko-KR" altLang="en-US" dirty="0"/>
              <a:t>에서도 사용 가능</a:t>
            </a:r>
            <a:endParaRPr lang="en-US" altLang="ko-KR" dirty="0"/>
          </a:p>
          <a:p>
            <a:r>
              <a:rPr lang="en-US" altLang="ko-KR" dirty="0" err="1"/>
              <a:t>Arrays.toString</a:t>
            </a:r>
            <a:r>
              <a:rPr lang="en-US" altLang="ko-KR" dirty="0"/>
              <a:t>() </a:t>
            </a:r>
            <a:r>
              <a:rPr lang="ko-KR" altLang="en-US" dirty="0"/>
              <a:t>으로 배열 전체를 출력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05FD65-B439-F8CE-1654-8BBA93A8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AB2D18-DFDC-040A-F884-6EF81092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C9E4AED-D6D1-4A42-8439-0D3BE77A2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48" y="2935628"/>
            <a:ext cx="4650252" cy="15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1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8CDF7-371B-9D3D-63EE-0F7A7DF1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56B9B-4C7B-5FC0-4DE6-0B9BCCA75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 안에 배열을 생성하는 배열</a:t>
            </a:r>
            <a:endParaRPr lang="en-US" altLang="ko-KR" dirty="0"/>
          </a:p>
          <a:p>
            <a:r>
              <a:rPr lang="ko-KR" altLang="en-US" dirty="0"/>
              <a:t>개념적으로는 좌표계를 생각하면 쉬움</a:t>
            </a:r>
            <a:endParaRPr lang="en-US" altLang="ko-KR" dirty="0"/>
          </a:p>
          <a:p>
            <a:r>
              <a:rPr lang="en-US" altLang="ko-KR" dirty="0"/>
              <a:t>Int[][] </a:t>
            </a:r>
            <a:r>
              <a:rPr lang="en-US" altLang="ko-KR" dirty="0" err="1"/>
              <a:t>nums</a:t>
            </a:r>
            <a:r>
              <a:rPr lang="en-US" altLang="ko-KR" dirty="0"/>
              <a:t> = new int[n][n];  </a:t>
            </a:r>
            <a:r>
              <a:rPr lang="ko-KR" altLang="en-US" dirty="0"/>
              <a:t>과 같이 선언</a:t>
            </a:r>
            <a:endParaRPr lang="en-US" altLang="ko-KR" dirty="0"/>
          </a:p>
          <a:p>
            <a:r>
              <a:rPr lang="ko-KR" altLang="en-US" dirty="0"/>
              <a:t>컴퓨터는 어떻게 가지고 있을지 출력해보자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B0CB0B-F97F-1AA5-AB79-6444E154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2EF1AE-21C0-26F1-5C8E-6A58FEBE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CEEAA8C-1786-5748-C34C-41555CD5D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75852"/>
              </p:ext>
            </p:extLst>
          </p:nvPr>
        </p:nvGraphicFramePr>
        <p:xfrm>
          <a:off x="7346333" y="4141293"/>
          <a:ext cx="4185268" cy="174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317">
                  <a:extLst>
                    <a:ext uri="{9D8B030D-6E8A-4147-A177-3AD203B41FA5}">
                      <a16:colId xmlns:a16="http://schemas.microsoft.com/office/drawing/2014/main" val="1533391056"/>
                    </a:ext>
                  </a:extLst>
                </a:gridCol>
                <a:gridCol w="1046317">
                  <a:extLst>
                    <a:ext uri="{9D8B030D-6E8A-4147-A177-3AD203B41FA5}">
                      <a16:colId xmlns:a16="http://schemas.microsoft.com/office/drawing/2014/main" val="832637778"/>
                    </a:ext>
                  </a:extLst>
                </a:gridCol>
                <a:gridCol w="1046317">
                  <a:extLst>
                    <a:ext uri="{9D8B030D-6E8A-4147-A177-3AD203B41FA5}">
                      <a16:colId xmlns:a16="http://schemas.microsoft.com/office/drawing/2014/main" val="1163350162"/>
                    </a:ext>
                  </a:extLst>
                </a:gridCol>
                <a:gridCol w="1046317">
                  <a:extLst>
                    <a:ext uri="{9D8B030D-6E8A-4147-A177-3AD203B41FA5}">
                      <a16:colId xmlns:a16="http://schemas.microsoft.com/office/drawing/2014/main" val="3710634509"/>
                    </a:ext>
                  </a:extLst>
                </a:gridCol>
              </a:tblGrid>
              <a:tr h="437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132288"/>
                  </a:ext>
                </a:extLst>
              </a:tr>
              <a:tr h="437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546411"/>
                  </a:ext>
                </a:extLst>
              </a:tr>
              <a:tr h="437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131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646309"/>
                  </a:ext>
                </a:extLst>
              </a:tr>
              <a:tr h="437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90452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D692B33-4AB8-44D1-1C09-DFF64AF90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159857"/>
              </p:ext>
            </p:extLst>
          </p:nvPr>
        </p:nvGraphicFramePr>
        <p:xfrm>
          <a:off x="7346333" y="3705719"/>
          <a:ext cx="41852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317">
                  <a:extLst>
                    <a:ext uri="{9D8B030D-6E8A-4147-A177-3AD203B41FA5}">
                      <a16:colId xmlns:a16="http://schemas.microsoft.com/office/drawing/2014/main" val="1509997337"/>
                    </a:ext>
                  </a:extLst>
                </a:gridCol>
                <a:gridCol w="1046317">
                  <a:extLst>
                    <a:ext uri="{9D8B030D-6E8A-4147-A177-3AD203B41FA5}">
                      <a16:colId xmlns:a16="http://schemas.microsoft.com/office/drawing/2014/main" val="2015900962"/>
                    </a:ext>
                  </a:extLst>
                </a:gridCol>
                <a:gridCol w="1046317">
                  <a:extLst>
                    <a:ext uri="{9D8B030D-6E8A-4147-A177-3AD203B41FA5}">
                      <a16:colId xmlns:a16="http://schemas.microsoft.com/office/drawing/2014/main" val="1745710980"/>
                    </a:ext>
                  </a:extLst>
                </a:gridCol>
                <a:gridCol w="1046317">
                  <a:extLst>
                    <a:ext uri="{9D8B030D-6E8A-4147-A177-3AD203B41FA5}">
                      <a16:colId xmlns:a16="http://schemas.microsoft.com/office/drawing/2014/main" val="1480163787"/>
                    </a:ext>
                  </a:extLst>
                </a:gridCol>
              </a:tblGrid>
              <a:tr h="303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57554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CDC975B-A399-09D9-6F83-C018529D0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019317"/>
              </p:ext>
            </p:extLst>
          </p:nvPr>
        </p:nvGraphicFramePr>
        <p:xfrm>
          <a:off x="6522719" y="4141293"/>
          <a:ext cx="742333" cy="174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333">
                  <a:extLst>
                    <a:ext uri="{9D8B030D-6E8A-4147-A177-3AD203B41FA5}">
                      <a16:colId xmlns:a16="http://schemas.microsoft.com/office/drawing/2014/main" val="3795914976"/>
                    </a:ext>
                  </a:extLst>
                </a:gridCol>
              </a:tblGrid>
              <a:tr h="437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907987"/>
                  </a:ext>
                </a:extLst>
              </a:tr>
              <a:tr h="437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722727"/>
                  </a:ext>
                </a:extLst>
              </a:tr>
              <a:tr h="437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716811"/>
                  </a:ext>
                </a:extLst>
              </a:tr>
              <a:tr h="437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81492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D8A516D-E722-6316-6525-6F6890BE1CEB}"/>
                  </a:ext>
                </a:extLst>
              </p14:cNvPr>
              <p14:cNvContentPartPr/>
              <p14:nvPr/>
            </p14:nvContentPartPr>
            <p14:xfrm>
              <a:off x="4802737" y="4335933"/>
              <a:ext cx="347400" cy="60624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D8A516D-E722-6316-6525-6F6890BE1C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3737" y="4327293"/>
                <a:ext cx="365040" cy="62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24BA9BD6-241B-2823-08C3-6FE79D44431B}"/>
              </a:ext>
            </a:extLst>
          </p:cNvPr>
          <p:cNvGrpSpPr/>
          <p:nvPr/>
        </p:nvGrpSpPr>
        <p:grpSpPr>
          <a:xfrm>
            <a:off x="2701777" y="4375173"/>
            <a:ext cx="317880" cy="414000"/>
            <a:chOff x="2701777" y="4375173"/>
            <a:chExt cx="31788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B8326AEB-87F2-910C-F4A3-5A701A9EC1E8}"/>
                    </a:ext>
                  </a:extLst>
                </p14:cNvPr>
                <p14:cNvContentPartPr/>
                <p14:nvPr/>
              </p14:nvContentPartPr>
              <p14:xfrm>
                <a:off x="2701777" y="4375173"/>
                <a:ext cx="83160" cy="3913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B8326AEB-87F2-910C-F4A3-5A701A9EC1E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92777" y="4366173"/>
                  <a:ext cx="1008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719B645-C6B4-AC03-B734-2922868AE1AE}"/>
                    </a:ext>
                  </a:extLst>
                </p14:cNvPr>
                <p14:cNvContentPartPr/>
                <p14:nvPr/>
              </p14:nvContentPartPr>
              <p14:xfrm>
                <a:off x="2938297" y="4375173"/>
                <a:ext cx="81360" cy="4140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719B645-C6B4-AC03-B734-2922868AE1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29297" y="4366173"/>
                  <a:ext cx="99000" cy="43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C4AB2908-4FEE-ED0A-60E8-6B18AB4E1148}"/>
                  </a:ext>
                </a:extLst>
              </p14:cNvPr>
              <p14:cNvContentPartPr/>
              <p14:nvPr/>
            </p14:nvContentPartPr>
            <p14:xfrm>
              <a:off x="3735337" y="4414413"/>
              <a:ext cx="30240" cy="40716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C4AB2908-4FEE-ED0A-60E8-6B18AB4E11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6337" y="4405773"/>
                <a:ext cx="4788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CFEF6B62-B282-80E4-6D0E-0F67393C7B3E}"/>
                  </a:ext>
                </a:extLst>
              </p14:cNvPr>
              <p14:cNvContentPartPr/>
              <p14:nvPr/>
            </p14:nvContentPartPr>
            <p14:xfrm>
              <a:off x="4060417" y="4375173"/>
              <a:ext cx="200880" cy="6206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CFEF6B62-B282-80E4-6D0E-0F67393C7B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51777" y="4366173"/>
                <a:ext cx="218520" cy="63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FDF15C81-E1BB-855A-E58B-F3407E6324FC}"/>
              </a:ext>
            </a:extLst>
          </p:cNvPr>
          <p:cNvGrpSpPr/>
          <p:nvPr/>
        </p:nvGrpSpPr>
        <p:grpSpPr>
          <a:xfrm>
            <a:off x="1189777" y="4355373"/>
            <a:ext cx="1024560" cy="447120"/>
            <a:chOff x="1189777" y="4355373"/>
            <a:chExt cx="1024560" cy="44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A45E200-A9B2-5AC9-A44F-F844CEB53C04}"/>
                    </a:ext>
                  </a:extLst>
                </p14:cNvPr>
                <p14:cNvContentPartPr/>
                <p14:nvPr/>
              </p14:nvContentPartPr>
              <p14:xfrm>
                <a:off x="1189777" y="4375173"/>
                <a:ext cx="386280" cy="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A45E200-A9B2-5AC9-A44F-F844CEB53C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80777" y="4366173"/>
                  <a:ext cx="403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B0CE948-4B15-C1D1-16E2-FCABCA9D9259}"/>
                    </a:ext>
                  </a:extLst>
                </p14:cNvPr>
                <p14:cNvContentPartPr/>
                <p14:nvPr/>
              </p14:nvContentPartPr>
              <p14:xfrm>
                <a:off x="1228297" y="4365093"/>
                <a:ext cx="248400" cy="4060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B0CE948-4B15-C1D1-16E2-FCABCA9D92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19657" y="4356453"/>
                  <a:ext cx="2660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FF67775-44E4-94F8-664C-1934BB0DFDDB}"/>
                    </a:ext>
                  </a:extLst>
                </p14:cNvPr>
                <p14:cNvContentPartPr/>
                <p14:nvPr/>
              </p14:nvContentPartPr>
              <p14:xfrm>
                <a:off x="1681177" y="4375173"/>
                <a:ext cx="41760" cy="3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FF67775-44E4-94F8-664C-1934BB0DFD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72537" y="4366173"/>
                  <a:ext cx="59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B92781DC-488E-29B4-132A-9FDE3B6C9885}"/>
                    </a:ext>
                  </a:extLst>
                </p14:cNvPr>
                <p14:cNvContentPartPr/>
                <p14:nvPr/>
              </p14:nvContentPartPr>
              <p14:xfrm>
                <a:off x="1651657" y="4355373"/>
                <a:ext cx="294480" cy="3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B92781DC-488E-29B4-132A-9FDE3B6C98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42657" y="4346733"/>
                  <a:ext cx="312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3C586659-F7D4-847C-8CC4-F2BF578EF53D}"/>
                    </a:ext>
                  </a:extLst>
                </p14:cNvPr>
                <p14:cNvContentPartPr/>
                <p14:nvPr/>
              </p14:nvContentPartPr>
              <p14:xfrm>
                <a:off x="1946497" y="4513053"/>
                <a:ext cx="360" cy="3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3C586659-F7D4-847C-8CC4-F2BF578EF53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37497" y="450405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AADCE03-2235-BB79-24C9-C8402F50806D}"/>
                    </a:ext>
                  </a:extLst>
                </p14:cNvPr>
                <p14:cNvContentPartPr/>
                <p14:nvPr/>
              </p14:nvContentPartPr>
              <p14:xfrm>
                <a:off x="1651297" y="4365093"/>
                <a:ext cx="322920" cy="4269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AADCE03-2235-BB79-24C9-C8402F5080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42657" y="4356453"/>
                  <a:ext cx="3405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7D320C2-9BE0-E870-A14D-27D64CFA2234}"/>
                    </a:ext>
                  </a:extLst>
                </p14:cNvPr>
                <p14:cNvContentPartPr/>
                <p14:nvPr/>
              </p14:nvContentPartPr>
              <p14:xfrm>
                <a:off x="2097337" y="4414413"/>
                <a:ext cx="117000" cy="3272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7D320C2-9BE0-E870-A14D-27D64CFA223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88697" y="4405413"/>
                  <a:ext cx="1346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0C18592-3E64-9E97-B71B-AADD89B22CAE}"/>
                    </a:ext>
                  </a:extLst>
                </p14:cNvPr>
                <p14:cNvContentPartPr/>
                <p14:nvPr/>
              </p14:nvContentPartPr>
              <p14:xfrm>
                <a:off x="1857937" y="4444293"/>
                <a:ext cx="19800" cy="6300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0C18592-3E64-9E97-B71B-AADD89B22CA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49297" y="4435293"/>
                  <a:ext cx="374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F82BD777-DCB6-BBD7-A989-0C801A663D10}"/>
                    </a:ext>
                  </a:extLst>
                </p14:cNvPr>
                <p14:cNvContentPartPr/>
                <p14:nvPr/>
              </p14:nvContentPartPr>
              <p14:xfrm>
                <a:off x="1936777" y="4532493"/>
                <a:ext cx="360" cy="3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F82BD777-DCB6-BBD7-A989-0C801A663D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27777" y="45234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C2D94E96-1CF5-DE45-E226-C51507043B52}"/>
                    </a:ext>
                  </a:extLst>
                </p14:cNvPr>
                <p14:cNvContentPartPr/>
                <p14:nvPr/>
              </p14:nvContentPartPr>
              <p14:xfrm>
                <a:off x="1851817" y="4522773"/>
                <a:ext cx="85320" cy="2797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C2D94E96-1CF5-DE45-E226-C51507043B5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42817" y="4513773"/>
                  <a:ext cx="102960" cy="29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447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2A3B7-D548-58F5-D95D-D03F856B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F90BF-5201-EE8B-A023-90ACBF5C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좌표계를 적절히 이용하면</a:t>
            </a:r>
            <a:r>
              <a:rPr lang="en-US" altLang="ko-KR" dirty="0"/>
              <a:t> </a:t>
            </a:r>
            <a:r>
              <a:rPr lang="ko-KR" altLang="en-US" dirty="0"/>
              <a:t>원하는 대로 탐색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보면서 익혀보자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7EB41D-EA7D-6068-A4D5-60607D37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790453-418A-6383-9712-AA983A4D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2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5DBFF18-8EFB-4733-9999-5454DB674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먹기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5A4F6ACD-D8D6-C797-9CAE-E045A7012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AE83F0-A282-7EB0-767D-D33DD32CA97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78575"/>
            <a:ext cx="1924050" cy="365125"/>
          </a:xfrm>
        </p:spPr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0C1FD6-18C9-8DCD-A107-6E8E4D2C29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78575"/>
            <a:ext cx="2743200" cy="365125"/>
          </a:xfrm>
        </p:spPr>
        <p:txBody>
          <a:bodyPr/>
          <a:lstStyle/>
          <a:p>
            <a:fld id="{5F0F93C2-31F0-48A1-86A1-80108AF993E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70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633</Words>
  <Application>Microsoft Office PowerPoint</Application>
  <PresentationFormat>와이드스크린</PresentationFormat>
  <Paragraphs>161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Apple SD Gothic Neo</vt:lpstr>
      <vt:lpstr>나눔스퀘어라운드OTF Bold</vt:lpstr>
      <vt:lpstr>나눔스퀘어라운드OTF ExtraBold</vt:lpstr>
      <vt:lpstr>나눔스퀘어라운드OTF Regular</vt:lpstr>
      <vt:lpstr>맑은 고딕</vt:lpstr>
      <vt:lpstr>Arial</vt:lpstr>
      <vt:lpstr>Office 테마</vt:lpstr>
      <vt:lpstr>Java Java먹기</vt:lpstr>
      <vt:lpstr>배열</vt:lpstr>
      <vt:lpstr>배열</vt:lpstr>
      <vt:lpstr>배열</vt:lpstr>
      <vt:lpstr>배열 탐색</vt:lpstr>
      <vt:lpstr>배열 탐색</vt:lpstr>
      <vt:lpstr>2차원 배열</vt:lpstr>
      <vt:lpstr>2차원 배열 탐색</vt:lpstr>
      <vt:lpstr>Java Java먹기</vt:lpstr>
      <vt:lpstr>객체 지향!!!!!</vt:lpstr>
      <vt:lpstr>클래스와 인스턴스</vt:lpstr>
      <vt:lpstr>객체 지향 프로그래밍 특징 (참고)</vt:lpstr>
      <vt:lpstr>클래스</vt:lpstr>
      <vt:lpstr>클래스를 만들어보자</vt:lpstr>
      <vt:lpstr>클래스 실습</vt:lpstr>
      <vt:lpstr>투 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Java먹기</dc:title>
  <dc:creator>an junhyun</dc:creator>
  <cp:lastModifiedBy>안준현[ 학부졸업 / 신소재공학부 ]</cp:lastModifiedBy>
  <cp:revision>8</cp:revision>
  <dcterms:created xsi:type="dcterms:W3CDTF">2023-09-19T12:34:03Z</dcterms:created>
  <dcterms:modified xsi:type="dcterms:W3CDTF">2023-10-16T11:11:05Z</dcterms:modified>
</cp:coreProperties>
</file>