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CFBE8"/>
    <a:srgbClr val="F9B5C0"/>
    <a:srgbClr val="F3E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26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918A3-E4EE-4F6F-B515-FCBDCAD4C33C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4AB3D-09DD-4928-B00B-BF5B3C8FB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2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ECA2B37-5B6A-A7E2-690E-52BF8CB044C6}"/>
              </a:ext>
            </a:extLst>
          </p:cNvPr>
          <p:cNvSpPr/>
          <p:nvPr userDrawn="1"/>
        </p:nvSpPr>
        <p:spPr>
          <a:xfrm>
            <a:off x="1233948" y="771637"/>
            <a:ext cx="9724103" cy="5314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987878-4930-AD5E-DFF2-9E8157573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1865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CC163-BF33-3E58-0084-2926EB65C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7663" y="4201806"/>
            <a:ext cx="6056671" cy="733988"/>
          </a:xfrm>
          <a:solidFill>
            <a:srgbClr val="F9B5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8008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4E1E6-1F9D-851F-851D-2CB1073A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33DEE-B919-CC82-0486-09D7533A3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9C159-24BE-D3E6-2DDA-F67FBD0D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B9FA7-1CD0-19C4-ACAB-05EABF8A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CEE00-ADE4-6980-B0B6-03B0E639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318FF6-6E2D-942B-E14E-DE1E96DA8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DB9988-441B-B6D8-93C3-26C646E9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3FB81-9FE9-27B3-914C-2C349D58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45E1E-E4CD-5492-0882-B0176EBD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E823C-CCFE-D91E-C756-07A09B4B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33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C1F96-A632-400F-2376-AFEB4B9D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2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965FD-2BC9-AEB3-3FFB-3CA5A7C6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3" y="1473649"/>
            <a:ext cx="11538153" cy="4765972"/>
          </a:xfrm>
          <a:solidFill>
            <a:srgbClr val="FCFBE8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88000" tIns="180000" rIns="288000" bIns="180000">
            <a:normAutofit/>
          </a:bodyPr>
          <a:lstStyle>
            <a:lvl1pPr>
              <a:lnSpc>
                <a:spcPct val="114000"/>
              </a:lnSpc>
              <a:defRPr sz="280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  <a:lvl2pPr>
              <a:defRPr sz="24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2pPr>
            <a:lvl3pPr>
              <a:defRPr sz="20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3pPr>
            <a:lvl4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4pPr>
            <a:lvl5pPr>
              <a:defRPr sz="1800"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C53AB4-5A40-251E-994C-830550B9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7C3A6-C097-723F-B3FF-07299F8F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BF70564D-C523-4653-7C2C-5A1666E379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D8CA6935-8253-74A8-6B5A-0C9B7BE9BE8C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925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26CB40-689D-7582-C491-57CE2286A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6923" y="6379247"/>
            <a:ext cx="1924664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r>
              <a:rPr lang="ko-KR" altLang="en-US" dirty="0"/>
              <a:t>자바 </a:t>
            </a:r>
            <a:r>
              <a:rPr lang="ko-KR" altLang="en-US" dirty="0" err="1"/>
              <a:t>자바먹기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2E21307-843F-65B0-93B3-03767A2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1877" y="6379247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defRPr>
            </a:lvl1pPr>
          </a:lstStyle>
          <a:p>
            <a:fld id="{5F0F93C2-31F0-48A1-86A1-80108AF993E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DDA1DABC-1256-A865-7E1E-7A22D45D8F31}"/>
              </a:ext>
            </a:extLst>
          </p:cNvPr>
          <p:cNvSpPr txBox="1">
            <a:spLocks/>
          </p:cNvSpPr>
          <p:nvPr userDrawn="1"/>
        </p:nvSpPr>
        <p:spPr>
          <a:xfrm>
            <a:off x="5133667" y="6397032"/>
            <a:ext cx="19246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600" kern="1200">
                <a:solidFill>
                  <a:schemeClr val="tx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2023-2</a:t>
            </a:r>
            <a:endParaRPr lang="ko-KR" altLang="en-US" dirty="0"/>
          </a:p>
        </p:txBody>
      </p:sp>
      <p:pic>
        <p:nvPicPr>
          <p:cNvPr id="10" name="그림 9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FD33F219-3705-6648-989B-EABA926CF3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5" y="6409025"/>
            <a:ext cx="344899" cy="344899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A0C8EFC-78B2-2C0D-955C-22B775B6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23" y="239885"/>
            <a:ext cx="11538154" cy="960735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571500" indent="-571500">
              <a:buSzPct val="140000"/>
              <a:buFontTx/>
              <a:buBlip>
                <a:blip r:embed="rId3"/>
              </a:buBlip>
              <a:defRPr sz="40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01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C726-5811-8699-60C9-EE1A7235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C4CD3-8D31-CB6C-12EF-CC5622C1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6917C-644E-BE7C-F57B-9D94D0F3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13666-D336-5944-BD0B-E0DAA0EA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6B9499-D06D-518D-8981-1ED7B3D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EB5D4-73CB-CD28-D7E5-8E911C9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5FC5D-7784-C40B-6E06-1F34A0A4D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FF3B52-2B5A-BD76-C5BF-6D36296C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D733E-E4D8-86A9-1A82-DD634B8E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F81300-25CE-E4F3-AD36-63A0117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613A-E2BC-0133-0675-C45812E0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2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7C51-F5E7-06A4-C0E9-4B8557F5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79E7B-2F2D-BB4E-4600-F6B6D57A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E7FAB-1456-D56D-BCD6-195B3BC0E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16088-3DA6-9151-D6B3-6381FC395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0DE37D-FFFC-7C91-4413-2F191561F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927574-A480-23EA-4ABE-A76E1042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4B1B8-7608-ABF6-0442-CAF319B6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0B460-2BE6-A3BB-1845-B2A3CC3A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5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C0420C-C8E5-F18C-E8FA-3A95FB84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21E07D-8174-22DE-0D88-E06E92BD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7B04A6-8C25-7F8E-83CF-D322625C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8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98C5-EDF9-15EB-E590-6A1EDA2B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FFAE2-8B27-547C-EA2B-B960BE20D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FE928-F0DC-D7E8-7FBE-A34836DFC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718A3-46BD-0A3A-30B0-F185BEFF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7D6E2-C8AE-1124-A0EA-921128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F0673D-284D-278F-A43A-0BCE651A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66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E50E2-B26A-B40E-8286-EEC904EE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B724B-82A4-C008-735D-C8DBD7BB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181F7B-4847-8C1B-D8C2-85058147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9F17FC-3CBA-7AF5-C1FA-BE2A8F39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923" y="629562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2772DB-B2A7-BDFA-55DE-8BC32B6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5FC99-179F-5FA1-BC37-65D573EF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99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6A06D6-7F21-2787-A1FC-1235094E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CAE3-3759-C9B9-9B90-F79F78603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69699-058F-79C2-B569-A92B181F9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9562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023EC-B7DD-AAAB-D392-8C51C8F4B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21877" y="62887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95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nrhan.tistory.com/entry/%EC%9E%90%EB%B0%94-%ED%94%84%EB%A1%9C%EA%B7%B8%EB%9E%98%EB%B0%8D-Java-29-%EB%8B%A4%EC%9A%B4%EC%BA%90%EC%8A%A4%ED%8C%85-Downcast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그래픽, 폰트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89651D86-71AC-EED3-7D59-AF50939E4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94"/>
          <a:stretch/>
        </p:blipFill>
        <p:spPr>
          <a:xfrm>
            <a:off x="2043510" y="1029028"/>
            <a:ext cx="2775894" cy="2015465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DAAC7725-08B7-556F-38DB-797AD8FA5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먹기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DA449AA-C2F2-9CE1-F47E-CFFE4B9FB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- </a:t>
            </a:r>
            <a:r>
              <a:rPr lang="ko-KR" altLang="en-US" dirty="0"/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7472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82C12-13F1-92FB-E646-D7057C6F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</a:t>
            </a:r>
            <a:r>
              <a:rPr lang="en-US" altLang="ko-KR" dirty="0"/>
              <a:t>– final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487E1-3E48-7FDA-4256-7CA573F9D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선언이 최종 상태</a:t>
            </a:r>
            <a:r>
              <a:rPr lang="en-US" altLang="ko-KR" dirty="0"/>
              <a:t>, </a:t>
            </a:r>
            <a:r>
              <a:rPr lang="ko-KR" altLang="en-US" dirty="0"/>
              <a:t>결코 수정 될 수 없음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final </a:t>
            </a:r>
            <a:r>
              <a:rPr lang="ko-KR" altLang="en-US" dirty="0"/>
              <a:t>클래스 </a:t>
            </a:r>
            <a:r>
              <a:rPr lang="en-US" altLang="ko-KR" dirty="0"/>
              <a:t>: </a:t>
            </a:r>
            <a:r>
              <a:rPr lang="ko-KR" altLang="en-US" dirty="0"/>
              <a:t>상속 금지 </a:t>
            </a:r>
            <a:endParaRPr lang="en-US" altLang="ko-KR" dirty="0"/>
          </a:p>
          <a:p>
            <a:r>
              <a:rPr lang="en-US" altLang="ko-KR" dirty="0"/>
              <a:t>final </a:t>
            </a:r>
            <a:r>
              <a:rPr lang="ko-KR" altLang="en-US" dirty="0"/>
              <a:t>메소드 </a:t>
            </a:r>
            <a:r>
              <a:rPr lang="en-US" altLang="ko-KR" dirty="0"/>
              <a:t>: overriding </a:t>
            </a:r>
            <a:r>
              <a:rPr lang="ko-KR" altLang="en-US" dirty="0"/>
              <a:t>금지 </a:t>
            </a:r>
            <a:endParaRPr lang="en-US" altLang="ko-KR" dirty="0"/>
          </a:p>
          <a:p>
            <a:r>
              <a:rPr lang="en-US" altLang="ko-KR" dirty="0"/>
              <a:t>final </a:t>
            </a:r>
            <a:r>
              <a:rPr lang="ko-KR" altLang="en-US" dirty="0"/>
              <a:t>변수 </a:t>
            </a:r>
            <a:r>
              <a:rPr lang="en-US" altLang="ko-KR" dirty="0"/>
              <a:t>: </a:t>
            </a:r>
            <a:r>
              <a:rPr lang="ko-KR" altLang="en-US" dirty="0"/>
              <a:t>더 이상 값을 바꿀 수 없음 </a:t>
            </a:r>
            <a:r>
              <a:rPr lang="ko-KR" altLang="en-US" u="sng" dirty="0"/>
              <a:t>상수화</a:t>
            </a:r>
            <a:endParaRPr lang="en-US" altLang="ko-KR" u="sng" dirty="0"/>
          </a:p>
          <a:p>
            <a:r>
              <a:rPr lang="ko-KR" altLang="en-US" dirty="0"/>
              <a:t>실습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7D5736-3A1A-7CC6-49EB-44D703A2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7FAD6B-01E2-30E2-571A-DBEFA4A4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74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94182-5646-4BAD-61C5-590A76F27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77339-00EF-18E5-2E78-758DCD5E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다형성이란</a:t>
            </a:r>
            <a:r>
              <a:rPr lang="en-US" altLang="ko-KR" dirty="0"/>
              <a:t>, </a:t>
            </a:r>
            <a:r>
              <a:rPr lang="ko-KR" altLang="en-US" dirty="0"/>
              <a:t>많은 형상을 가질 수 있는 성질</a:t>
            </a:r>
            <a:endParaRPr lang="en-US" altLang="ko-KR" dirty="0"/>
          </a:p>
          <a:p>
            <a:r>
              <a:rPr lang="ko-KR" altLang="en-US" dirty="0"/>
              <a:t>클래스를 상속받아 객체를 만들었을 경우</a:t>
            </a:r>
            <a:r>
              <a:rPr lang="en-US" altLang="ko-KR" dirty="0"/>
              <a:t>, </a:t>
            </a:r>
            <a:r>
              <a:rPr lang="ko-KR" altLang="en-US" dirty="0"/>
              <a:t>조상클래스의 타입으로 자식 클래스 객체를 참조할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자손타입 </a:t>
            </a:r>
            <a:r>
              <a:rPr lang="en-US" altLang="ko-KR" dirty="0"/>
              <a:t>=&gt; </a:t>
            </a:r>
            <a:r>
              <a:rPr lang="ko-KR" altLang="en-US" dirty="0"/>
              <a:t>부모타입으로는 그냥 바꿀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부모타입 </a:t>
            </a:r>
            <a:r>
              <a:rPr lang="en-US" altLang="ko-KR" dirty="0"/>
              <a:t>=&gt; </a:t>
            </a:r>
            <a:r>
              <a:rPr lang="ko-KR" altLang="en-US" dirty="0"/>
              <a:t>자손타입으로는 명시적 </a:t>
            </a:r>
            <a:r>
              <a:rPr lang="ko-KR" altLang="en-US" dirty="0" err="1"/>
              <a:t>형변환</a:t>
            </a:r>
            <a:r>
              <a:rPr lang="ko-KR" altLang="en-US" dirty="0"/>
              <a:t> 필요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뭔 </a:t>
            </a:r>
            <a:r>
              <a:rPr lang="ko-KR" altLang="en-US" dirty="0" err="1"/>
              <a:t>말이냐면</a:t>
            </a:r>
            <a:r>
              <a:rPr lang="en-US" altLang="ko-KR" dirty="0"/>
              <a:t>… </a:t>
            </a:r>
            <a:r>
              <a:rPr lang="ko-KR" altLang="en-US" dirty="0"/>
              <a:t>실습해보자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045811-0B61-CB76-02DE-0DA79E14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62A405-E99D-865D-09E5-B86DF082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34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1BDC7-64D4-B8DE-BC16-7E8D541F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instanceof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F1F5C-852E-B770-B325-84A5F55EC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라는 객체가 </a:t>
            </a:r>
            <a:r>
              <a:rPr lang="en-US" altLang="ko-KR" dirty="0"/>
              <a:t>B</a:t>
            </a:r>
            <a:r>
              <a:rPr lang="ko-KR" altLang="en-US" dirty="0"/>
              <a:t>라는 객체를 상속받았느냐</a:t>
            </a:r>
            <a:r>
              <a:rPr lang="en-US" altLang="ko-KR" dirty="0"/>
              <a:t>!! </a:t>
            </a:r>
            <a:r>
              <a:rPr lang="ko-KR" altLang="en-US" dirty="0"/>
              <a:t>를 확인할 때 사용</a:t>
            </a:r>
            <a:endParaRPr lang="en-US" altLang="ko-KR" dirty="0"/>
          </a:p>
          <a:p>
            <a:r>
              <a:rPr lang="ko-KR" altLang="en-US" dirty="0"/>
              <a:t>결과가 </a:t>
            </a:r>
            <a:r>
              <a:rPr lang="en-US" altLang="ko-KR" dirty="0" err="1"/>
              <a:t>boolean</a:t>
            </a:r>
            <a:r>
              <a:rPr lang="ko-KR" altLang="en-US" dirty="0"/>
              <a:t>타입으로 나옴</a:t>
            </a:r>
            <a:endParaRPr lang="en-US" altLang="ko-KR" dirty="0"/>
          </a:p>
          <a:p>
            <a:r>
              <a:rPr lang="ko-KR" altLang="en-US" dirty="0"/>
              <a:t>참조변수가 참조하고 있는 인스턴스의 타입을 확인 하기 위해서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https://nrhan.tistory.com/entry/%EC%9E%90%EB%B0%94-%ED%94%84%EB%A1%9C%EA%B7%B8%EB%9E%98%EB%B0%8D-Java-29-%EB%8B%A4%EC%9A%B4%EC%BA%90%EC%8A%A4%ED%8C%85-Downcasting</a:t>
            </a:r>
            <a:endParaRPr lang="en-US" altLang="ko-KR" dirty="0"/>
          </a:p>
          <a:p>
            <a:r>
              <a:rPr lang="ko-KR" altLang="en-US" dirty="0"/>
              <a:t>링크 설명을 참조하면 </a:t>
            </a:r>
            <a:r>
              <a:rPr lang="ko-KR" altLang="en-US" dirty="0" err="1"/>
              <a:t>좋겠습니당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C4543F-2705-50D1-92C6-153D11B3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967D6-A616-9CB6-E590-23793506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F10DCB-54C9-C7DC-66CA-E38566C6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22" y="3043615"/>
            <a:ext cx="863420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67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09C93-6A56-839D-C9D9-9A0BA262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다형성의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8B597-DC3E-4E70-DB4E-F89ACA1B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Animal </a:t>
            </a:r>
            <a:r>
              <a:rPr lang="ko-KR" altLang="en-US" dirty="0"/>
              <a:t>타입의 객체와</a:t>
            </a:r>
            <a:r>
              <a:rPr lang="en-US" altLang="ko-KR" dirty="0"/>
              <a:t> Cat </a:t>
            </a:r>
            <a:r>
              <a:rPr lang="ko-KR" altLang="en-US" dirty="0"/>
              <a:t>타입의 객체를 같은 배열에 담고 싶다</a:t>
            </a:r>
            <a:endParaRPr lang="en-US" altLang="ko-KR" dirty="0"/>
          </a:p>
          <a:p>
            <a:r>
              <a:rPr lang="ko-KR" altLang="en-US" dirty="0"/>
              <a:t>하지만 자바의 배열은 </a:t>
            </a:r>
            <a:r>
              <a:rPr lang="ko-KR" altLang="en-US" u="sng" dirty="0"/>
              <a:t>같은 타입의 객체만을 담을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형변환을 통해 </a:t>
            </a:r>
            <a:r>
              <a:rPr lang="en-US" altLang="ko-KR" dirty="0"/>
              <a:t>Cat</a:t>
            </a:r>
            <a:r>
              <a:rPr lang="ko-KR" altLang="en-US" dirty="0"/>
              <a:t>을 </a:t>
            </a:r>
            <a:r>
              <a:rPr lang="en-US" altLang="ko-KR" dirty="0"/>
              <a:t>Animal</a:t>
            </a:r>
            <a:r>
              <a:rPr lang="ko-KR" altLang="en-US" dirty="0"/>
              <a:t>로 혹은 </a:t>
            </a:r>
            <a:r>
              <a:rPr lang="en-US" altLang="ko-KR" dirty="0"/>
              <a:t>Animal</a:t>
            </a:r>
            <a:r>
              <a:rPr lang="ko-KR" altLang="en-US" dirty="0"/>
              <a:t>을 </a:t>
            </a:r>
            <a:r>
              <a:rPr lang="en-US" altLang="ko-KR" dirty="0"/>
              <a:t>Cat</a:t>
            </a:r>
            <a:r>
              <a:rPr lang="ko-KR" altLang="en-US" dirty="0"/>
              <a:t>으로 바꿔준다면</a:t>
            </a:r>
            <a:r>
              <a:rPr lang="en-US" altLang="ko-KR" dirty="0"/>
              <a:t>, </a:t>
            </a:r>
            <a:r>
              <a:rPr lang="ko-KR" altLang="en-US" dirty="0"/>
              <a:t>하나의 배열에 모든 객체를 담을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 실습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787504-A8C4-ECE2-699F-B6BBE5B5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0A61FD-6B5F-D362-9CE7-C68622B9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8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607B3-F712-C6BC-F8E7-5086327E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instanceof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2E26F-0056-B41A-E89A-F387D6C4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True </a:t>
            </a:r>
            <a:r>
              <a:rPr lang="ko-KR" altLang="en-US" dirty="0"/>
              <a:t>가 반환되면</a:t>
            </a:r>
            <a:r>
              <a:rPr lang="en-US" altLang="ko-KR" dirty="0"/>
              <a:t>, </a:t>
            </a:r>
            <a:r>
              <a:rPr lang="ko-KR" altLang="en-US" dirty="0"/>
              <a:t>해당 타입으로 형변환이 가능하다는 말입니다 여러분 </a:t>
            </a:r>
            <a:r>
              <a:rPr lang="en-US" altLang="ko-KR" dirty="0"/>
              <a:t>:)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F45016-DDFF-A7F1-4487-51232B76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181D0D-32CB-EACA-A266-74144035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5035E-3E5A-4768-68B5-A400654B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93" y="2732136"/>
            <a:ext cx="3452159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5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62919C-26B0-7C14-2560-5270897C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복습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74045-5138-D58A-C7DA-6D4B2BEE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en-US" altLang="ko-KR" dirty="0"/>
              <a:t>= </a:t>
            </a:r>
            <a:r>
              <a:rPr lang="ko-KR" altLang="en-US" dirty="0"/>
              <a:t>특정 객체를 만들기 위한 설계도</a:t>
            </a:r>
            <a:endParaRPr lang="en-US" altLang="ko-KR" dirty="0"/>
          </a:p>
          <a:p>
            <a:r>
              <a:rPr lang="ko-KR" altLang="en-US" dirty="0"/>
              <a:t>객체 </a:t>
            </a:r>
            <a:r>
              <a:rPr lang="en-US" altLang="ko-KR" dirty="0"/>
              <a:t>= </a:t>
            </a:r>
            <a:r>
              <a:rPr lang="ko-KR" altLang="en-US" dirty="0"/>
              <a:t>설계도를 통해 만들어진 물건</a:t>
            </a:r>
            <a:endParaRPr lang="en-US" altLang="ko-KR" dirty="0"/>
          </a:p>
          <a:p>
            <a:r>
              <a:rPr lang="ko-KR" altLang="en-US" dirty="0"/>
              <a:t>클래스를 많이 </a:t>
            </a:r>
            <a:r>
              <a:rPr lang="ko-KR" altLang="en-US" dirty="0" err="1"/>
              <a:t>많이</a:t>
            </a:r>
            <a:r>
              <a:rPr lang="ko-KR" altLang="en-US" dirty="0"/>
              <a:t> 만들다 보면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과제 할 때 </a:t>
            </a:r>
            <a:r>
              <a:rPr lang="en-US" altLang="ko-KR" dirty="0"/>
              <a:t>cry</a:t>
            </a:r>
            <a:r>
              <a:rPr lang="ko-KR" altLang="en-US" dirty="0"/>
              <a:t>가 여러 개 있었는데 불편하지 않았나요</a:t>
            </a:r>
            <a:r>
              <a:rPr lang="en-US" altLang="ko-KR" dirty="0"/>
              <a:t>~?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EC93B-CED8-CE3C-7D29-A55A9E9B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DBB1F-C0C4-E309-B8BE-71291AB2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8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AE8FC-EDD3-F92C-87A5-4367C892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3B915-11D7-6604-DB4B-D0CDABF8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강아지</a:t>
            </a:r>
            <a:r>
              <a:rPr lang="en-US" altLang="ko-KR" dirty="0"/>
              <a:t>, 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호랑이 모두 울음소리를 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프로그래머라면 똑같은 걸 반복하는 게 너무 싫지 않나</a:t>
            </a:r>
            <a:r>
              <a:rPr lang="en-US" altLang="ko-KR" dirty="0"/>
              <a:t>??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D43040-8CDC-0B54-89D3-314E057C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F1FCC-8E16-35DF-B6B8-A876E59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래픽 6" descr="강아지 2 윤곽선">
            <a:extLst>
              <a:ext uri="{FF2B5EF4-FFF2-40B4-BE49-F238E27FC236}">
                <a16:creationId xmlns:a16="http://schemas.microsoft.com/office/drawing/2014/main" id="{CF87E51B-B037-BEF6-F3D6-A9C5C7910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857" y="3286431"/>
            <a:ext cx="1646903" cy="1646903"/>
          </a:xfrm>
          <a:prstGeom prst="rect">
            <a:avLst/>
          </a:prstGeom>
        </p:spPr>
      </p:pic>
      <p:pic>
        <p:nvPicPr>
          <p:cNvPr id="9" name="그래픽 8" descr="새끼고양이 윤곽선">
            <a:extLst>
              <a:ext uri="{FF2B5EF4-FFF2-40B4-BE49-F238E27FC236}">
                <a16:creationId xmlns:a16="http://schemas.microsoft.com/office/drawing/2014/main" id="{78ADC400-F9C1-8992-C89B-25ED269B1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1548" y="3286431"/>
            <a:ext cx="1811535" cy="1811535"/>
          </a:xfrm>
          <a:prstGeom prst="rect">
            <a:avLst/>
          </a:prstGeom>
        </p:spPr>
      </p:pic>
      <p:pic>
        <p:nvPicPr>
          <p:cNvPr id="11" name="그래픽 10" descr="호랑이 윤곽선">
            <a:extLst>
              <a:ext uri="{FF2B5EF4-FFF2-40B4-BE49-F238E27FC236}">
                <a16:creationId xmlns:a16="http://schemas.microsoft.com/office/drawing/2014/main" id="{3305806D-0733-3F55-7E5D-4DCFCD9878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6109" y="3286431"/>
            <a:ext cx="1811535" cy="18115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9D5722-3D54-B519-BE22-5029B2EA20DC}"/>
              </a:ext>
            </a:extLst>
          </p:cNvPr>
          <p:cNvSpPr txBox="1"/>
          <p:nvPr/>
        </p:nvSpPr>
        <p:spPr>
          <a:xfrm>
            <a:off x="2288457" y="5063257"/>
            <a:ext cx="201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cry();</a:t>
            </a:r>
            <a:endParaRPr lang="ko-KR" altLang="en-US" sz="28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67D08-F3D9-2466-0E35-F11C751CC643}"/>
              </a:ext>
            </a:extLst>
          </p:cNvPr>
          <p:cNvSpPr txBox="1"/>
          <p:nvPr/>
        </p:nvSpPr>
        <p:spPr>
          <a:xfrm>
            <a:off x="5483942" y="5048691"/>
            <a:ext cx="201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cry();</a:t>
            </a:r>
            <a:endParaRPr lang="ko-KR" altLang="en-US" sz="28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7BD1D-0B5E-D1E6-858F-BAC71EE2763E}"/>
              </a:ext>
            </a:extLst>
          </p:cNvPr>
          <p:cNvSpPr txBox="1"/>
          <p:nvPr/>
        </p:nvSpPr>
        <p:spPr>
          <a:xfrm>
            <a:off x="8738417" y="5048691"/>
            <a:ext cx="201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cry();</a:t>
            </a:r>
            <a:endParaRPr lang="ko-KR" altLang="en-US" sz="28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810F6-6C0D-746A-12C8-88881638CF25}"/>
              </a:ext>
            </a:extLst>
          </p:cNvPr>
          <p:cNvSpPr txBox="1"/>
          <p:nvPr/>
        </p:nvSpPr>
        <p:spPr>
          <a:xfrm>
            <a:off x="10446773" y="2874726"/>
            <a:ext cx="2010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????</a:t>
            </a:r>
            <a:endParaRPr lang="ko-KR" altLang="en-US" sz="28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62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27CF4-70AB-A3B7-0FBD-D12F67FF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D0CD6-9091-CF88-BB34-FF5FC3DEB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공통된 특징을 묶어버리고</a:t>
            </a:r>
            <a:r>
              <a:rPr lang="en-US" altLang="ko-KR" dirty="0"/>
              <a:t>, </a:t>
            </a:r>
            <a:r>
              <a:rPr lang="ko-KR" altLang="en-US" dirty="0"/>
              <a:t>각 동물에 해당하는 특징만 따로 써주자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1E4014-40F8-FBDF-D844-5471164C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4603ED-5F21-667C-FF90-404CF322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DA5EA21-9D5D-B1DC-DFD0-7CA4E5E844B9}"/>
              </a:ext>
            </a:extLst>
          </p:cNvPr>
          <p:cNvSpPr/>
          <p:nvPr/>
        </p:nvSpPr>
        <p:spPr>
          <a:xfrm>
            <a:off x="4960373" y="2330245"/>
            <a:ext cx="2271251" cy="12585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animal</a:t>
            </a:r>
            <a:endParaRPr lang="ko-KR" altLang="en-US" sz="2800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426A0-9AD0-5AC9-1D34-501E5C289801}"/>
              </a:ext>
            </a:extLst>
          </p:cNvPr>
          <p:cNvSpPr txBox="1"/>
          <p:nvPr/>
        </p:nvSpPr>
        <p:spPr>
          <a:xfrm>
            <a:off x="7360672" y="2474893"/>
            <a:ext cx="2010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cry();</a:t>
            </a:r>
          </a:p>
          <a:p>
            <a:r>
              <a:rPr lang="en-US" altLang="ko-KR" sz="28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run();</a:t>
            </a:r>
          </a:p>
        </p:txBody>
      </p:sp>
      <p:pic>
        <p:nvPicPr>
          <p:cNvPr id="8" name="그래픽 7" descr="강아지 2 윤곽선">
            <a:extLst>
              <a:ext uri="{FF2B5EF4-FFF2-40B4-BE49-F238E27FC236}">
                <a16:creationId xmlns:a16="http://schemas.microsoft.com/office/drawing/2014/main" id="{D3D33861-DCD4-2B27-2938-043C67CE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2368" y="3728400"/>
            <a:ext cx="1246237" cy="1246237"/>
          </a:xfrm>
          <a:prstGeom prst="rect">
            <a:avLst/>
          </a:prstGeom>
        </p:spPr>
      </p:pic>
      <p:pic>
        <p:nvPicPr>
          <p:cNvPr id="9" name="그래픽 8" descr="새끼고양이 윤곽선">
            <a:extLst>
              <a:ext uri="{FF2B5EF4-FFF2-40B4-BE49-F238E27FC236}">
                <a16:creationId xmlns:a16="http://schemas.microsoft.com/office/drawing/2014/main" id="{60F39669-4D7B-239C-7A4E-644655784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4111" y="3768452"/>
            <a:ext cx="1370817" cy="1370817"/>
          </a:xfrm>
          <a:prstGeom prst="rect">
            <a:avLst/>
          </a:prstGeom>
        </p:spPr>
      </p:pic>
      <p:pic>
        <p:nvPicPr>
          <p:cNvPr id="10" name="그래픽 9" descr="호랑이 윤곽선">
            <a:extLst>
              <a:ext uri="{FF2B5EF4-FFF2-40B4-BE49-F238E27FC236}">
                <a16:creationId xmlns:a16="http://schemas.microsoft.com/office/drawing/2014/main" id="{780273AD-9A9A-B473-3A9A-BC93E463FC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8672" y="3768452"/>
            <a:ext cx="1370817" cy="1370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8D8B26-EC1B-7133-7301-BC3DEFDCCD08}"/>
              </a:ext>
            </a:extLst>
          </p:cNvPr>
          <p:cNvSpPr txBox="1"/>
          <p:nvPr/>
        </p:nvSpPr>
        <p:spPr>
          <a:xfrm>
            <a:off x="2397092" y="5006964"/>
            <a:ext cx="124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산책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();</a:t>
            </a:r>
            <a:endParaRPr lang="en-US" altLang="ko-KR" sz="28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4ED32-B647-04A5-4322-6210D8B9D4A9}"/>
              </a:ext>
            </a:extLst>
          </p:cNvPr>
          <p:cNvSpPr txBox="1"/>
          <p:nvPr/>
        </p:nvSpPr>
        <p:spPr>
          <a:xfrm>
            <a:off x="5114113" y="5006964"/>
            <a:ext cx="2029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박스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_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들어가기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();</a:t>
            </a:r>
            <a:endParaRPr lang="en-US" altLang="ko-KR" sz="28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6944D-6DCC-165D-C998-7439636E4D5C}"/>
              </a:ext>
            </a:extLst>
          </p:cNvPr>
          <p:cNvSpPr txBox="1"/>
          <p:nvPr/>
        </p:nvSpPr>
        <p:spPr>
          <a:xfrm>
            <a:off x="8673252" y="4917628"/>
            <a:ext cx="124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겁주기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();</a:t>
            </a:r>
            <a:endParaRPr lang="en-US" altLang="ko-KR" sz="28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14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C6AAD-74FC-B507-ABAF-F793DFFC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9C7E8-2678-DC39-EDFC-C4D990BA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번 입력할 필요 없이 훨씬 효율적으로 데이터를 관리할 수 있다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공통된 특징을 갖고 있는 클래스를 </a:t>
            </a:r>
            <a:r>
              <a:rPr lang="ko-KR" altLang="en-US" dirty="0">
                <a:solidFill>
                  <a:srgbClr val="FF0000"/>
                </a:solidFill>
              </a:rPr>
              <a:t>상위 클래스</a:t>
            </a:r>
            <a:r>
              <a:rPr lang="en-US" altLang="ko-KR" dirty="0"/>
              <a:t>(Super) </a:t>
            </a:r>
            <a:r>
              <a:rPr lang="ko-KR" altLang="en-US" dirty="0"/>
              <a:t>상위 클래스를 상속하는 클래스를 </a:t>
            </a:r>
            <a:r>
              <a:rPr lang="ko-KR" altLang="en-US" dirty="0">
                <a:solidFill>
                  <a:srgbClr val="FF0000"/>
                </a:solidFill>
              </a:rPr>
              <a:t>하위 클래스</a:t>
            </a:r>
            <a:r>
              <a:rPr lang="en-US" altLang="ko-KR" dirty="0"/>
              <a:t>(sub)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“</a:t>
            </a:r>
            <a:r>
              <a:rPr lang="en-US" altLang="ko-KR" dirty="0">
                <a:solidFill>
                  <a:srgbClr val="FF0000"/>
                </a:solidFill>
              </a:rPr>
              <a:t>extends</a:t>
            </a:r>
            <a:r>
              <a:rPr lang="en-US" altLang="ko-KR" dirty="0"/>
              <a:t>” </a:t>
            </a:r>
            <a:r>
              <a:rPr lang="ko-KR" altLang="en-US" dirty="0"/>
              <a:t>키워드를 이용한다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코드로 예시를 보자</a:t>
            </a:r>
            <a:r>
              <a:rPr lang="en-US" altLang="ko-KR" dirty="0"/>
              <a:t>!!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DFD06-CE57-93C2-766C-CD3F21EE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8E940C-A236-A43E-3534-94FE4660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58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0C30F-325A-BE14-66EE-BBEF15BC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3B665-74E1-A535-D909-C8AECE60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확장성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재사용성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=&gt; </a:t>
            </a:r>
            <a:r>
              <a:rPr lang="ko-KR" altLang="en-US" dirty="0"/>
              <a:t>동일한 특징을 가진 클래스를 만들 때 따로 작성하지 않아도 됨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클래스 </a:t>
            </a:r>
            <a:r>
              <a:rPr lang="ko-KR" altLang="en-US" dirty="0" err="1"/>
              <a:t>선언시</a:t>
            </a:r>
            <a:r>
              <a:rPr lang="ko-KR" altLang="en-US" dirty="0"/>
              <a:t> </a:t>
            </a:r>
            <a:r>
              <a:rPr lang="en-US" altLang="ko-KR" dirty="0"/>
              <a:t>extends </a:t>
            </a:r>
            <a:r>
              <a:rPr lang="ko-KR" altLang="en-US" dirty="0"/>
              <a:t>키워드로 상속 </a:t>
            </a:r>
            <a:r>
              <a:rPr lang="en-US" altLang="ko-KR" dirty="0"/>
              <a:t>– </a:t>
            </a:r>
            <a:r>
              <a:rPr lang="ko-KR" altLang="en-US" dirty="0"/>
              <a:t>여러 클래스를 동시에 상속하는 것은 불가능</a:t>
            </a:r>
            <a:r>
              <a:rPr lang="en-US" altLang="ko-KR" dirty="0"/>
              <a:t>! </a:t>
            </a:r>
            <a:r>
              <a:rPr lang="ko-KR" altLang="en-US" dirty="0"/>
              <a:t>하나의 클래스만 상속 가능</a:t>
            </a:r>
            <a:r>
              <a:rPr lang="en-US" altLang="ko-KR" dirty="0"/>
              <a:t>//</a:t>
            </a:r>
            <a:r>
              <a:rPr lang="ko-KR" altLang="en-US" dirty="0"/>
              <a:t>사실 여러 개 상속받는 방법 있다</a:t>
            </a:r>
            <a:r>
              <a:rPr lang="en-US" altLang="ko-KR" dirty="0"/>
              <a:t>. </a:t>
            </a:r>
            <a:r>
              <a:rPr lang="ko-KR" altLang="en-US" dirty="0"/>
              <a:t>나중에 나온다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자식 클래스는</a:t>
            </a:r>
            <a:r>
              <a:rPr lang="en-US" altLang="ko-KR" dirty="0"/>
              <a:t>, </a:t>
            </a:r>
            <a:r>
              <a:rPr lang="ko-KR" altLang="en-US" dirty="0"/>
              <a:t>상속받은 부모의 변수와 메서드를 자신의 것처럼 사용할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en-US" altLang="ko-KR" dirty="0"/>
              <a:t>Object class</a:t>
            </a:r>
            <a:r>
              <a:rPr lang="ko-KR" altLang="en-US" dirty="0"/>
              <a:t>는 모든 클래스의 조상클래스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CA630B-0BCD-BE3B-F441-9CF3027C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9D258E-8C52-4AAA-F2BE-27523513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811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303F1-DF29-4C25-6BD1-8109EB22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</a:t>
            </a:r>
            <a:r>
              <a:rPr lang="en-US" altLang="ko-KR" dirty="0"/>
              <a:t>– super()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85558-C1D0-20E2-6105-A24102824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‘super’ </a:t>
            </a:r>
            <a:r>
              <a:rPr lang="ko-KR" altLang="en-US" dirty="0"/>
              <a:t>키워드를</a:t>
            </a:r>
            <a:r>
              <a:rPr lang="en-US" altLang="ko-KR" dirty="0"/>
              <a:t> </a:t>
            </a:r>
            <a:r>
              <a:rPr lang="ko-KR" altLang="en-US" dirty="0"/>
              <a:t>사용하면</a:t>
            </a:r>
            <a:r>
              <a:rPr lang="en-US" altLang="ko-KR" dirty="0"/>
              <a:t>, </a:t>
            </a:r>
            <a:r>
              <a:rPr lang="ko-KR" altLang="en-US" dirty="0"/>
              <a:t>부모의 메서드를 가져와 사용할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 클래스 안에서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실습</a:t>
            </a:r>
            <a:r>
              <a:rPr lang="en-US" altLang="ko-KR" dirty="0"/>
              <a:t>!!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B3E95-AD76-FD91-0801-AD46638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1C72C-21C1-783F-294A-954B04A8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78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EAC33-7923-CF3C-A9C3-6545468F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</a:t>
            </a:r>
            <a:r>
              <a:rPr lang="en-US" altLang="ko-KR" dirty="0"/>
              <a:t>- </a:t>
            </a:r>
            <a:r>
              <a:rPr lang="ko-KR" altLang="en-US" dirty="0" err="1"/>
              <a:t>오버라이딩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E86D7-94E5-60D7-41C5-921FD01E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부모 클래스에서 정의된 메서드를 재정의 하는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@Override 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이용한다</a:t>
            </a:r>
            <a:r>
              <a:rPr lang="en-US" altLang="ko-KR" dirty="0"/>
              <a:t>. //</a:t>
            </a:r>
            <a:r>
              <a:rPr lang="ko-KR" altLang="en-US" dirty="0"/>
              <a:t>미리 내가 할 작업을 선언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메서드의 이름</a:t>
            </a:r>
            <a:r>
              <a:rPr lang="en-US" altLang="ko-KR" dirty="0"/>
              <a:t>, </a:t>
            </a:r>
            <a:r>
              <a:rPr lang="ko-KR" altLang="en-US" dirty="0"/>
              <a:t>반환형</a:t>
            </a:r>
            <a:r>
              <a:rPr lang="en-US" altLang="ko-KR" dirty="0"/>
              <a:t>, </a:t>
            </a:r>
            <a:r>
              <a:rPr lang="ko-KR" altLang="en-US" dirty="0"/>
              <a:t>매개변수 </a:t>
            </a:r>
            <a:r>
              <a:rPr lang="en-US" altLang="ko-KR" dirty="0"/>
              <a:t>(</a:t>
            </a:r>
            <a:r>
              <a:rPr lang="ko-KR" altLang="en-US" dirty="0"/>
              <a:t>타입</a:t>
            </a:r>
            <a:r>
              <a:rPr lang="en-US" altLang="ko-KR" dirty="0"/>
              <a:t>, </a:t>
            </a:r>
            <a:r>
              <a:rPr lang="ko-KR" altLang="en-US" dirty="0"/>
              <a:t>개수</a:t>
            </a:r>
            <a:r>
              <a:rPr lang="en-US" altLang="ko-KR" dirty="0"/>
              <a:t>,</a:t>
            </a:r>
            <a:r>
              <a:rPr lang="ko-KR" altLang="en-US" dirty="0"/>
              <a:t>순서</a:t>
            </a:r>
            <a:r>
              <a:rPr lang="en-US" altLang="ko-KR" dirty="0"/>
              <a:t>) </a:t>
            </a:r>
            <a:r>
              <a:rPr lang="ko-KR" altLang="en-US" dirty="0"/>
              <a:t>동일 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하위 클래스의 접근제어자 범위가 상위 클래스보다 크거나 같아야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조상보다 더 큰 예외를 던질 수 없다</a:t>
            </a:r>
            <a:r>
              <a:rPr lang="en-US" altLang="ko-KR" dirty="0"/>
              <a:t>. //</a:t>
            </a:r>
            <a:r>
              <a:rPr lang="ko-KR" altLang="en-US" dirty="0"/>
              <a:t>요거는 아 그렇구나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메서드 오버로딩</a:t>
            </a:r>
            <a:r>
              <a:rPr lang="en-US" altLang="ko-KR" dirty="0"/>
              <a:t>(overloading)</a:t>
            </a:r>
            <a:r>
              <a:rPr lang="ko-KR" altLang="en-US" dirty="0"/>
              <a:t>과 혼동하지 말 것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실습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9A1424-AC05-2EF4-4429-142350D9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D7846-177E-216A-1D45-F8FE2496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49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90BC8-995C-7B8E-69A8-EB28671B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</a:t>
            </a:r>
            <a:r>
              <a:rPr lang="en-US" altLang="ko-KR" dirty="0"/>
              <a:t>- Object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7397B-743B-CF51-FDC3-A8E745E0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클래스의 최상위 클래스로 </a:t>
            </a:r>
            <a:r>
              <a:rPr lang="en-US" altLang="ko-KR" dirty="0"/>
              <a:t>Object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 </a:t>
            </a:r>
            <a:r>
              <a:rPr lang="en-US" altLang="ko-KR" dirty="0" err="1"/>
              <a:t>toString</a:t>
            </a:r>
            <a:r>
              <a:rPr lang="en-US" altLang="ko-KR" dirty="0"/>
              <a:t>(); equals(); </a:t>
            </a:r>
            <a:r>
              <a:rPr lang="ko-KR" altLang="en-US" dirty="0"/>
              <a:t>등이 </a:t>
            </a:r>
            <a:r>
              <a:rPr lang="ko-KR" altLang="en-US" dirty="0" err="1"/>
              <a:t>정의돼있다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나중에 알고리즘 풀 때 다시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B07871-0A3A-4C6C-242D-EC256EA6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자바 자바먹기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7D492-0F01-D7C8-2571-FC057C5A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93C2-31F0-48A1-86A1-80108AF993E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40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606</Words>
  <Application>Microsoft Office PowerPoint</Application>
  <PresentationFormat>와이드스크린</PresentationFormat>
  <Paragraphs>101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 네오 ExtraBold</vt:lpstr>
      <vt:lpstr>나눔스퀘어라운드OTF Bold</vt:lpstr>
      <vt:lpstr>나눔스퀘어라운드OTF ExtraBold</vt:lpstr>
      <vt:lpstr>나눔스퀘어라운드OTF Regular</vt:lpstr>
      <vt:lpstr>맑은 고딕</vt:lpstr>
      <vt:lpstr>Arial</vt:lpstr>
      <vt:lpstr>Office 테마</vt:lpstr>
      <vt:lpstr>Java Java먹기</vt:lpstr>
      <vt:lpstr>클래스 복습</vt:lpstr>
      <vt:lpstr>상속</vt:lpstr>
      <vt:lpstr>상속</vt:lpstr>
      <vt:lpstr>상속</vt:lpstr>
      <vt:lpstr>상속 특징</vt:lpstr>
      <vt:lpstr>상속 – super()</vt:lpstr>
      <vt:lpstr>상속 - 오버라이딩</vt:lpstr>
      <vt:lpstr>상속 - Object</vt:lpstr>
      <vt:lpstr>상속 – final</vt:lpstr>
      <vt:lpstr>다형성</vt:lpstr>
      <vt:lpstr>instanceof</vt:lpstr>
      <vt:lpstr>다형성의 활용</vt:lpstr>
      <vt:lpstr>instanceof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Java먹기</dc:title>
  <dc:creator>an junhyun</dc:creator>
  <cp:lastModifiedBy>안준현[ 학부졸업 / 신소재공학부 ]</cp:lastModifiedBy>
  <cp:revision>6</cp:revision>
  <dcterms:created xsi:type="dcterms:W3CDTF">2023-09-19T12:34:03Z</dcterms:created>
  <dcterms:modified xsi:type="dcterms:W3CDTF">2023-11-16T17:41:34Z</dcterms:modified>
</cp:coreProperties>
</file>