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781" r:id="rId2"/>
    <p:sldId id="780" r:id="rId3"/>
    <p:sldId id="782" r:id="rId4"/>
    <p:sldId id="688" r:id="rId5"/>
    <p:sldId id="739" r:id="rId6"/>
    <p:sldId id="740" r:id="rId7"/>
    <p:sldId id="761" r:id="rId8"/>
    <p:sldId id="762" r:id="rId9"/>
    <p:sldId id="760" r:id="rId10"/>
    <p:sldId id="786" r:id="rId11"/>
    <p:sldId id="775" r:id="rId12"/>
    <p:sldId id="763" r:id="rId13"/>
    <p:sldId id="770" r:id="rId14"/>
    <p:sldId id="765" r:id="rId15"/>
    <p:sldId id="766" r:id="rId16"/>
    <p:sldId id="771" r:id="rId17"/>
    <p:sldId id="772" r:id="rId18"/>
    <p:sldId id="764" r:id="rId19"/>
    <p:sldId id="767" r:id="rId20"/>
    <p:sldId id="768" r:id="rId21"/>
    <p:sldId id="769" r:id="rId22"/>
    <p:sldId id="776" r:id="rId23"/>
    <p:sldId id="748" r:id="rId24"/>
    <p:sldId id="773" r:id="rId25"/>
    <p:sldId id="777" r:id="rId26"/>
    <p:sldId id="759" r:id="rId27"/>
    <p:sldId id="750" r:id="rId28"/>
    <p:sldId id="751" r:id="rId29"/>
    <p:sldId id="752" r:id="rId30"/>
    <p:sldId id="787" r:id="rId31"/>
    <p:sldId id="783" r:id="rId32"/>
    <p:sldId id="757" r:id="rId33"/>
    <p:sldId id="659" r:id="rId34"/>
    <p:sldId id="646" r:id="rId35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169863" indent="1143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341313" indent="228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512763" indent="3429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684213" indent="455613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77777"/>
    <a:srgbClr val="B9BE78"/>
    <a:srgbClr val="0070C0"/>
    <a:srgbClr val="B8B8B8"/>
    <a:srgbClr val="4D4D4D"/>
    <a:srgbClr val="5E4847"/>
    <a:srgbClr val="604847"/>
    <a:srgbClr val="AB9E4B"/>
    <a:srgbClr val="9FB3A9"/>
    <a:srgbClr val="707F6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7544" autoAdjust="0"/>
  </p:normalViewPr>
  <p:slideViewPr>
    <p:cSldViewPr snapToGrid="0" showGuides="1">
      <p:cViewPr varScale="1">
        <p:scale>
          <a:sx n="141" d="100"/>
          <a:sy n="141" d="100"/>
        </p:scale>
        <p:origin x="-300" y="-96"/>
      </p:cViewPr>
      <p:guideLst>
        <p:guide orient="horz" pos="347"/>
        <p:guide orient="horz" pos="700"/>
        <p:guide pos="509"/>
        <p:guide pos="5759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20081F73-A3D6-48AF-B321-CCF67B639CA5}" type="datetime1">
              <a:rPr lang="en-US"/>
              <a:pPr>
                <a:defRPr/>
              </a:pPr>
              <a:t>10/22/2012</a:t>
            </a:fld>
            <a:endParaRPr 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600825"/>
            <a:ext cx="3962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BC2084C9-A309-4861-9B00-572BD194B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469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87FD523-6A9D-431F-9006-8F984D4E0C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229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b="1" kern="1200">
        <a:solidFill>
          <a:schemeClr val="tx1"/>
        </a:solidFill>
        <a:latin typeface="Arial" pitchFamily="-106" charset="0"/>
        <a:ea typeface="ＭＳ Ｐゴシック" charset="-128"/>
        <a:cs typeface="ＭＳ Ｐゴシック" charset="-128"/>
      </a:defRPr>
    </a:lvl1pPr>
    <a:lvl2pPr marL="4127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125413" indent="-3968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215900" indent="-44450" algn="l" rtl="0" eaLnBrk="0" fontAlgn="base" hangingPunct="0">
      <a:spcBef>
        <a:spcPct val="30000"/>
      </a:spcBef>
      <a:spcAft>
        <a:spcPct val="0"/>
      </a:spcAft>
      <a:buChar char="–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25876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856575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102789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99206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7052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D8CAE3-8416-44F2-9B9F-7B1932432F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FF1845-35E9-4DEC-BE8A-F7E553E34B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4D4FB3-32F8-4D98-89AD-788513A2790A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9175" y="515938"/>
            <a:ext cx="4565650" cy="2568575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nl-NL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22" y="3596148"/>
            <a:ext cx="7772797" cy="670855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22" y="4410273"/>
            <a:ext cx="7075289" cy="532642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 typeface="Arial" pitchFamily="127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285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6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7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3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105525" y="48688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101679"/>
            <a:ext cx="2227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4" descr="Tall Red"/>
          <p:cNvPicPr>
            <a:picLocks noChangeArrowheads="1"/>
          </p:cNvPicPr>
          <p:nvPr userDrawn="1"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144588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75" descr="Wide Red"/>
          <p:cNvPicPr>
            <a:picLocks noChangeArrowheads="1"/>
          </p:cNvPicPr>
          <p:nvPr userDrawn="1"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2313" y="685800"/>
            <a:ext cx="5881687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xmlns="" val="33553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4977"/>
            <a:ext cx="7772797" cy="1021953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79839"/>
            <a:ext cx="7772797" cy="1125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5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14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67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22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78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34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990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45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9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200547"/>
            <a:ext cx="4066976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00547"/>
            <a:ext cx="4066977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778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01" y="1150938"/>
            <a:ext cx="4040187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01" y="1631157"/>
            <a:ext cx="4040187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150938"/>
            <a:ext cx="4041180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1631157"/>
            <a:ext cx="4041180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5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04393"/>
            <a:ext cx="3008312" cy="872133"/>
          </a:xfrm>
        </p:spPr>
        <p:txBody>
          <a:bodyPr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391"/>
            <a:ext cx="5111750" cy="4390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99" y="1076526"/>
            <a:ext cx="3008312" cy="3518297"/>
          </a:xfrm>
        </p:spPr>
        <p:txBody>
          <a:bodyPr/>
          <a:lstStyle>
            <a:lvl1pPr marL="0" indent="0">
              <a:buNone/>
              <a:defRPr sz="900"/>
            </a:lvl1pPr>
            <a:lvl2pPr marL="285573" indent="0">
              <a:buNone/>
              <a:defRPr sz="700"/>
            </a:lvl2pPr>
            <a:lvl3pPr marL="571145" indent="0">
              <a:buNone/>
              <a:defRPr sz="600"/>
            </a:lvl3pPr>
            <a:lvl4pPr marL="856718" indent="0">
              <a:buNone/>
              <a:defRPr sz="600"/>
            </a:lvl4pPr>
            <a:lvl5pPr marL="1142291" indent="0">
              <a:buNone/>
              <a:defRPr sz="600"/>
            </a:lvl5pPr>
            <a:lvl6pPr marL="1427864" indent="0">
              <a:buNone/>
              <a:defRPr sz="600"/>
            </a:lvl6pPr>
            <a:lvl7pPr marL="1713437" indent="0">
              <a:buNone/>
              <a:defRPr sz="600"/>
            </a:lvl7pPr>
            <a:lvl8pPr marL="1999011" indent="0">
              <a:buNone/>
              <a:defRPr sz="600"/>
            </a:lvl8pPr>
            <a:lvl9pPr marL="228458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933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528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798" y="206375"/>
            <a:ext cx="2056805" cy="4388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99" y="206375"/>
            <a:ext cx="6077148" cy="4388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763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7950200" cy="473075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1" y="1111250"/>
            <a:ext cx="7900974" cy="3648075"/>
          </a:xfrm>
        </p:spPr>
        <p:txBody>
          <a:bodyPr wrap="square"/>
          <a:lstStyle>
            <a:lvl1pPr marL="117475" indent="-117475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  <a:defRPr sz="1200" b="0"/>
            </a:lvl1pPr>
            <a:lvl2pPr marL="344488" indent="-177800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100"/>
            </a:lvl2pPr>
            <a:lvl3pPr marL="574675" indent="-171450"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855663" indent="-107950">
              <a:buClr>
                <a:schemeClr val="tx1"/>
              </a:buClr>
              <a:buFont typeface="Arial" pitchFamily="34" charset="0"/>
              <a:buChar char="–"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200150" indent="-166688">
              <a:buClr>
                <a:schemeClr val="tx2"/>
              </a:buClr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24267" y="4758191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094495" y="4875691"/>
            <a:ext cx="2289387" cy="219168"/>
            <a:chOff x="3094495" y="4875691"/>
            <a:chExt cx="2289387" cy="219168"/>
          </a:xfrm>
        </p:grpSpPr>
        <p:sp>
          <p:nvSpPr>
            <p:cNvPr id="19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07736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7950200" cy="530224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58211" y="4800037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3094495" y="4875691"/>
            <a:ext cx="2289387" cy="219168"/>
            <a:chOff x="3094495" y="4875691"/>
            <a:chExt cx="2289387" cy="21916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81929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600" y="0"/>
            <a:ext cx="3200400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21" descr="O_signature_wh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54000"/>
            <a:ext cx="214788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1484" y="1583267"/>
            <a:ext cx="5026449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49" y="2914276"/>
            <a:ext cx="5027083" cy="104812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7279447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0" descr="O_signature_clr_rg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663" y="1328738"/>
            <a:ext cx="7315200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7596141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5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8" y="658572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68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30725"/>
            <a:ext cx="914400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961245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6569039" cy="446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5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5206" y="0"/>
            <a:ext cx="1608794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665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08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697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038" y="318055"/>
            <a:ext cx="7779072" cy="5044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858762"/>
            <a:ext cx="7792822" cy="186758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Product Name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16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468" y="357650"/>
            <a:ext cx="7779072" cy="1244269"/>
          </a:xfrm>
        </p:spPr>
        <p:txBody>
          <a:bodyPr/>
          <a:lstStyle>
            <a:lvl1pPr marL="91440" indent="-91440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1817688"/>
            <a:ext cx="7792822" cy="85463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285750" indent="0"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854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87" y="0"/>
            <a:ext cx="9145587" cy="3625850"/>
            <a:chOff x="-1587" y="0"/>
            <a:chExt cx="9145587" cy="3625850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4" descr="Small Red Square"/>
            <p:cNvPicPr>
              <a:picLocks noChangeAspect="1" noChangeArrowheads="1"/>
            </p:cNvPicPr>
            <p:nvPr userDrawn="1"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7" y="1041400"/>
              <a:ext cx="9144000" cy="25844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0" y="1821925"/>
            <a:ext cx="9142413" cy="900649"/>
          </a:xfrm>
          <a:noFill/>
          <a:ln>
            <a:noFill/>
          </a:ln>
        </p:spPr>
        <p:txBody>
          <a:bodyPr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91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80" y="2094112"/>
              <a:ext cx="5998766" cy="75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9820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8038" y="201075"/>
            <a:ext cx="8132762" cy="4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8038" y="1164165"/>
            <a:ext cx="812641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 vert="horz" wrap="square" lIns="57115" tIns="28558" rIns="57115" bIns="28558" rtlCol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7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Marc Sewtz - </a:t>
            </a:r>
            <a:r>
              <a:rPr lang="en-US" dirty="0" err="1" smtClean="0"/>
              <a:t>marc.sewtz@oracle.com</a:t>
            </a:r>
            <a:endParaRPr lang="en-US" dirty="0"/>
          </a:p>
        </p:txBody>
      </p:sp>
      <p:pic>
        <p:nvPicPr>
          <p:cNvPr id="1029" name="Picture 24" descr="Small Red Square"/>
          <p:cNvPicPr>
            <a:picLocks noChangeAspect="1" noChangeArrowheads="1"/>
          </p:cNvPicPr>
          <p:nvPr/>
        </p:nvPicPr>
        <p:blipFill>
          <a:blip r:embed="rId22">
            <a:alphaModFix amt="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5"/>
          <p:cNvGrpSpPr>
            <a:grpSpLocks/>
          </p:cNvGrpSpPr>
          <p:nvPr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1033" name="Picture 25" descr="Red Bar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3" descr="O_redbox_clr_rgb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54" y="4651456"/>
              <a:ext cx="755707" cy="11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2012,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6" r:id="rId2"/>
    <p:sldLayoutId id="2147483812" r:id="rId3"/>
    <p:sldLayoutId id="2147483816" r:id="rId4"/>
    <p:sldLayoutId id="2147483817" r:id="rId5"/>
    <p:sldLayoutId id="2147483827" r:id="rId6"/>
    <p:sldLayoutId id="2147483828" r:id="rId7"/>
    <p:sldLayoutId id="2147483829" r:id="rId8"/>
    <p:sldLayoutId id="2147483822" r:id="rId9"/>
    <p:sldLayoutId id="2147483813" r:id="rId10"/>
    <p:sldLayoutId id="2147483814" r:id="rId11"/>
    <p:sldLayoutId id="2147483815" r:id="rId12"/>
    <p:sldLayoutId id="2147483818" r:id="rId13"/>
    <p:sldLayoutId id="2147483819" r:id="rId14"/>
    <p:sldLayoutId id="2147483820" r:id="rId15"/>
    <p:sldLayoutId id="2147483824" r:id="rId16"/>
    <p:sldLayoutId id="2147483825" r:id="rId17"/>
    <p:sldLayoutId id="2147483830" r:id="rId18"/>
    <p:sldLayoutId id="2147483831" r:id="rId19"/>
    <p:sldLayoutId id="2147483832" r:id="rId2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5pPr>
      <a:lvl6pPr marL="285573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57114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856718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142291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2725" indent="-212725" algn="l" rtl="0" eaLnBrk="0" fontAlgn="base" hangingPunct="0">
        <a:spcBef>
          <a:spcPts val="5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marL="512763" indent="-227013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2pPr>
      <a:lvl3pPr marL="712788" indent="-141288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3pPr>
      <a:lvl4pPr marL="1085850" indent="-228600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4pPr>
      <a:lvl5pPr marL="1374775" indent="-231775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5pPr>
      <a:lvl6pPr marL="1570651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6224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1797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369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57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145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718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29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7864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437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01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458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382800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Responsive Web Design</a:t>
            </a:r>
          </a:p>
        </p:txBody>
      </p:sp>
      <p:pic>
        <p:nvPicPr>
          <p:cNvPr id="3" name="Picture 2" descr="Screen Shot 2012-10-03 at 11.45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8042" y="690880"/>
            <a:ext cx="5097388" cy="4179944"/>
          </a:xfrm>
          <a:prstGeom prst="rect">
            <a:avLst/>
          </a:prstGeom>
        </p:spPr>
      </p:pic>
      <p:pic>
        <p:nvPicPr>
          <p:cNvPr id="4" name="Picture 3" descr="Screen Shot 2012-10-03 at 11.45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9890" y="17036"/>
            <a:ext cx="2140373" cy="48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074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78" y="1891862"/>
            <a:ext cx="7910512" cy="635678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>
                <a:ea typeface="ＭＳ Ｐゴシック" charset="0"/>
                <a:cs typeface="ＭＳ Ｐゴシック" charset="0"/>
              </a:rPr>
              <a:t>jQuery Mobile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30941" y="491564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323353" y="4945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xmlns="" val="177826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104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Overview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Touch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ptimized JavaScript framework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for smartphones &amp; tablets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Built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on jQuery and jQuery UI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foundation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Unified user interface system across all popular mobile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platforms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Lightweight size and minimal image dependencies for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speed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Responsive design techniques allow the same underlying codebase to automatically scale from smartphone to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tablet and desktop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-sized screens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" name="Picture 1" descr="jquery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9194" y="463177"/>
            <a:ext cx="2637865" cy="6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194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388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Overview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AJAX-based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navigation system to enable animated page transitions while maintaining back button, bookmarking and and clean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URLs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Support for touch and mouse events to allow for different user input methods using a simple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API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Accessibility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features like WAI-ARIA integrated throughout framework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Support for screen readers and other assistive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technologies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54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268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Differences between jQuery and jQuery Mobile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jQuery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: Library that makes it easier to write JavaScript through selectors, event handling and support for AJAX requests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jQuery Mobile: </a:t>
            </a:r>
          </a:p>
          <a:p>
            <a:pPr marL="566738" lvl="2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Framework built on top of jQuery </a:t>
            </a:r>
          </a:p>
          <a:p>
            <a:pPr marL="566738" lvl="2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Used by developers to build mobile interfaces</a:t>
            </a:r>
          </a:p>
          <a:p>
            <a:pPr marL="566738" lvl="2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Coding is done using plain HTML markup for the most part</a:t>
            </a:r>
          </a:p>
          <a:p>
            <a:pPr marL="566738" lvl="2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jQuery Mobile automatically applies styles and add functionality to widgets</a:t>
            </a:r>
          </a:p>
          <a:p>
            <a:pPr algn="l">
              <a:spcBef>
                <a:spcPts val="6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0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17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Progressive enhancement 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Brings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content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and functionality to all mobile and desktop platforms </a:t>
            </a:r>
          </a:p>
          <a:p>
            <a:pPr marL="512763" lvl="1" indent="-342900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Wingdings" charset="2"/>
              <a:buChar char="Ø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Rich, installed application-like experience on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newer 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mobile platforms</a:t>
            </a:r>
          </a:p>
          <a:p>
            <a:pPr marL="512763" lvl="1" indent="-342900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Wingdings" charset="2"/>
              <a:buChar char="Ø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Basic but functional experience on older and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less 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capable devices</a:t>
            </a: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5007" y="3090645"/>
            <a:ext cx="5011947" cy="140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388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86117" y="1034323"/>
            <a:ext cx="7971117" cy="3373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Customizable </a:t>
            </a:r>
            <a:b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user interface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Built-in theming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framework 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ThemeRoller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application </a:t>
            </a:r>
          </a:p>
          <a:p>
            <a:pPr lvl="1" indent="0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lvl="1" indent="0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		http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://</a:t>
            </a:r>
            <a:r>
              <a:rPr lang="en-US" sz="2400" b="1" dirty="0" err="1">
                <a:solidFill>
                  <a:srgbClr val="000000"/>
                </a:solidFill>
                <a:cs typeface="Times New Roman" pitchFamily="18" charset="0"/>
              </a:rPr>
              <a:t>jquerymobile.com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/</a:t>
            </a:r>
            <a:r>
              <a:rPr lang="en-US" sz="2400" b="1" dirty="0" err="1">
                <a:solidFill>
                  <a:srgbClr val="000000"/>
                </a:solidFill>
                <a:cs typeface="Times New Roman" pitchFamily="18" charset="0"/>
              </a:rPr>
              <a:t>themeroller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/</a:t>
            </a:r>
            <a:endParaRPr 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12" y="201708"/>
            <a:ext cx="5162176" cy="33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431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17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Events</a:t>
            </a: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Touch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events: tap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Times New Roman" pitchFamily="18" charset="0"/>
              </a:rPr>
              <a:t>tapholdswipe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Times New Roman" pitchFamily="18" charset="0"/>
              </a:rPr>
              <a:t>swipeleft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swiperight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Orientation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change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event: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orientationchange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Scroll events: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scrollstart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scrollstop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Page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change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events</a:t>
            </a: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Page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transition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events</a:t>
            </a: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Page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initialization events</a:t>
            </a: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66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2616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Supported Platforms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-level graded platform support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system, supported platforms include:</a:t>
            </a:r>
          </a:p>
          <a:p>
            <a:pPr marL="566738" lvl="2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Apple iOS (iPhone, iPod Touch, iPad)</a:t>
            </a:r>
          </a:p>
          <a:p>
            <a:pPr marL="566738" lvl="2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Android</a:t>
            </a:r>
          </a:p>
          <a:p>
            <a:pPr marL="566738" lvl="2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Windows 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Phone</a:t>
            </a:r>
          </a:p>
          <a:p>
            <a:pPr marL="566738" lvl="2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Blackberry</a:t>
            </a: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617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471028" cy="317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Basic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page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template - Header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&lt;!DOCTYPE html&gt;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html&gt;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head&gt;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title&gt;My Page&lt;/title&gt;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meta name="viewport" content="width=device-width, initial-scale=1"&gt;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link </a:t>
            </a:r>
            <a:r>
              <a:rPr lang="en-US" sz="1600" b="1" dirty="0" err="1">
                <a:solidFill>
                  <a:srgbClr val="BF0000"/>
                </a:solidFill>
                <a:latin typeface="Courier New"/>
                <a:cs typeface="Courier New"/>
              </a:rPr>
              <a:t>rel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="</a:t>
            </a:r>
            <a:r>
              <a:rPr lang="en-US" sz="1600" b="1" dirty="0" err="1">
                <a:solidFill>
                  <a:srgbClr val="BF0000"/>
                </a:solidFill>
                <a:latin typeface="Courier New"/>
                <a:cs typeface="Courier New"/>
              </a:rPr>
              <a:t>stylesheet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" </a:t>
            </a:r>
            <a:r>
              <a:rPr lang="en-US" sz="1600" b="1" dirty="0" err="1">
                <a:solidFill>
                  <a:srgbClr val="BF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="/mobile/jquery.mobile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-1.1.0.min.css" /&gt;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script </a:t>
            </a:r>
            <a:r>
              <a:rPr lang="en-US" sz="1600" b="1" dirty="0" err="1">
                <a:solidFill>
                  <a:srgbClr val="BF0000"/>
                </a:solidFill>
                <a:latin typeface="Courier New"/>
                <a:cs typeface="Courier New"/>
              </a:rPr>
              <a:t>src</a:t>
            </a: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="/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jquery-1.7.1.min.js"&gt;&lt;/script&gt;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script </a:t>
            </a:r>
            <a:r>
              <a:rPr lang="en-US" sz="1600" b="1" dirty="0" err="1">
                <a:solidFill>
                  <a:srgbClr val="BF0000"/>
                </a:solidFill>
                <a:latin typeface="Courier New"/>
                <a:cs typeface="Courier New"/>
              </a:rPr>
              <a:t>src</a:t>
            </a: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="/mobile/jquery.mobile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-1.1.0.min.js"&gt;&lt;/script</a:t>
            </a: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&gt;</a:t>
            </a:r>
            <a:endParaRPr lang="en-US" sz="1600" b="1" dirty="0">
              <a:solidFill>
                <a:srgbClr val="BF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/head&gt;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body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&gt;…&lt;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/body&gt;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511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Title v7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/>
          </a:blip>
          <a:srcRect t="309" b="309"/>
          <a:stretch>
            <a:fillRect/>
          </a:stretch>
        </p:blipFill>
        <p:spPr/>
      </p:pic>
      <p:sp>
        <p:nvSpPr>
          <p:cNvPr id="88067" name="Title 6"/>
          <p:cNvSpPr>
            <a:spLocks noGrp="1"/>
          </p:cNvSpPr>
          <p:nvPr>
            <p:ph type="title"/>
          </p:nvPr>
        </p:nvSpPr>
        <p:spPr>
          <a:xfrm>
            <a:off x="450850" y="1582738"/>
            <a:ext cx="5027613" cy="1231900"/>
          </a:xfrm>
        </p:spPr>
        <p:txBody>
          <a:bodyPr/>
          <a:lstStyle/>
          <a:p>
            <a:pPr defTabSz="913561"/>
            <a:r>
              <a:rPr lang="en-US" sz="2400" dirty="0"/>
              <a:t>Building Mobile Web Applications with Oracle Application Express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1062665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2" y="1034323"/>
            <a:ext cx="8485969" cy="3500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Basic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page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template - Body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&lt;!DOCTYPE html&gt;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html&gt;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head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&gt;...&lt;/head&gt;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body&gt;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  &lt;div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data-role="page"&gt;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   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div data-role="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header”&gt;&lt;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h1&gt;My Title&lt;/h1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&gt;&lt;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/div&gt;&lt;!-- /header --&gt;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   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div data-role="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content”&gt;&lt;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p&gt;Hello world&lt;/p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&gt;&lt;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/div&gt;&lt;!-- /content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--&gt;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 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/div&gt;&lt;!-- /page --&gt;  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/body&gt;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" name="Picture 1" descr="Screen Shot 2012-10-03 at 12.12.0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48" b="59314"/>
          <a:stretch/>
        </p:blipFill>
        <p:spPr>
          <a:xfrm>
            <a:off x="4945529" y="104587"/>
            <a:ext cx="3556001" cy="27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001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2" y="1034323"/>
            <a:ext cx="8485969" cy="3500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Basic List View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data-role="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listview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"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data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-inset="true"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data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-filter="true"&gt;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&lt;li&gt;&lt;a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="#"&gt;Acura&lt;/a&gt;&lt;/li&gt;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&lt;li&gt;&lt;a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="#"&gt;Audi&lt;/a&gt;&lt;/li&gt;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&lt;li&gt;&lt;a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="#"&gt;BMW&lt;/a&gt;&lt;/li&gt;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&lt;li&gt;&lt;a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="#"&gt;Cadillac&lt;/a&gt;&lt;/li&gt;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&lt;li&gt;&lt;a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="#"&gt;Ferrari&lt;/a&gt;&lt;/li&gt;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341" y="1080247"/>
            <a:ext cx="2483609" cy="26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464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78" y="1891862"/>
            <a:ext cx="7910512" cy="635678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Building Mobile </a:t>
            </a:r>
            <a:r>
              <a:rPr lang="en-US" sz="3600" b="1" dirty="0"/>
              <a:t>Web </a:t>
            </a:r>
            <a:r>
              <a:rPr lang="en-US" sz="3600" b="1" dirty="0" smtClean="0"/>
              <a:t>Applications </a:t>
            </a:r>
            <a:endParaRPr lang="en-US" sz="3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30941" y="491564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323353" y="4945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xmlns="" val="59300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Building Mobile Web Apps with APEX 4.2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Declarative support for building mobile web applications 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APEX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Applications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support multiple user interfaces: </a:t>
            </a:r>
            <a:b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e.g.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Desktop and Smartphone</a:t>
            </a: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Mobile pages use jQuery Mobile through jQuery Mobile based themes and templates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HTML5 based charts and new HTML5 item types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39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Building Mobile Web Apps with APEX 4.2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194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User Interfaces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APEX applications can be associated with multiple user interfaces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Each user interface is associated with one theme 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User interface also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defines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device specific login URLs, home page URLs, global pages (page 0) and device auto detection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Individual pages support only one user interface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Applications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can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include desktop and mobile specific pages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Use responsive design techniques for cross device pages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77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Building Mobile Web Apps with APEX 4.2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194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Enhanced Wizards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Create application wizard allows for selecting user interface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Create page wizards show options available for user interfaces currently associated with an application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Wizards generate components appropriate for device:</a:t>
            </a:r>
          </a:p>
          <a:p>
            <a:pPr marL="566738" lvl="2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Report &amp; Form wizard creates List View &amp; Form for mobile devices</a:t>
            </a:r>
          </a:p>
          <a:p>
            <a:pPr marL="566738" lvl="2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Chart wizard creates HTML5 charts for mobile devices</a:t>
            </a:r>
          </a:p>
          <a:p>
            <a:pPr marL="566738" lvl="2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Some elements omitted in wizards for mobile, e.g. tabs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99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/>
              <a:t>Building Mobile Web Apps with APEX </a:t>
            </a:r>
            <a:r>
              <a:rPr lang="en-US" dirty="0" smtClean="0"/>
              <a:t>4.2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Updated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Regions</a:t>
            </a:r>
            <a:endParaRPr 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jQuery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 Mobile list view region: default for mobile navigation, drill-down, certain types of reports, report &amp; form pages    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Plug-ins to allow for setting of compatibility mode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(Desktop / Mobile /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PhoneGap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Dynamic actions to support touch events, tap, tap &amp; hold, swipe, scrolling, orientation change, etc.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20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Updated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Item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Types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New HTML5 item types </a:t>
            </a:r>
          </a:p>
          <a:p>
            <a:pPr marL="566738" lvl="2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Date, Email, Number, Tel, Color, Range, ….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New HTML5 attributes</a:t>
            </a:r>
          </a:p>
          <a:p>
            <a:pPr marL="566738" lvl="2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Auto-complete, max, min, readonly, required, …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Text Filed has Sub-types – Email, Phone, URL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566738" lvl="2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Shows 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most appropriate keypad, native select lists, data pickers, …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/>
              <a:t>Building Mobile Web Apps with APEX </a:t>
            </a:r>
            <a:r>
              <a:rPr lang="en-US" dirty="0" smtClean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xmlns="" val="307639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Non-Flash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Charts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Support for Non-Flash charts using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Anychart’s HTML5 charts 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For desktop apps, Flash-preferred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is used with HTML fall-back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For mobile apps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charts are created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as HTML5-only</a:t>
            </a:r>
          </a:p>
        </p:txBody>
      </p:sp>
      <p:pic>
        <p:nvPicPr>
          <p:cNvPr id="12290" name="Picture 2" descr="http://anychart.com/blog/images/ip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5419" y="1039596"/>
            <a:ext cx="3481398" cy="2960508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/>
              <a:t>Building Mobile Web Apps with APEX </a:t>
            </a:r>
            <a:r>
              <a:rPr lang="en-US" dirty="0" smtClean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xmlns="" val="307639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Mobile Calendars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Mobile-friendly calendar templates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New list-view for date entries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Date entries shown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below calendar on mobile devices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/>
              <a:t>Building Mobile Web Apps with APEX </a:t>
            </a:r>
            <a:r>
              <a:rPr lang="en-US" dirty="0" smtClean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xmlns="" val="307639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9452" y="1463208"/>
            <a:ext cx="7285784" cy="2930525"/>
          </a:xfrm>
        </p:spPr>
        <p:txBody>
          <a:bodyPr rtlCol="0"/>
          <a:lstStyle/>
          <a:p>
            <a:pPr marL="0" indent="0" algn="just" fontAlgn="auto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>
                <a:ea typeface="ヒラギノ角ゴ Pro W3"/>
                <a:cs typeface="ヒラギノ角ゴ Pro W3"/>
              </a:rPr>
              <a:t>The following is intended to outline our general product </a:t>
            </a:r>
            <a:r>
              <a:rPr lang="en-US" sz="1800" dirty="0" smtClean="0">
                <a:ea typeface="ヒラギノ角ゴ Pro W3"/>
                <a:cs typeface="ヒラギノ角ゴ Pro W3"/>
              </a:rPr>
              <a:t>direction</a:t>
            </a:r>
            <a:r>
              <a:rPr lang="en-US" sz="1800" dirty="0">
                <a:ea typeface="ヒラギノ角ゴ Pro W3"/>
                <a:cs typeface="ヒラギノ角ゴ Pro W3"/>
              </a:rPr>
              <a:t>. </a:t>
            </a:r>
            <a:r>
              <a:rPr lang="en-US" sz="1800" dirty="0" smtClean="0">
                <a:ea typeface="ヒラギノ角ゴ Pro W3"/>
                <a:cs typeface="ヒラギノ角ゴ Pro W3"/>
              </a:rPr>
              <a:t>It </a:t>
            </a:r>
            <a:r>
              <a:rPr lang="en-US" sz="1800" dirty="0">
                <a:ea typeface="ヒラギノ角ゴ Pro W3"/>
                <a:cs typeface="ヒラギノ角ゴ Pro W3"/>
              </a:rPr>
              <a:t>is intended </a:t>
            </a:r>
            <a:r>
              <a:rPr lang="en-US" sz="1800" dirty="0" smtClean="0">
                <a:ea typeface="ヒラギノ角ゴ Pro W3"/>
                <a:cs typeface="ヒラギノ角ゴ Pro W3"/>
              </a:rPr>
              <a:t>for </a:t>
            </a:r>
            <a:r>
              <a:rPr lang="en-US" sz="1800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sz="1800" dirty="0" smtClean="0">
                <a:ea typeface="ヒラギノ角ゴ Pro W3"/>
                <a:cs typeface="ヒラギノ角ゴ Pro W3"/>
              </a:rPr>
              <a:t>It </a:t>
            </a:r>
            <a:r>
              <a:rPr lang="en-US" sz="1800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sz="1800" dirty="0" smtClean="0">
                <a:ea typeface="ヒラギノ角ゴ Pro W3"/>
                <a:cs typeface="ヒラギノ角ゴ Pro W3"/>
              </a:rPr>
              <a:t>or </a:t>
            </a:r>
            <a:r>
              <a:rPr lang="en-US" sz="1800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sz="1800" dirty="0">
                <a:ea typeface="ヒラギノ角ゴ Pro W3"/>
                <a:cs typeface="ヒラギノ角ゴ Pro W3"/>
              </a:rPr>
              <a:t>’</a:t>
            </a:r>
            <a:r>
              <a:rPr lang="en-US" altLang="ja-JP" sz="1800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sz="1800" dirty="0">
              <a:ea typeface="ヒラギノ角ゴ Pro W3"/>
              <a:cs typeface="ヒラギノ角ゴ Pro W3"/>
            </a:endParaRPr>
          </a:p>
          <a:p>
            <a:pPr marL="0" indent="0" fontAlgn="auto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/>
          </a:p>
          <a:p>
            <a:pPr marL="60325" indent="0" fontAlgn="auto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776505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78" y="1891862"/>
            <a:ext cx="7910512" cy="635678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Deploying Mobile Web Applications</a:t>
            </a:r>
            <a:endParaRPr lang="en-US" sz="3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30941" y="491564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323353" y="4945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xmlns="" val="59300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Deployment of Mobile Applications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3" y="1056735"/>
            <a:ext cx="8612969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-house applications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Deploy to APEX instance in company internal network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Access from outside the network via VPN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Public-facing applications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Deploy on APEX instance that’s accessible from Internet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Deploy to hosted site like the Oracle Cloud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37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Deployment of Mobile Applications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3" y="1056735"/>
            <a:ext cx="8612969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Open apps in built-in web browser (Safari, Chrome, </a:t>
            </a:r>
            <a:r>
              <a:rPr lang="en-US" sz="2400" dirty="0" err="1" smtClean="0">
                <a:solidFill>
                  <a:srgbClr val="000000"/>
                </a:solidFill>
                <a:cs typeface="Times New Roman" pitchFamily="18" charset="0"/>
              </a:rPr>
              <a:t>etc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Add to Home Screen (menu icon, opens app in browser)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Native Apps using PhoneGap, Titanium, Rhodes, </a:t>
            </a:r>
            <a:r>
              <a:rPr lang="en-US" sz="2400" dirty="0" err="1" smtClean="0">
                <a:solidFill>
                  <a:srgbClr val="000000"/>
                </a:solidFill>
                <a:cs typeface="Times New Roman" pitchFamily="18" charset="0"/>
              </a:rPr>
              <a:t>etc</a:t>
            </a: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Wrap web app into framework that runs web apps as native apps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Access to native features, </a:t>
            </a:r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like GPS,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accelerometer, camera, compass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Local deployment of CSS, JS, images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Distribution via App Store</a:t>
            </a:r>
          </a:p>
        </p:txBody>
      </p:sp>
    </p:spTree>
    <p:extLst>
      <p:ext uri="{BB962C8B-B14F-4D97-AF65-F5344CB8AC3E}">
        <p14:creationId xmlns:p14="http://schemas.microsoft.com/office/powerpoint/2010/main" xmlns="" val="172733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4113" y="686992"/>
            <a:ext cx="6826250" cy="3915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486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13332" y="1464413"/>
            <a:ext cx="4936386" cy="1595045"/>
            <a:chOff x="2113332" y="1464413"/>
            <a:chExt cx="4936386" cy="1595045"/>
          </a:xfrm>
        </p:grpSpPr>
        <p:pic>
          <p:nvPicPr>
            <p:cNvPr id="3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332" y="1464413"/>
              <a:ext cx="4936386" cy="1595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034" descr="HSET_clr_rg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63" y="1700213"/>
              <a:ext cx="4179887" cy="1198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97654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49990"/>
            <a:ext cx="7910512" cy="32972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Mobile Web </a:t>
            </a:r>
            <a:r>
              <a:rPr lang="en-US" sz="2400" dirty="0" smtClean="0"/>
              <a:t>Applications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jQuery </a:t>
            </a:r>
            <a:r>
              <a:rPr lang="en-US" sz="2400" dirty="0" smtClean="0"/>
              <a:t>Mobile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Building </a:t>
            </a:r>
            <a:r>
              <a:rPr lang="en-US" sz="2400" dirty="0" smtClean="0"/>
              <a:t>Mobile </a:t>
            </a:r>
            <a:r>
              <a:rPr lang="en-US" sz="2400" dirty="0"/>
              <a:t>Web </a:t>
            </a:r>
            <a:r>
              <a:rPr lang="en-US" sz="2400" dirty="0" smtClean="0"/>
              <a:t>Applications 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Deploying Mobile Web Applications</a:t>
            </a:r>
          </a:p>
          <a:p>
            <a:pPr>
              <a:spcBef>
                <a:spcPts val="1200"/>
              </a:spcBef>
              <a:buNone/>
            </a:pPr>
            <a:endParaRPr lang="en-US" sz="2400" b="1" dirty="0"/>
          </a:p>
          <a:p>
            <a:pPr>
              <a:spcBef>
                <a:spcPts val="12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endParaRPr lang="en-US" sz="2400" b="1" dirty="0" smtClean="0"/>
          </a:p>
          <a:p>
            <a:pPr>
              <a:spcBef>
                <a:spcPts val="1200"/>
              </a:spcBef>
            </a:pPr>
            <a:endParaRPr lang="en-US" sz="2400" b="1" dirty="0" smtClean="0"/>
          </a:p>
          <a:p>
            <a:pPr>
              <a:spcBef>
                <a:spcPts val="1200"/>
              </a:spcBef>
            </a:pPr>
            <a:endParaRPr lang="en-US" sz="2400" b="1" dirty="0" smtClean="0"/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sz="3600" dirty="0" smtClean="0"/>
              <a:t>Agenda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2152" y="499210"/>
            <a:ext cx="1930423" cy="36877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7639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78" y="1891862"/>
            <a:ext cx="7910512" cy="635678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>
                <a:ea typeface="ＭＳ Ｐゴシック" charset="0"/>
                <a:cs typeface="ＭＳ Ｐゴシック" charset="0"/>
              </a:rPr>
              <a:t>Mobile Web </a:t>
            </a:r>
            <a:r>
              <a:rPr lang="en-US" sz="3600" b="1" dirty="0" smtClean="0">
                <a:ea typeface="ＭＳ Ｐゴシック" charset="0"/>
                <a:cs typeface="ＭＳ Ｐゴシック" charset="0"/>
              </a:rPr>
              <a:t>Applications</a:t>
            </a:r>
            <a:endParaRPr lang="en-US" sz="3600" b="1" dirty="0" smtClean="0"/>
          </a:p>
          <a:p>
            <a:pPr algn="ctr"/>
            <a:endParaRPr lang="en-US" sz="3600" b="1" dirty="0" smtClean="0"/>
          </a:p>
          <a:p>
            <a:pPr algn="ctr"/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30941" y="491564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323353" y="4945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xmlns="" val="307639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Mobile Web </a:t>
            </a:r>
            <a:r>
              <a:rPr lang="en-US" dirty="0" smtClean="0"/>
              <a:t>Applications</a:t>
            </a:r>
            <a:endParaRPr lang="en-US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6"/>
            <a:ext cx="8279921" cy="3170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What are mobile web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applications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?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Increasingly popular way to deliver content and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business applications to mobile devices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Alternative to developing native mobile apps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No need for download and installation via an App Store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Run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on any OS, desktop, tablet, smartphone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Require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browser and Internet connection</a:t>
            </a: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39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Mobile Web </a:t>
            </a:r>
            <a:r>
              <a:rPr lang="en-US" dirty="0" smtClean="0"/>
              <a:t>Applications</a:t>
            </a:r>
            <a:endParaRPr lang="en-US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6"/>
            <a:ext cx="8279921" cy="32209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Development and Deployment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Easy to develop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using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standard web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technologies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and frameworks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Web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apps are used through a web browser with the bulk of functionally executed on the web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server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Advances in HTML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, CSS and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JavaScript allow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for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shifting more functionality to the browser, providing richer user experience and better performance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Easy to maintain and easy roll out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of upgrades</a:t>
            </a:r>
            <a:endParaRPr lang="en-US" sz="2000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19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Mobile Web </a:t>
            </a:r>
            <a:r>
              <a:rPr lang="en-US" dirty="0" smtClean="0"/>
              <a:t>Applications</a:t>
            </a:r>
            <a:endParaRPr lang="en-US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6"/>
            <a:ext cx="8279921" cy="2992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Limitations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Browsers do not typically have access to advanced functions of a device, like GPS, camera, address book, etc. </a:t>
            </a:r>
            <a:r>
              <a:rPr lang="en-US" sz="2000" baseline="30000" dirty="0" smtClean="0">
                <a:solidFill>
                  <a:srgbClr val="000000"/>
                </a:solidFill>
                <a:cs typeface="Times New Roman" pitchFamily="18" charset="0"/>
              </a:rPr>
              <a:t>*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Web apps are often slower than native apps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Mobile web apps require permanent Internet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connection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11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i="1" dirty="0" smtClean="0">
                <a:solidFill>
                  <a:srgbClr val="000000"/>
                </a:solidFill>
                <a:cs typeface="Times New Roman" pitchFamily="18" charset="0"/>
              </a:rPr>
              <a:t>Using offline web application caching and platforms like PhoneGap, Titanium, etc. provides ways to address these limitations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lvl="1" indent="0">
              <a:spcBef>
                <a:spcPts val="6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HTML 5 geolocation, File uploads and camera access with Media Capture and File </a:t>
            </a:r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API in iOS6</a:t>
            </a:r>
            <a:endParaRPr lang="en-US" sz="16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l">
              <a:spcBef>
                <a:spcPts val="6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05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Mobile Web </a:t>
            </a:r>
            <a:r>
              <a:rPr lang="en-US" dirty="0" smtClean="0"/>
              <a:t>Applications </a:t>
            </a:r>
            <a:r>
              <a:rPr lang="en-US" dirty="0" smtClean="0"/>
              <a:t>in APEX 4.2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6"/>
            <a:ext cx="8279921" cy="34298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5425" indent="-225425" algn="l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APEX applications generally work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on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most modern mobile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devices, like iPhone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, Android, tablets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etc</a:t>
            </a:r>
          </a:p>
          <a:p>
            <a:pPr marL="225425" indent="-225425" algn="l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Standard applications may not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be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ideal for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smaller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screens </a:t>
            </a:r>
          </a:p>
          <a:p>
            <a:pPr marL="342900" indent="-342900" algn="l">
              <a:spcBef>
                <a:spcPts val="900"/>
              </a:spcBef>
              <a:buClr>
                <a:srgbClr val="FD0000"/>
              </a:buClr>
              <a:buFont typeface="Wingdings" charset="2"/>
              <a:buChar char="Ø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APEX 4.2 provides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mobile enabled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themes and templates based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on jQuery Mobile</a:t>
            </a:r>
          </a:p>
          <a:p>
            <a:pPr marL="342900" indent="-342900" algn="l">
              <a:spcBef>
                <a:spcPts val="900"/>
              </a:spcBef>
              <a:buClr>
                <a:srgbClr val="FD0000"/>
              </a:buClr>
              <a:buFont typeface="Wingdings" charset="2"/>
              <a:buChar char="Ø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Provides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a more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native-like mobile user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experience</a:t>
            </a:r>
          </a:p>
          <a:p>
            <a:pPr marL="342900" indent="-342900" algn="l">
              <a:spcBef>
                <a:spcPts val="900"/>
              </a:spcBef>
              <a:buClr>
                <a:srgbClr val="FD0000"/>
              </a:buClr>
              <a:buFont typeface="Wingdings" charset="2"/>
              <a:buChar char="Ø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Optimized for mobile screens and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touch interfaces</a:t>
            </a:r>
            <a:endParaRPr lang="en-US" sz="20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073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l"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algn="l">
          <a:defRPr sz="1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Corporate_PPT_Template_10x5.6_v2.potx</Template>
  <TotalTime>11374</TotalTime>
  <Words>1177</Words>
  <Application>Microsoft Office PowerPoint</Application>
  <PresentationFormat>On-screen Show (16:9)</PresentationFormat>
  <Paragraphs>227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Corporate_PPT_Template_10x5.6_v2</vt:lpstr>
      <vt:lpstr>Slide 1</vt:lpstr>
      <vt:lpstr>Building Mobile Web Applications with Oracle Application Express</vt:lpstr>
      <vt:lpstr>Slide 3</vt:lpstr>
      <vt:lpstr>Agenda</vt:lpstr>
      <vt:lpstr>Slide 5</vt:lpstr>
      <vt:lpstr>Mobile Web Applications</vt:lpstr>
      <vt:lpstr>Mobile Web Applications</vt:lpstr>
      <vt:lpstr>Mobile Web Applications</vt:lpstr>
      <vt:lpstr>Mobile Web Applications in APEX 4.2</vt:lpstr>
      <vt:lpstr>Responsive Web Design</vt:lpstr>
      <vt:lpstr>Slide 11</vt:lpstr>
      <vt:lpstr>jQuery Mobile</vt:lpstr>
      <vt:lpstr>jQuery Mobile</vt:lpstr>
      <vt:lpstr>jQuery Mobile</vt:lpstr>
      <vt:lpstr>jQuery Mobile</vt:lpstr>
      <vt:lpstr>jQuery Mobile</vt:lpstr>
      <vt:lpstr>jQuery Mobile</vt:lpstr>
      <vt:lpstr>jQuery Mobile</vt:lpstr>
      <vt:lpstr>jQuery Mobile</vt:lpstr>
      <vt:lpstr>jQuery Mobile</vt:lpstr>
      <vt:lpstr>jQuery Mobile</vt:lpstr>
      <vt:lpstr>Slide 22</vt:lpstr>
      <vt:lpstr>Building Mobile Web Apps with APEX 4.2</vt:lpstr>
      <vt:lpstr>Building Mobile Web Apps with APEX 4.2</vt:lpstr>
      <vt:lpstr>Building Mobile Web Apps with APEX 4.2</vt:lpstr>
      <vt:lpstr>Building Mobile Web Apps with APEX 4.2</vt:lpstr>
      <vt:lpstr>Building Mobile Web Apps with APEX 4.2</vt:lpstr>
      <vt:lpstr>Building Mobile Web Apps with APEX 4.2</vt:lpstr>
      <vt:lpstr>Building Mobile Web Apps with APEX 4.2</vt:lpstr>
      <vt:lpstr>Slide 30</vt:lpstr>
      <vt:lpstr>Deployment of Mobile Applications</vt:lpstr>
      <vt:lpstr>Deployment of Mobile Applications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Sewtz</dc:creator>
  <cp:lastModifiedBy>dpeake</cp:lastModifiedBy>
  <cp:revision>649</cp:revision>
  <cp:lastPrinted>2011-07-26T01:11:56Z</cp:lastPrinted>
  <dcterms:created xsi:type="dcterms:W3CDTF">2011-03-30T19:10:18Z</dcterms:created>
  <dcterms:modified xsi:type="dcterms:W3CDTF">2012-10-22T15:19:56Z</dcterms:modified>
</cp:coreProperties>
</file>