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1" r:id="rId2"/>
    <p:sldId id="269" r:id="rId3"/>
    <p:sldId id="309" r:id="rId4"/>
    <p:sldId id="356" r:id="rId5"/>
    <p:sldId id="358" r:id="rId6"/>
    <p:sldId id="359" r:id="rId7"/>
    <p:sldId id="357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04486"/>
    <a:srgbClr val="F8F0D0"/>
    <a:srgbClr val="323783"/>
    <a:srgbClr val="BFBFBF"/>
    <a:srgbClr val="BDD7EE"/>
    <a:srgbClr val="2F5597"/>
    <a:srgbClr val="849FC8"/>
    <a:srgbClr val="53B37B"/>
    <a:srgbClr val="E7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92963-4DB5-425D-A684-83E23C3F82A0}" v="1" dt="2021-03-11T14:37:58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32" y="3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F806B-66FD-4E3A-8F9E-BE60531BD3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DE4BD-22F6-452A-84ED-89D1D9451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8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DE4BD-22F6-452A-84ED-89D1D94518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2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7333" y="2421467"/>
            <a:ext cx="7772400" cy="1088496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강의 주제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9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7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2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세부제목 영역입니다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0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3333" y="2237345"/>
            <a:ext cx="5382387" cy="1088496"/>
          </a:xfrm>
        </p:spPr>
        <p:txBody>
          <a:bodyPr/>
          <a:lstStyle/>
          <a:p>
            <a:r>
              <a:rPr lang="ko-KR" altLang="en-US" dirty="0">
                <a:solidFill>
                  <a:srgbClr val="E73535"/>
                </a:solidFill>
              </a:rPr>
              <a:t>해시 테이블</a:t>
            </a:r>
          </a:p>
        </p:txBody>
      </p:sp>
    </p:spTree>
    <p:extLst>
      <p:ext uri="{BB962C8B-B14F-4D97-AF65-F5344CB8AC3E}">
        <p14:creationId xmlns:p14="http://schemas.microsoft.com/office/powerpoint/2010/main" val="140389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충돌 최소화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Open</a:t>
            </a:r>
            <a:r>
              <a:rPr lang="ko-KR" altLang="en-US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Addressing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75607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76560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159681" y="2249858"/>
            <a:ext cx="764611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Quadractic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probing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Liner </a:t>
            </a:r>
            <a:r>
              <a:rPr lang="en-US" altLang="ko-KR" sz="14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probin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문제점을 보완해 주지만 이 역시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secondary clustering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문제점이 있다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문제점은 처음 해시 값이 같을 경우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 이후의 </a:t>
            </a:r>
            <a:r>
              <a:rPr lang="ko-KR" altLang="en-US" sz="14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해시값들도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모두 동일한 값으로 계산되어 충돌이 반복적으로 일어나는 것을 의미한다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이를 해결하기 위해 해시 함수를 해시 함수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개로 구현한 것이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double hashing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이다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762134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Double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hashing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D36D12-3E69-4E69-B9BB-EEABEDF0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08" y="3362466"/>
            <a:ext cx="3636723" cy="272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7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테이블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STL :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unordered_map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2025200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2034724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2031257"/>
            <a:ext cx="656418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unordered_map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해시 테이블로 구현한 자료구조로</a:t>
            </a:r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탐색 시간 복잡도는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O(1)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걸린다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CEAE068D-B31F-4C55-9742-AFB1C3FD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2901151"/>
            <a:ext cx="335280" cy="335280"/>
          </a:xfrm>
          <a:prstGeom prst="rect">
            <a:avLst/>
          </a:prstGeom>
          <a:noFill/>
        </p:spPr>
      </p:pic>
      <p:sp>
        <p:nvSpPr>
          <p:cNvPr id="12" name="TextBox 36">
            <a:extLst>
              <a:ext uri="{FF2B5EF4-FFF2-40B4-BE49-F238E27FC236}">
                <a16:creationId xmlns:a16="http://schemas.microsoft.com/office/drawing/2014/main" id="{CEAF50BC-9C52-48D8-88F4-E918C991E6E1}"/>
              </a:ext>
            </a:extLst>
          </p:cNvPr>
          <p:cNvSpPr txBox="1"/>
          <p:nvPr/>
        </p:nvSpPr>
        <p:spPr>
          <a:xfrm>
            <a:off x="862805" y="2910675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B709D14E-DFAD-4998-BA53-3EC386A16FDD}"/>
              </a:ext>
            </a:extLst>
          </p:cNvPr>
          <p:cNvSpPr txBox="1"/>
          <p:nvPr/>
        </p:nvSpPr>
        <p:spPr>
          <a:xfrm>
            <a:off x="1212828" y="2907208"/>
            <a:ext cx="656418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unordered_map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사용하기 위해서는</a:t>
            </a:r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#include &lt;</a:t>
            </a:r>
            <a:r>
              <a:rPr lang="en-US" altLang="ko-KR" sz="16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unordered_map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선언해야 한다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4C48DC75-78FB-4B56-921D-E264CC29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3775662"/>
            <a:ext cx="335280" cy="335280"/>
          </a:xfrm>
          <a:prstGeom prst="rect">
            <a:avLst/>
          </a:prstGeom>
          <a:noFill/>
        </p:spPr>
      </p:pic>
      <p:sp>
        <p:nvSpPr>
          <p:cNvPr id="15" name="TextBox 36">
            <a:extLst>
              <a:ext uri="{FF2B5EF4-FFF2-40B4-BE49-F238E27FC236}">
                <a16:creationId xmlns:a16="http://schemas.microsoft.com/office/drawing/2014/main" id="{4576770C-D292-4091-817A-40C51D1B3922}"/>
              </a:ext>
            </a:extLst>
          </p:cNvPr>
          <p:cNvSpPr txBox="1"/>
          <p:nvPr/>
        </p:nvSpPr>
        <p:spPr>
          <a:xfrm>
            <a:off x="862805" y="3785186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75614A54-DBF4-41E6-BC7E-176FFDB36F8D}"/>
              </a:ext>
            </a:extLst>
          </p:cNvPr>
          <p:cNvSpPr txBox="1"/>
          <p:nvPr/>
        </p:nvSpPr>
        <p:spPr>
          <a:xfrm>
            <a:off x="1212828" y="3781719"/>
            <a:ext cx="656418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unordered_map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중복된 데이터를 허용하지 않고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l"/>
            <a:r>
              <a:rPr lang="ko-KR" altLang="en-US" sz="1600" b="1" i="0" spc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/>
                <a:ea typeface="나눔고딕" pitchFamily="50" charset="-127"/>
              </a:rPr>
              <a:t>데이터가 많을 시 월등히 좋은 성능을 보인다</a:t>
            </a:r>
            <a:r>
              <a:rPr lang="en-US" altLang="ko-KR" sz="1600" b="1" i="0" spc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/>
                <a:ea typeface="나눔고딕" pitchFamily="50" charset="-127"/>
              </a:rPr>
              <a:t>.</a:t>
            </a:r>
            <a:endParaRPr lang="en-US" altLang="ko-KR" sz="16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17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10C4E31B-BA45-4649-AFE0-B7D4F61A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4668213"/>
            <a:ext cx="335280" cy="335280"/>
          </a:xfrm>
          <a:prstGeom prst="rect">
            <a:avLst/>
          </a:prstGeom>
          <a:noFill/>
        </p:spPr>
      </p:pic>
      <p:sp>
        <p:nvSpPr>
          <p:cNvPr id="18" name="TextBox 36">
            <a:extLst>
              <a:ext uri="{FF2B5EF4-FFF2-40B4-BE49-F238E27FC236}">
                <a16:creationId xmlns:a16="http://schemas.microsoft.com/office/drawing/2014/main" id="{999C27A1-B09A-4B25-BE15-19367807F8E4}"/>
              </a:ext>
            </a:extLst>
          </p:cNvPr>
          <p:cNvSpPr txBox="1"/>
          <p:nvPr/>
        </p:nvSpPr>
        <p:spPr>
          <a:xfrm>
            <a:off x="862805" y="4677737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9" name="TextBox 42">
            <a:extLst>
              <a:ext uri="{FF2B5EF4-FFF2-40B4-BE49-F238E27FC236}">
                <a16:creationId xmlns:a16="http://schemas.microsoft.com/office/drawing/2014/main" id="{96F0EA01-A898-4898-817C-500ACC6B1217}"/>
              </a:ext>
            </a:extLst>
          </p:cNvPr>
          <p:cNvSpPr txBox="1"/>
          <p:nvPr/>
        </p:nvSpPr>
        <p:spPr>
          <a:xfrm>
            <a:off x="1212828" y="4674270"/>
            <a:ext cx="656418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하지만 유사한 데이터가 많은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경우 해시 충돌로 인해</a:t>
            </a:r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600" b="1" i="0" spc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/>
                <a:ea typeface="나눔고딕" pitchFamily="50" charset="-127"/>
              </a:rPr>
              <a:t>성능이 떨어질 수도 있다</a:t>
            </a:r>
            <a:r>
              <a:rPr lang="en-US" altLang="ko-KR" sz="1600" b="1" i="0" spc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/>
                <a:ea typeface="나눔고딕" pitchFamily="50" charset="-127"/>
              </a:rPr>
              <a:t>.</a:t>
            </a:r>
            <a:endParaRPr lang="en-US" altLang="ko-KR" sz="16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54655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unordered_map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86361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87314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869674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empty()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테이블이 비어 있는지 확인 하는 함수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CEAE068D-B31F-4C55-9742-AFB1C3FD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2739568"/>
            <a:ext cx="335280" cy="335280"/>
          </a:xfrm>
          <a:prstGeom prst="rect">
            <a:avLst/>
          </a:prstGeom>
          <a:noFill/>
        </p:spPr>
      </p:pic>
      <p:sp>
        <p:nvSpPr>
          <p:cNvPr id="12" name="TextBox 36">
            <a:extLst>
              <a:ext uri="{FF2B5EF4-FFF2-40B4-BE49-F238E27FC236}">
                <a16:creationId xmlns:a16="http://schemas.microsoft.com/office/drawing/2014/main" id="{CEAF50BC-9C52-48D8-88F4-E918C991E6E1}"/>
              </a:ext>
            </a:extLst>
          </p:cNvPr>
          <p:cNvSpPr txBox="1"/>
          <p:nvPr/>
        </p:nvSpPr>
        <p:spPr>
          <a:xfrm>
            <a:off x="862805" y="2749092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B709D14E-DFAD-4998-BA53-3EC386A16FDD}"/>
              </a:ext>
            </a:extLst>
          </p:cNvPr>
          <p:cNvSpPr txBox="1"/>
          <p:nvPr/>
        </p:nvSpPr>
        <p:spPr>
          <a:xfrm>
            <a:off x="1212828" y="2745625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size() 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테이블의 크기를 확인 하는 함수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4C48DC75-78FB-4B56-921D-E264CC29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3614079"/>
            <a:ext cx="335280" cy="335280"/>
          </a:xfrm>
          <a:prstGeom prst="rect">
            <a:avLst/>
          </a:prstGeom>
          <a:noFill/>
        </p:spPr>
      </p:pic>
      <p:sp>
        <p:nvSpPr>
          <p:cNvPr id="15" name="TextBox 36">
            <a:extLst>
              <a:ext uri="{FF2B5EF4-FFF2-40B4-BE49-F238E27FC236}">
                <a16:creationId xmlns:a16="http://schemas.microsoft.com/office/drawing/2014/main" id="{4576770C-D292-4091-817A-40C51D1B3922}"/>
              </a:ext>
            </a:extLst>
          </p:cNvPr>
          <p:cNvSpPr txBox="1"/>
          <p:nvPr/>
        </p:nvSpPr>
        <p:spPr>
          <a:xfrm>
            <a:off x="862805" y="3623603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75614A54-DBF4-41E6-BC7E-176FFDB36F8D}"/>
              </a:ext>
            </a:extLst>
          </p:cNvPr>
          <p:cNvSpPr txBox="1"/>
          <p:nvPr/>
        </p:nvSpPr>
        <p:spPr>
          <a:xfrm>
            <a:off x="1212828" y="3620136"/>
            <a:ext cx="729234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operator[] 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테이블에서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통해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지정하는 연산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오버로딩</a:t>
            </a:r>
            <a:endParaRPr lang="en-US" altLang="ko-KR" sz="15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17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10C4E31B-BA45-4649-AFE0-B7D4F61A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4506630"/>
            <a:ext cx="335280" cy="335280"/>
          </a:xfrm>
          <a:prstGeom prst="rect">
            <a:avLst/>
          </a:prstGeom>
          <a:noFill/>
        </p:spPr>
      </p:pic>
      <p:sp>
        <p:nvSpPr>
          <p:cNvPr id="18" name="TextBox 36">
            <a:extLst>
              <a:ext uri="{FF2B5EF4-FFF2-40B4-BE49-F238E27FC236}">
                <a16:creationId xmlns:a16="http://schemas.microsoft.com/office/drawing/2014/main" id="{999C27A1-B09A-4B25-BE15-19367807F8E4}"/>
              </a:ext>
            </a:extLst>
          </p:cNvPr>
          <p:cNvSpPr txBox="1"/>
          <p:nvPr/>
        </p:nvSpPr>
        <p:spPr>
          <a:xfrm>
            <a:off x="862805" y="4516154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9" name="TextBox 42">
            <a:extLst>
              <a:ext uri="{FF2B5EF4-FFF2-40B4-BE49-F238E27FC236}">
                <a16:creationId xmlns:a16="http://schemas.microsoft.com/office/drawing/2014/main" id="{96F0EA01-A898-4898-817C-500ACC6B1217}"/>
              </a:ext>
            </a:extLst>
          </p:cNvPr>
          <p:cNvSpPr txBox="1"/>
          <p:nvPr/>
        </p:nvSpPr>
        <p:spPr>
          <a:xfrm>
            <a:off x="1212828" y="4512687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i="0" spc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/>
                <a:ea typeface="나눔고딕" pitchFamily="50" charset="-127"/>
              </a:rPr>
              <a:t>find(key) : </a:t>
            </a:r>
            <a:r>
              <a:rPr lang="ko-KR" altLang="en-US" sz="1500" b="1" i="0" spc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/>
                <a:ea typeface="나눔고딕" pitchFamily="50" charset="-127"/>
              </a:rPr>
              <a:t>해시 테이블에서 </a:t>
            </a:r>
            <a:r>
              <a:rPr lang="en-US" altLang="ko-KR" sz="1500" b="1" i="0" spc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/>
                <a:ea typeface="나눔고딕" pitchFamily="50" charset="-127"/>
              </a:rPr>
              <a:t>key</a:t>
            </a:r>
            <a:r>
              <a:rPr lang="ko-KR" altLang="en-US" sz="1500" b="1" i="0" spc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/>
                <a:ea typeface="나눔고딕" pitchFamily="50" charset="-127"/>
              </a:rPr>
              <a:t>에 해당되는 원소를 찾는 함수</a:t>
            </a:r>
            <a:endParaRPr lang="en-US" altLang="ko-KR" sz="15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22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2F51263-54A6-4AAB-BDC1-E3F7ECBD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5353326"/>
            <a:ext cx="335280" cy="335280"/>
          </a:xfrm>
          <a:prstGeom prst="rect">
            <a:avLst/>
          </a:prstGeom>
          <a:noFill/>
        </p:spPr>
      </p:pic>
      <p:sp>
        <p:nvSpPr>
          <p:cNvPr id="23" name="TextBox 36">
            <a:extLst>
              <a:ext uri="{FF2B5EF4-FFF2-40B4-BE49-F238E27FC236}">
                <a16:creationId xmlns:a16="http://schemas.microsoft.com/office/drawing/2014/main" id="{CCCD37D5-8B87-4AEC-AA2C-4FA4293E0320}"/>
              </a:ext>
            </a:extLst>
          </p:cNvPr>
          <p:cNvSpPr txBox="1"/>
          <p:nvPr/>
        </p:nvSpPr>
        <p:spPr>
          <a:xfrm>
            <a:off x="862805" y="5362850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CD729B7A-DE0A-4C25-8EDA-7AD9FB164E4C}"/>
              </a:ext>
            </a:extLst>
          </p:cNvPr>
          <p:cNvSpPr txBox="1"/>
          <p:nvPr/>
        </p:nvSpPr>
        <p:spPr>
          <a:xfrm>
            <a:off x="1212828" y="5359383"/>
            <a:ext cx="708982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/>
                <a:ea typeface="나눔고딕" pitchFamily="50" charset="-127"/>
              </a:rPr>
              <a:t>count(key) 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/>
                <a:ea typeface="나눔고딕" pitchFamily="50" charset="-127"/>
              </a:rPr>
              <a:t>해시 테이블에서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/>
                <a:ea typeface="나눔고딕" pitchFamily="50" charset="-127"/>
              </a:rPr>
              <a:t>key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/>
                <a:ea typeface="나눔고딕" pitchFamily="50" charset="-127"/>
              </a:rPr>
              <a:t>에 해당되는 원소의 개수를 반환하는 함수</a:t>
            </a:r>
            <a:endParaRPr lang="en-US" altLang="ko-KR" sz="15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805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unordered_map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86361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87314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869674"/>
            <a:ext cx="702303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insert({</a:t>
            </a:r>
            <a:r>
              <a:rPr lang="en-US" altLang="ko-KR" sz="15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key,value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}) 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테이블에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pair(key,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value)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추가 하는 함수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CEAE068D-B31F-4C55-9742-AFB1C3FD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2739568"/>
            <a:ext cx="335280" cy="335280"/>
          </a:xfrm>
          <a:prstGeom prst="rect">
            <a:avLst/>
          </a:prstGeom>
          <a:noFill/>
        </p:spPr>
      </p:pic>
      <p:sp>
        <p:nvSpPr>
          <p:cNvPr id="12" name="TextBox 36">
            <a:extLst>
              <a:ext uri="{FF2B5EF4-FFF2-40B4-BE49-F238E27FC236}">
                <a16:creationId xmlns:a16="http://schemas.microsoft.com/office/drawing/2014/main" id="{CEAF50BC-9C52-48D8-88F4-E918C991E6E1}"/>
              </a:ext>
            </a:extLst>
          </p:cNvPr>
          <p:cNvSpPr txBox="1"/>
          <p:nvPr/>
        </p:nvSpPr>
        <p:spPr>
          <a:xfrm>
            <a:off x="862805" y="2749092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B709D14E-DFAD-4998-BA53-3EC386A16FDD}"/>
              </a:ext>
            </a:extLst>
          </p:cNvPr>
          <p:cNvSpPr txBox="1"/>
          <p:nvPr/>
        </p:nvSpPr>
        <p:spPr>
          <a:xfrm>
            <a:off x="1212828" y="2745625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erase(key) 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테이블에서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해당되는 원소를 제거하는 함수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4C48DC75-78FB-4B56-921D-E264CC29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3614079"/>
            <a:ext cx="335280" cy="335280"/>
          </a:xfrm>
          <a:prstGeom prst="rect">
            <a:avLst/>
          </a:prstGeom>
          <a:noFill/>
        </p:spPr>
      </p:pic>
      <p:sp>
        <p:nvSpPr>
          <p:cNvPr id="15" name="TextBox 36">
            <a:extLst>
              <a:ext uri="{FF2B5EF4-FFF2-40B4-BE49-F238E27FC236}">
                <a16:creationId xmlns:a16="http://schemas.microsoft.com/office/drawing/2014/main" id="{4576770C-D292-4091-817A-40C51D1B3922}"/>
              </a:ext>
            </a:extLst>
          </p:cNvPr>
          <p:cNvSpPr txBox="1"/>
          <p:nvPr/>
        </p:nvSpPr>
        <p:spPr>
          <a:xfrm>
            <a:off x="862805" y="3623603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75614A54-DBF4-41E6-BC7E-176FFDB36F8D}"/>
              </a:ext>
            </a:extLst>
          </p:cNvPr>
          <p:cNvSpPr txBox="1"/>
          <p:nvPr/>
        </p:nvSpPr>
        <p:spPr>
          <a:xfrm>
            <a:off x="1212828" y="3620136"/>
            <a:ext cx="729234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clear() 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테이블을 초기화 하는 함수</a:t>
            </a:r>
            <a:endParaRPr lang="en-US" altLang="ko-KR" sz="15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17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10C4E31B-BA45-4649-AFE0-B7D4F61A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4506630"/>
            <a:ext cx="335280" cy="335280"/>
          </a:xfrm>
          <a:prstGeom prst="rect">
            <a:avLst/>
          </a:prstGeom>
          <a:noFill/>
        </p:spPr>
      </p:pic>
      <p:sp>
        <p:nvSpPr>
          <p:cNvPr id="18" name="TextBox 36">
            <a:extLst>
              <a:ext uri="{FF2B5EF4-FFF2-40B4-BE49-F238E27FC236}">
                <a16:creationId xmlns:a16="http://schemas.microsoft.com/office/drawing/2014/main" id="{999C27A1-B09A-4B25-BE15-19367807F8E4}"/>
              </a:ext>
            </a:extLst>
          </p:cNvPr>
          <p:cNvSpPr txBox="1"/>
          <p:nvPr/>
        </p:nvSpPr>
        <p:spPr>
          <a:xfrm>
            <a:off x="862805" y="4516154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</a:p>
        </p:txBody>
      </p:sp>
      <p:sp>
        <p:nvSpPr>
          <p:cNvPr id="19" name="TextBox 42">
            <a:extLst>
              <a:ext uri="{FF2B5EF4-FFF2-40B4-BE49-F238E27FC236}">
                <a16:creationId xmlns:a16="http://schemas.microsoft.com/office/drawing/2014/main" id="{96F0EA01-A898-4898-817C-500ACC6B1217}"/>
              </a:ext>
            </a:extLst>
          </p:cNvPr>
          <p:cNvSpPr txBox="1"/>
          <p:nvPr/>
        </p:nvSpPr>
        <p:spPr>
          <a:xfrm>
            <a:off x="1212828" y="4512687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/>
                <a:ea typeface="나눔고딕" pitchFamily="50" charset="-127"/>
              </a:rPr>
              <a:t>operator= 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/>
                <a:ea typeface="나눔고딕" pitchFamily="50" charset="-127"/>
              </a:rPr>
              <a:t>대입 연산자 오버로딩</a:t>
            </a:r>
            <a:endParaRPr lang="en-US" altLang="ko-KR" sz="15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3730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unordered_map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86361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06700" y="1873141"/>
            <a:ext cx="4090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869674"/>
            <a:ext cx="702303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탐색 방법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75614A54-DBF4-41E6-BC7E-176FFDB36F8D}"/>
              </a:ext>
            </a:extLst>
          </p:cNvPr>
          <p:cNvSpPr txBox="1"/>
          <p:nvPr/>
        </p:nvSpPr>
        <p:spPr>
          <a:xfrm>
            <a:off x="1212828" y="2264628"/>
            <a:ext cx="7292345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•index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접근할 수 없고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iterator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접근해야 한다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시작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: begin().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끝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end()</a:t>
            </a:r>
          </a:p>
          <a:p>
            <a:pPr algn="l"/>
            <a:endParaRPr lang="en-US" altLang="ko-KR" sz="1500" b="0" i="0" dirty="0">
              <a:solidFill>
                <a:srgbClr val="666666"/>
              </a:solidFill>
              <a:effectLst/>
              <a:latin typeface="Noto Sans"/>
            </a:endParaRPr>
          </a:p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•key : </a:t>
            </a:r>
            <a:r>
              <a:rPr lang="en-US" altLang="ko-KR" sz="15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-&gt;first, value : </a:t>
            </a:r>
            <a:r>
              <a:rPr lang="en-US" altLang="ko-KR" sz="15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-&gt;second</a:t>
            </a:r>
          </a:p>
          <a:p>
            <a:pPr algn="l"/>
            <a:endParaRPr lang="en-US" altLang="ko-KR" sz="1500" b="0" i="0" dirty="0">
              <a:solidFill>
                <a:srgbClr val="666666"/>
              </a:solidFill>
              <a:effectLst/>
              <a:latin typeface="Noto Sans"/>
            </a:endParaRPr>
          </a:p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sz="15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반복문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사용시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auto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pair&lt;</a:t>
            </a:r>
            <a:r>
              <a:rPr lang="en-US" altLang="ko-KR" sz="15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key_type,value_type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15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4C68B6-9BA2-4D93-B7F9-A858356E4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13" y="4201201"/>
            <a:ext cx="7578747" cy="17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3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234661" y="2545463"/>
            <a:ext cx="46746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rgbClr val="53B37B"/>
                </a:solidFill>
                <a:latin typeface="+mn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222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pic>
        <p:nvPicPr>
          <p:cNvPr id="5" name="Picture 9" descr="C:\Users\Administrator\Desktop\인하대학교\05_템플릿\01_작업\확정\04\PNG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1883607"/>
            <a:ext cx="335280" cy="33528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6112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8" name="TextBox 36"/>
          <p:cNvSpPr txBox="1"/>
          <p:nvPr/>
        </p:nvSpPr>
        <p:spPr>
          <a:xfrm>
            <a:off x="841351" y="1893131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함수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(Hash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Function)</a:t>
            </a:r>
          </a:p>
        </p:txBody>
      </p:sp>
      <p:sp>
        <p:nvSpPr>
          <p:cNvPr id="10" name="TextBox 42"/>
          <p:cNvSpPr txBox="1"/>
          <p:nvPr/>
        </p:nvSpPr>
        <p:spPr>
          <a:xfrm>
            <a:off x="1193780" y="2384130"/>
            <a:ext cx="712791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아래 사진의 경우 좌측에 원 안의 점들이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key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이며 해시 함수의 결과로 해당 되는 인덱스를 </a:t>
            </a:r>
            <a:r>
              <a:rPr lang="ko-KR" altLang="en-US" sz="15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가르킨다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해시테이블에서 </a:t>
            </a:r>
            <a:r>
              <a:rPr lang="ko-KR" altLang="en-US" sz="15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해시한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결과를 배열의 인덱스로 사용한다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500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B283F35D-71D0-924A-A2E2-899FEEA1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2478128"/>
            <a:ext cx="335280" cy="335280"/>
          </a:xfrm>
          <a:prstGeom prst="rect">
            <a:avLst/>
          </a:prstGeom>
          <a:noFill/>
        </p:spPr>
      </p:pic>
      <p:sp>
        <p:nvSpPr>
          <p:cNvPr id="18" name="TextBox 36">
            <a:extLst>
              <a:ext uri="{FF2B5EF4-FFF2-40B4-BE49-F238E27FC236}">
                <a16:creationId xmlns:a16="http://schemas.microsoft.com/office/drawing/2014/main" id="{3B27CA74-1A33-5D4D-9C3C-66CC83EBA8DD}"/>
              </a:ext>
            </a:extLst>
          </p:cNvPr>
          <p:cNvSpPr txBox="1"/>
          <p:nvPr/>
        </p:nvSpPr>
        <p:spPr>
          <a:xfrm>
            <a:off x="841351" y="2487652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9" name="TextBox 42">
            <a:extLst>
              <a:ext uri="{FF2B5EF4-FFF2-40B4-BE49-F238E27FC236}">
                <a16:creationId xmlns:a16="http://schemas.microsoft.com/office/drawing/2014/main" id="{B99A1521-C23D-744C-A62D-DAC45655E36C}"/>
              </a:ext>
            </a:extLst>
          </p:cNvPr>
          <p:cNvSpPr txBox="1"/>
          <p:nvPr/>
        </p:nvSpPr>
        <p:spPr>
          <a:xfrm>
            <a:off x="1191569" y="1873988"/>
            <a:ext cx="743384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임의의 길이의 문자열을 받아서 고정 문자열로 바꾸어 주는 함수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F6056405-31A8-479B-99C3-3C193D49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93" y="3742543"/>
            <a:ext cx="38862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3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충돌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(Hash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Collision)</a:t>
            </a: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75607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76560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2875002"/>
            <a:ext cx="591983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테이블에서 해시 충돌이 일어나게 되면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Chaining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Open Addressing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통해서 해결해야 한다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B44C9F00-0B5A-C043-A687-3937503F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2871458"/>
            <a:ext cx="335280" cy="335280"/>
          </a:xfrm>
          <a:prstGeom prst="rect">
            <a:avLst/>
          </a:prstGeom>
          <a:noFill/>
        </p:spPr>
      </p:pic>
      <p:sp>
        <p:nvSpPr>
          <p:cNvPr id="23" name="TextBox 36">
            <a:extLst>
              <a:ext uri="{FF2B5EF4-FFF2-40B4-BE49-F238E27FC236}">
                <a16:creationId xmlns:a16="http://schemas.microsoft.com/office/drawing/2014/main" id="{546EA913-6368-D14F-B746-8DB36A202062}"/>
              </a:ext>
            </a:extLst>
          </p:cNvPr>
          <p:cNvSpPr txBox="1"/>
          <p:nvPr/>
        </p:nvSpPr>
        <p:spPr>
          <a:xfrm>
            <a:off x="862805" y="2880982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762134"/>
            <a:ext cx="6564189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서로 다른 문자열을 </a:t>
            </a:r>
            <a:r>
              <a:rPr lang="ko-KR" altLang="en-US" sz="15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해시한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결과가 동일한 경우 해시 충돌이 일어났다고 표현한다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 해시 함수를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H()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 했을 때 서로 다른 문자열에 대해서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H(k2) = H(k5)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 경우이다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1C5494-BB16-4535-9B4B-C92CA050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429000"/>
            <a:ext cx="38862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5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충돌 최소화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(Chaining)</a:t>
            </a: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75607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76560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617514" y="2406946"/>
            <a:ext cx="8097521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데이터들을 포인터를 이용해 서로 체인 형태로 엮어 나가는 형식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충돌이 일어나면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 위치에 있던 데이터에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포인터로 뒤이어 연결한다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이후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H(k)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저장된 데이터는 연결 리스트의 형태를 취하며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과정을 제외한 탐색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삽입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 과정은 연결리스트와 유사한 방식으로 진행</a:t>
            </a:r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762134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Chaining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방법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충돌을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허용하되 최소화 하는 방법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A894AF-244D-45C9-BEA2-A40C7C006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47" y="3848777"/>
            <a:ext cx="61531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1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충돌 최소화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(Chaining)</a:t>
            </a: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75607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76560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617514" y="2406946"/>
            <a:ext cx="8097521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충돌이 적은 좋은 해시 함수를 만드는 방법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이를 위해 조건이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개가 필요하다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계산된 </a:t>
            </a:r>
            <a:r>
              <a:rPr lang="ko-KR" altLang="en-US" sz="16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해시값들은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 배열의 크기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-1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사이의 범위를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동일한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확률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골고루 나타날 것</a:t>
            </a:r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</a:p>
          <a:p>
            <a:pPr algn="l"/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 조건을 만족하면 충돌이 일어날 확률이 적어진다</a:t>
            </a:r>
            <a:r>
              <a:rPr lang="en-US" altLang="ko-KR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600" b="1" spc="1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각각의 </a:t>
            </a:r>
            <a:r>
              <a:rPr lang="ko-KR" altLang="en-US" sz="16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해시값들은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서로 연관성을 가지지 않고 독립적으로 생성될 것</a:t>
            </a:r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</a:p>
          <a:p>
            <a:pPr algn="l"/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서로 연관성을 가지고 있다면 </a:t>
            </a:r>
            <a:r>
              <a:rPr lang="ko-KR" altLang="en-US" sz="1600" b="1" spc="10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해시값이</a:t>
            </a:r>
            <a:r>
              <a:rPr lang="ko-KR" altLang="en-US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등장하는 패턴이나 순서가 존재</a:t>
            </a:r>
            <a:endParaRPr lang="en-US" altLang="ko-KR" sz="1600" b="1" spc="1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할 수 있으며 이는 해시 충돌을 일으킬 확률이 있다</a:t>
            </a:r>
            <a:r>
              <a:rPr lang="en-US" altLang="ko-KR" sz="16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762134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 uniform hash</a:t>
            </a:r>
          </a:p>
        </p:txBody>
      </p:sp>
    </p:spTree>
    <p:extLst>
      <p:ext uri="{BB962C8B-B14F-4D97-AF65-F5344CB8AC3E}">
        <p14:creationId xmlns:p14="http://schemas.microsoft.com/office/powerpoint/2010/main" val="29471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충돌 최소화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(Chaining)</a:t>
            </a: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75607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76560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617514" y="2406946"/>
            <a:ext cx="8097521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대표적인 해시 함수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Modular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 방법을 이용하여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어떤 수로 나눈 나머지를 </a:t>
            </a:r>
            <a:r>
              <a:rPr lang="ko-KR" altLang="en-US" sz="16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해시값으로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사용한다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algn="l"/>
            <a:endParaRPr lang="en-US" altLang="ko-KR" sz="16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나누는 수에 따라서 테이블의 성능을 크게 좌우 하는데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보통 키의 수의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2^p</a:t>
            </a:r>
            <a:r>
              <a:rPr lang="ko-KR" altLang="en-US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근접하는 수가 충돌을 일으킬 가능성이 적다고 알려져 있다</a:t>
            </a:r>
            <a:r>
              <a:rPr lang="en-US" altLang="ko-KR" sz="16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762134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Division method</a:t>
            </a:r>
          </a:p>
        </p:txBody>
      </p:sp>
    </p:spTree>
    <p:extLst>
      <p:ext uri="{BB962C8B-B14F-4D97-AF65-F5344CB8AC3E}">
        <p14:creationId xmlns:p14="http://schemas.microsoft.com/office/powerpoint/2010/main" val="256474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충돌 최소화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Open</a:t>
            </a:r>
            <a:r>
              <a:rPr lang="ko-KR" altLang="en-US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Addressing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75607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76560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159681" y="2249858"/>
            <a:ext cx="7646116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데이터를 해시 테이블에 저장하는 방법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포인터를 사용하지 않아 구현이 용이하며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포인터 접근에 필요한 시간이 없기 때문에 큰 성능 향상을 보여줌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4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762134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Open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Addressing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방법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38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충돌 최소화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Open</a:t>
            </a:r>
            <a:r>
              <a:rPr lang="ko-KR" altLang="en-US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Addressing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75607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76560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159681" y="2249858"/>
            <a:ext cx="7646116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Liner probing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값으로 인덱스를 계산 할 때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 충돌이 발생한다면 바로 다음 인덱스에 데이터를 저장하는 방식이다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이동한 이후에도 충돌이 발생한다면 빈 인덱스가 나올 때 까지 다음 인덱스로 이동한다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algn="l"/>
            <a:endParaRPr lang="en-US" altLang="ko-KR" sz="14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762134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Liner probing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FBC242-112B-4515-9391-C18515078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7" y="3720394"/>
            <a:ext cx="2629879" cy="242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1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해시 충돌 최소화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Open</a:t>
            </a:r>
            <a:r>
              <a:rPr lang="ko-KR" altLang="en-US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Addressing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9E8486F-09F3-A944-9E9C-B6F9A7E2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51" y="1756077"/>
            <a:ext cx="335280" cy="335280"/>
          </a:xfrm>
          <a:prstGeom prst="rect">
            <a:avLst/>
          </a:prstGeom>
          <a:noFill/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7A4A6C32-ED1E-9B4C-850A-9B25F21FE0C3}"/>
              </a:ext>
            </a:extLst>
          </p:cNvPr>
          <p:cNvSpPr txBox="1"/>
          <p:nvPr/>
        </p:nvSpPr>
        <p:spPr>
          <a:xfrm>
            <a:off x="862805" y="1765601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159681" y="2249858"/>
            <a:ext cx="7646116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Liner probing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충돌이 일어날 경우 다음의 빈 인덱스 위치에 저장을 하므로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 위치에 데이터들이 밀집하는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primary clustering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문제점이 있다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이를 방지하기 위해 해시 함수를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차식의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형태로 만든다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Quadratic probing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Liner probing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달리 </a:t>
            </a:r>
            <a:r>
              <a:rPr lang="en-US" altLang="ko-KR" sz="14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1,2,4 </a:t>
            </a:r>
            <a:r>
              <a:rPr lang="ko-KR" altLang="en-US" sz="14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이런식으로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증가하여 다음 인덱스를 찾는다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EA762C2-D937-D845-A8E7-9B62E892E424}"/>
              </a:ext>
            </a:extLst>
          </p:cNvPr>
          <p:cNvSpPr txBox="1"/>
          <p:nvPr/>
        </p:nvSpPr>
        <p:spPr>
          <a:xfrm>
            <a:off x="1212828" y="1762134"/>
            <a:ext cx="656418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Quadratic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probing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4532234-4E7E-415A-880B-36BB0C95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64" y="3419409"/>
            <a:ext cx="3753633" cy="28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7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4662</TotalTime>
  <Words>802</Words>
  <Application>Microsoft Office PowerPoint</Application>
  <PresentationFormat>화면 슬라이드 쇼(4:3)</PresentationFormat>
  <Paragraphs>127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</vt:lpstr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해시 테이블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주제 입력</dc:title>
  <dc:creator>inha</dc:creator>
  <cp:lastModifiedBy>고명한</cp:lastModifiedBy>
  <cp:revision>152</cp:revision>
  <dcterms:created xsi:type="dcterms:W3CDTF">2018-02-23T06:54:11Z</dcterms:created>
  <dcterms:modified xsi:type="dcterms:W3CDTF">2021-05-11T05:47:30Z</dcterms:modified>
</cp:coreProperties>
</file>