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pen Sans SemiBold" panose="020B0706030804020204" pitchFamily="34" charset="0"/>
      <p:regular r:id="rId33"/>
      <p:bold r:id="rId34"/>
      <p:italic r:id="rId35"/>
      <p:boldItalic r:id="rId36"/>
    </p:embeddedFont>
    <p:embeddedFont>
      <p:font typeface="PT Sans Narrow" panose="020B050602020302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ad1463da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ad1463da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ad1463da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ad1463da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ad1463da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ad1463da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ad1463da8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ad1463da8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29e1f4a0c_4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29e1f4a0c_4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29e1f4a0c_4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29e1f4a0c_4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29e1f4a0c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29e1f4a0c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ad1463d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ad1463d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ad1463d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ad1463da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2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1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20000"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624450" y="2205225"/>
            <a:ext cx="10943100" cy="17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-IN" sz="6000" b="1" cap="none">
                <a:solidFill>
                  <a:schemeClr val="lt2"/>
                </a:solidFill>
              </a:rPr>
              <a:t>CREDIT CARD </a:t>
            </a:r>
            <a:br>
              <a:rPr lang="en-IN" sz="6000" b="1" cap="none">
                <a:solidFill>
                  <a:schemeClr val="lt2"/>
                </a:solidFill>
              </a:rPr>
            </a:br>
            <a:r>
              <a:rPr lang="en-IN" sz="6000" b="1" cap="none">
                <a:solidFill>
                  <a:schemeClr val="lt2"/>
                </a:solidFill>
              </a:rPr>
              <a:t>FRAUD DETECTION</a:t>
            </a:r>
            <a:r>
              <a:rPr lang="en-IN" b="1" cap="none">
                <a:solidFill>
                  <a:schemeClr val="lt2"/>
                </a:solidFill>
              </a:rPr>
              <a:t>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1560600" y="4236637"/>
            <a:ext cx="9070800" cy="45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IN" sz="1620"/>
              <a:t>Data Science Mini - Project</a:t>
            </a:r>
            <a:endParaRPr sz="16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95450" y="2106808"/>
            <a:ext cx="53937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IN"/>
              <a:t>Proposed Methodology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Load the dataset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Preprocess the data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Remove or manage missing values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Generate feature scaling results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Build the machine learning classifiers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Displaying the predicted results and graphs for the time frame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Conclude the observations</a:t>
            </a:r>
            <a:endParaRPr/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78850" y="1709258"/>
            <a:ext cx="53937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85714"/>
              <a:buFont typeface="Century Gothic"/>
              <a:buNone/>
            </a:pPr>
            <a:r>
              <a:rPr lang="en-IN"/>
              <a:t>Implementation of the proposed methodology</a:t>
            </a:r>
            <a:br>
              <a:rPr lang="en-IN"/>
            </a:b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2"/>
          </p:nvPr>
        </p:nvSpPr>
        <p:spPr>
          <a:xfrm>
            <a:off x="6627425" y="1263775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Installing the required R libraries.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Fetching the data.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Displaying the data and preprocessing the data.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Setting prediction parameters.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Predictions on the data.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Visualization of the data.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150550" y="66475"/>
            <a:ext cx="28611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IN"/>
              <a:t>Flowchart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725" y="988850"/>
            <a:ext cx="8016474" cy="555462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0" y="2113400"/>
            <a:ext cx="12192000" cy="125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Implementation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54000" y="965603"/>
            <a:ext cx="5393700" cy="13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Exploration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6617138" y="54585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Importing the data-set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Exploration of the data-set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Statistical Analysis of the data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Data manipulation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Data Normalization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312600" y="2676808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Data exploration is the first step of data analysis used to explore and visualize data to uncover insights from the start or identify areas or patterns to dig into more</a:t>
            </a:r>
            <a:endParaRPr sz="230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400" y="3897600"/>
            <a:ext cx="3885074" cy="25098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434175" y="1163079"/>
            <a:ext cx="5332800" cy="1152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Cleaning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2"/>
          </p:nvPr>
        </p:nvSpPr>
        <p:spPr>
          <a:xfrm>
            <a:off x="6586000" y="584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Remove duplicate or irrelevant observations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Filter unwanted outliers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Fix structural errors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Manipulation of Data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Searching for null values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Eliminating null values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ubTitle" idx="1"/>
          </p:nvPr>
        </p:nvSpPr>
        <p:spPr>
          <a:xfrm>
            <a:off x="403725" y="2704958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Data cleaning is the process that removes data that does not belong in your dataset.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Techniques used for data cleaning may vary according to the types of data-set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90675" y="203604"/>
            <a:ext cx="5393700" cy="1127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Visualization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subTitle" idx="1"/>
          </p:nvPr>
        </p:nvSpPr>
        <p:spPr>
          <a:xfrm>
            <a:off x="427425" y="1611450"/>
            <a:ext cx="5320200" cy="487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Residuals vs Fitted:</a:t>
            </a:r>
            <a:endParaRPr sz="19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Residuals here are the data which are not contributing to the cause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a scatter plot of residuals on the y axis and fitted values (estimated responses) on the x axis.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plot is used to detect non-linearity, unequal error variances, and outliers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I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 dots denotes residuals and red lines denotes fitted.</a:t>
            </a:r>
            <a:endParaRPr sz="1900"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725" y="889401"/>
            <a:ext cx="5269576" cy="50705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54000" y="609454"/>
            <a:ext cx="5393700" cy="1127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Visualization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1"/>
          </p:nvPr>
        </p:nvSpPr>
        <p:spPr>
          <a:xfrm>
            <a:off x="427425" y="1979750"/>
            <a:ext cx="5320200" cy="41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Q-Q:</a:t>
            </a:r>
            <a:endParaRPr sz="18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Q-Q plot is a scatterplot created by plotting two sets of quantiles against one another.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find the type of distribution for a random variable whether it be a Gaussian Distribution, Uniform Distribution, Exponential Distribution or even Pareto Distribution, etc.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distribution using the power of the Q-Q plot can be determined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000" y="965600"/>
            <a:ext cx="5081525" cy="51435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54000" y="609454"/>
            <a:ext cx="5393700" cy="1127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Visualization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427425" y="1979750"/>
            <a:ext cx="5320200" cy="41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Scale-Location plot:</a:t>
            </a:r>
            <a:endParaRPr sz="18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Scale-Location plot shows whether residuals are spread equally along the ranges of input variables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assumption of equal variance (homoscedasticity) could be checked with this plot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see a horizontal line with randomly spread points, it means that the model is good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-I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Scale-location plot takes the square root of the absolute value of standardized residuals instead of plotting the residuals themselves</a:t>
            </a:r>
            <a:endParaRPr sz="22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t="6638" r="1806"/>
          <a:stretch/>
        </p:blipFill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54000" y="304654"/>
            <a:ext cx="5393700" cy="1127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Visualization</a:t>
            </a:r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subTitle" idx="1"/>
          </p:nvPr>
        </p:nvSpPr>
        <p:spPr>
          <a:xfrm>
            <a:off x="427425" y="1674950"/>
            <a:ext cx="5320200" cy="4456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Residuals vs Leverage:</a:t>
            </a:r>
            <a:endParaRPr sz="15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I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residuals vs. leverage plot is a type of diagnostic plot that allows us to identify influential observations in a regression model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I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observation from the dataset is shown as a single point within the plot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I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x-axis shows the leverage of each point and the y-axis shows the standardized residual of each point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I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 with high leverage have a strong influence on the coefficients in the regression model. If we remove these observations, the coefficients of the model would change noticeably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u="sng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I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Plot if the values are greater than 0.5 then that is fraud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I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also if the value exceeds the cooks distance in the y-axit it is called as a fraud value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000" y="965600"/>
            <a:ext cx="5151276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21475" y="2129633"/>
            <a:ext cx="53937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IN"/>
              <a:t>CONTENTS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Introduction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Literature Review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Problem definition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Requirement analysis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Proposed methodology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Implementation of the proposed methodology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Impact of the solution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577625" y="136550"/>
            <a:ext cx="10658700" cy="99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Inputs of Team                      Members</a:t>
            </a:r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2"/>
          </p:nvPr>
        </p:nvSpPr>
        <p:spPr>
          <a:xfrm>
            <a:off x="6482928" y="1617250"/>
            <a:ext cx="5462100" cy="510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dirty="0"/>
              <a:t> </a:t>
            </a:r>
            <a:r>
              <a:rPr lang="en-IN" dirty="0" err="1"/>
              <a:t>Shashwat</a:t>
            </a:r>
            <a:r>
              <a:rPr lang="en-IN" dirty="0"/>
              <a:t> 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dirty="0"/>
              <a:t>Ishan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dirty="0"/>
              <a:t>Divyanshu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dirty="0"/>
              <a:t>Akshat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dirty="0"/>
              <a:t>Divyanshu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dirty="0" err="1"/>
              <a:t>Shashwat</a:t>
            </a:r>
            <a:r>
              <a:rPr lang="en-IN" dirty="0"/>
              <a:t> and Divyanshu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dirty="0"/>
              <a:t>Ishan and Akshat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98" name="Google Shape;198;p33"/>
          <p:cNvSpPr txBox="1">
            <a:spLocks noGrp="1"/>
          </p:cNvSpPr>
          <p:nvPr>
            <p:ph type="subTitle" idx="1"/>
          </p:nvPr>
        </p:nvSpPr>
        <p:spPr>
          <a:xfrm>
            <a:off x="577625" y="1270383"/>
            <a:ext cx="5352300" cy="492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5334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IN" sz="2400" dirty="0"/>
              <a:t>Importing required Libraries and Data-set</a:t>
            </a:r>
            <a:endParaRPr sz="1000" dirty="0"/>
          </a:p>
          <a:p>
            <a:pPr marL="6858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000" dirty="0"/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IN" sz="2400" dirty="0"/>
              <a:t>Data Exploration and Cleaning</a:t>
            </a:r>
            <a:endParaRPr sz="2400" dirty="0"/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IN" sz="2400" dirty="0"/>
              <a:t>Analysis and Data Visualisation</a:t>
            </a:r>
            <a:endParaRPr sz="2400" dirty="0"/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IN" sz="2400" dirty="0"/>
              <a:t>Applying Algorithms</a:t>
            </a:r>
            <a:endParaRPr sz="2400" dirty="0"/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IN" sz="2400" dirty="0"/>
              <a:t>Decision Tree &amp; Efficiency</a:t>
            </a:r>
            <a:endParaRPr sz="2400" dirty="0"/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IN" sz="2400" dirty="0"/>
              <a:t>Making the PPT</a:t>
            </a:r>
            <a:endParaRPr sz="2400" dirty="0"/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IN" sz="2400" dirty="0"/>
              <a:t>Working on the report</a:t>
            </a:r>
            <a:endParaRPr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54000" y="965598"/>
            <a:ext cx="5393700" cy="120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subTitle" idx="1"/>
          </p:nvPr>
        </p:nvSpPr>
        <p:spPr>
          <a:xfrm>
            <a:off x="354000" y="2365078"/>
            <a:ext cx="5393700" cy="348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IN" sz="2300"/>
              <a:t>From the plot we can see that there is no disturbance till 0.9.</a:t>
            </a:r>
            <a:endParaRPr sz="23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IN" sz="2300"/>
              <a:t>After that the graph starts showing deviation.</a:t>
            </a:r>
            <a:endParaRPr sz="23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IN" sz="2300"/>
              <a:t>This concludes that the model is 90% efficient.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000" y="965600"/>
            <a:ext cx="5115901" cy="4926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516400" cy="1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800"/>
              <a:buFont typeface="Century Gothic"/>
              <a:buNone/>
            </a:pPr>
            <a:r>
              <a:rPr lang="en-IN" sz="8800" b="1" i="1"/>
              <a:t>THANK YOU 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4294967295"/>
          </p:nvPr>
        </p:nvSpPr>
        <p:spPr>
          <a:xfrm>
            <a:off x="7783020" y="4344902"/>
            <a:ext cx="3362774" cy="1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993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 SemiBold"/>
              <a:buChar char="❖"/>
            </a:pPr>
            <a:r>
              <a:rPr lang="en-IN" sz="1952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DIVYANSHU </a:t>
            </a:r>
            <a:r>
              <a:rPr lang="en-IN" sz="1952" dirty="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BHASKAR</a:t>
            </a:r>
            <a:endParaRPr sz="2952" dirty="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71686"/>
              <a:buNone/>
            </a:pPr>
            <a:endParaRPr sz="195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15650" y="1212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15650" y="147308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76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2300"/>
              <a:t>Credit cards are an important source of money transaction and are quite popular among its users. At the same time, they run risks of being compromised</a:t>
            </a:r>
            <a:endParaRPr sz="2300"/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182880" lvl="0" indent="-17653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-IN" sz="2300"/>
              <a:t>Fraudulent cases in credit card transactions and uses have been witnessed numerous times</a:t>
            </a:r>
            <a:endParaRPr sz="2300"/>
          </a:p>
          <a:p>
            <a:pPr marL="6096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300"/>
          </a:p>
          <a:p>
            <a:pPr marL="182880" lvl="0" indent="-17653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-IN" sz="2300"/>
              <a:t>Modern computer algorithms are however made to prevent these things as much as possible</a:t>
            </a:r>
            <a:endParaRPr sz="2300"/>
          </a:p>
          <a:p>
            <a:pPr marL="6096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300"/>
          </a:p>
          <a:p>
            <a:pPr marL="182880" lvl="0" indent="-17653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-IN" sz="2300"/>
              <a:t>One of the most important methods is fraud detection and analysis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15650" y="146092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IN"/>
              <a:t>Literature Review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5600" y="14598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300" dirty="0"/>
              <a:t>For this project we have been through multiple research papers to study in detail about the various aspects.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rPr lang="en-IN" sz="2300" dirty="0"/>
              <a:t>Some of the notable papers are:</a:t>
            </a:r>
            <a:endParaRPr sz="2300" dirty="0"/>
          </a:p>
          <a:p>
            <a:pPr marL="640080" lvl="0" indent="-164465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300"/>
              <a:buChar char="●"/>
            </a:pPr>
            <a:r>
              <a:rPr lang="en-IN" sz="2300" dirty="0"/>
              <a:t>Credit card fraud detection with a neural-network </a:t>
            </a:r>
            <a:endParaRPr sz="1900" dirty="0"/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rPr lang="en-IN" sz="2300" dirty="0"/>
              <a:t>  - S Ghosh, DL Reilly.</a:t>
            </a:r>
            <a:endParaRPr sz="1900" dirty="0"/>
          </a:p>
          <a:p>
            <a:pPr marL="640080" lvl="0" indent="-164465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300"/>
              <a:buChar char="●"/>
            </a:pPr>
            <a:r>
              <a:rPr lang="en-IN" sz="2300" dirty="0"/>
              <a:t>Fraudulent credit card and its impacts on economy </a:t>
            </a:r>
            <a:endParaRPr sz="1900" dirty="0"/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rPr lang="en-IN" sz="2300" dirty="0"/>
              <a:t>  - </a:t>
            </a:r>
            <a:r>
              <a:rPr lang="en-IN" sz="2300" dirty="0" err="1"/>
              <a:t>Dr.</a:t>
            </a:r>
            <a:r>
              <a:rPr lang="en-IN" sz="2300" dirty="0"/>
              <a:t> X </a:t>
            </a:r>
            <a:r>
              <a:rPr lang="en-IN" sz="2300" dirty="0" err="1"/>
              <a:t>Pyong</a:t>
            </a:r>
            <a:r>
              <a:rPr lang="en-IN" sz="2300" dirty="0"/>
              <a:t>, </a:t>
            </a:r>
            <a:r>
              <a:rPr lang="en-IN" sz="2300" dirty="0" err="1"/>
              <a:t>Dr.</a:t>
            </a:r>
            <a:r>
              <a:rPr lang="en-IN" sz="2300" dirty="0"/>
              <a:t> L </a:t>
            </a:r>
            <a:r>
              <a:rPr lang="en-IN" sz="2300" dirty="0" err="1"/>
              <a:t>Hamedani</a:t>
            </a:r>
            <a:endParaRPr sz="2300" dirty="0"/>
          </a:p>
          <a:p>
            <a:pPr marL="640080" lvl="0" indent="-164465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300"/>
              <a:buChar char="●"/>
            </a:pPr>
            <a:r>
              <a:rPr lang="en-IN" sz="2300" dirty="0"/>
              <a:t>Credit Card Fraud Detection and Analysis</a:t>
            </a:r>
            <a:endParaRPr sz="2300" dirty="0"/>
          </a:p>
          <a:p>
            <a:pPr marL="9144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IN" sz="2300" dirty="0"/>
              <a:t>Source - Kaggle</a:t>
            </a:r>
            <a:endParaRPr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15600" y="129542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IN"/>
              <a:t>Problem Definition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15600" y="13836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616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IN" sz="2300"/>
              <a:t>Credit cards serve as an important mode of transaction and hence hold a significant value in terms of financial perspective</a:t>
            </a:r>
            <a:endParaRPr sz="2300"/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182880" lvl="0" indent="-16160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300"/>
              <a:buChar char="●"/>
            </a:pPr>
            <a:r>
              <a:rPr lang="en-IN" sz="2300"/>
              <a:t>Detecting fraudulent transactions and phishing cases are very essential to maintain credit card integrity and transaction security</a:t>
            </a:r>
            <a:endParaRPr sz="2300"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300"/>
          </a:p>
          <a:p>
            <a:pPr marL="182880" lvl="0" indent="-16160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300"/>
              <a:buChar char="●"/>
            </a:pPr>
            <a:r>
              <a:rPr lang="en-IN" sz="2300"/>
              <a:t>It is also a tedious method to manage the data and obtain valuable insights from it. Automation of detection and financial protection is the need of the hour</a:t>
            </a:r>
            <a:endParaRPr sz="2300"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300"/>
          </a:p>
          <a:p>
            <a:pPr marL="182880" lvl="0" indent="-16160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300"/>
              <a:buChar char="●"/>
            </a:pPr>
            <a:r>
              <a:rPr lang="en-IN" sz="2300"/>
              <a:t>A proper algorithm is needed to ensure accurate prediction and repeatability.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925500" y="1891458"/>
            <a:ext cx="53937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IN"/>
              <a:t>Non-functional Requirements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6622075" y="145255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Work must be self-explanatory.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UI/UX must be appealing and easy to comprehend.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Graphs and illustrations must be properly organized.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Latency of model working must be minimal.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15600" y="212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IN"/>
              <a:t>Functional Requirements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15600" y="167188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76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 sz="2300"/>
              <a:t>The solution must be able to solve the problem with the highest possible accuracy</a:t>
            </a:r>
            <a:endParaRPr sz="2300"/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182880" lvl="0" indent="-17653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-IN" sz="2300"/>
              <a:t>The data must be preprocessed before being used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300"/>
          </a:p>
          <a:p>
            <a:pPr marL="182880" lvl="0" indent="-17653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-IN" sz="2300"/>
              <a:t>Adequate amount of attention must be paid to bring out essential features by feature scaling</a:t>
            </a:r>
            <a:endParaRPr sz="2300"/>
          </a:p>
          <a:p>
            <a:pPr marL="6096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300"/>
          </a:p>
          <a:p>
            <a:pPr marL="182880" lvl="0" indent="-17653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-IN" sz="2300"/>
              <a:t>Working dataset must not contain any null or missing values</a:t>
            </a:r>
            <a:endParaRPr sz="2300"/>
          </a:p>
          <a:p>
            <a:pPr marL="6096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300"/>
          </a:p>
          <a:p>
            <a:pPr marL="182880" lvl="0" indent="-17653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●"/>
            </a:pPr>
            <a:r>
              <a:rPr lang="en-IN" sz="2300"/>
              <a:t>Predictions must provide realistic outcomes in tune with the fed data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IN"/>
              <a:t>System Requirements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R Studio.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CRAN version 4.0 or higher.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Windows 7 or higher, MAC OS X, Linux Distros (Ubuntu or CentOS)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A web browser (Google chrome(recommended), Safari, Mozilla Firefox, Brave browser or Internet Explorer).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A shinyapp.io account for public hosting.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352950" y="1922950"/>
            <a:ext cx="54534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IN"/>
              <a:t>Hardware requirements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4294967295"/>
          </p:nvPr>
        </p:nvSpPr>
        <p:spPr>
          <a:xfrm>
            <a:off x="4604850" y="3695075"/>
            <a:ext cx="3252000" cy="26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>
                <a:solidFill>
                  <a:schemeClr val="lt1"/>
                </a:solidFill>
              </a:rPr>
              <a:t>Laptop</a:t>
            </a:r>
            <a:endParaRPr>
              <a:solidFill>
                <a:schemeClr val="lt1"/>
              </a:solidFill>
            </a:endParaRPr>
          </a:p>
          <a:p>
            <a:pPr marL="182880" lvl="0" indent="-1828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>
                <a:solidFill>
                  <a:schemeClr val="lt1"/>
                </a:solidFill>
              </a:rPr>
              <a:t>8GB RAM</a:t>
            </a:r>
            <a:endParaRPr>
              <a:solidFill>
                <a:schemeClr val="lt1"/>
              </a:solidFill>
            </a:endParaRPr>
          </a:p>
          <a:p>
            <a:pPr marL="182880" lvl="0" indent="-1828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>
                <a:solidFill>
                  <a:schemeClr val="lt1"/>
                </a:solidFill>
              </a:rPr>
              <a:t>i5 processor</a:t>
            </a:r>
            <a:endParaRPr>
              <a:solidFill>
                <a:schemeClr val="lt1"/>
              </a:solidFill>
            </a:endParaRPr>
          </a:p>
          <a:p>
            <a:pPr marL="182880" lvl="0" indent="-1828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>
                <a:solidFill>
                  <a:schemeClr val="lt1"/>
                </a:solidFill>
              </a:rPr>
              <a:t>4G Internet facility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987</Words>
  <Application>Microsoft Office PowerPoint</Application>
  <PresentationFormat>Widescreen</PresentationFormat>
  <Paragraphs>160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Open Sans</vt:lpstr>
      <vt:lpstr>PT Sans Narrow</vt:lpstr>
      <vt:lpstr>Century Gothic</vt:lpstr>
      <vt:lpstr>Times New Roman</vt:lpstr>
      <vt:lpstr>Arial</vt:lpstr>
      <vt:lpstr>Open Sans SemiBold</vt:lpstr>
      <vt:lpstr>Tropic</vt:lpstr>
      <vt:lpstr>CREDIT CARD  FRAUD DETECTION </vt:lpstr>
      <vt:lpstr>CONTENTS</vt:lpstr>
      <vt:lpstr>Introduction</vt:lpstr>
      <vt:lpstr>Literature Review</vt:lpstr>
      <vt:lpstr>Problem Definition</vt:lpstr>
      <vt:lpstr>Non-functional Requirements</vt:lpstr>
      <vt:lpstr>Functional Requirements</vt:lpstr>
      <vt:lpstr>System Requirements</vt:lpstr>
      <vt:lpstr>Hardware requirements</vt:lpstr>
      <vt:lpstr>Proposed Methodology</vt:lpstr>
      <vt:lpstr>Implementation of the proposed methodology </vt:lpstr>
      <vt:lpstr>Flowchart</vt:lpstr>
      <vt:lpstr>Implementation</vt:lpstr>
      <vt:lpstr>Data Exploration</vt:lpstr>
      <vt:lpstr>Data Cleaning</vt:lpstr>
      <vt:lpstr>Data Visualization</vt:lpstr>
      <vt:lpstr>Data Visualization</vt:lpstr>
      <vt:lpstr>Data Visualization</vt:lpstr>
      <vt:lpstr>Data Visualization</vt:lpstr>
      <vt:lpstr>Inputs of Team                      Members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 FRAUD DETECTION </dc:title>
  <cp:lastModifiedBy>Divyanshu Bhaskar</cp:lastModifiedBy>
  <cp:revision>5</cp:revision>
  <dcterms:modified xsi:type="dcterms:W3CDTF">2022-02-20T20:06:49Z</dcterms:modified>
</cp:coreProperties>
</file>