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2" r:id="rId2"/>
    <p:sldId id="264" r:id="rId3"/>
    <p:sldId id="272" r:id="rId4"/>
    <p:sldId id="275" r:id="rId5"/>
    <p:sldId id="280" r:id="rId6"/>
    <p:sldId id="281" r:id="rId7"/>
    <p:sldId id="291" r:id="rId8"/>
    <p:sldId id="282" r:id="rId9"/>
    <p:sldId id="298" r:id="rId10"/>
    <p:sldId id="278" r:id="rId11"/>
    <p:sldId id="299" r:id="rId12"/>
    <p:sldId id="283" r:id="rId13"/>
    <p:sldId id="290" r:id="rId14"/>
    <p:sldId id="293" r:id="rId15"/>
    <p:sldId id="300" r:id="rId16"/>
    <p:sldId id="294" r:id="rId17"/>
    <p:sldId id="285" r:id="rId18"/>
    <p:sldId id="286" r:id="rId19"/>
    <p:sldId id="295" r:id="rId20"/>
    <p:sldId id="277" r:id="rId21"/>
    <p:sldId id="287" r:id="rId22"/>
    <p:sldId id="26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9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73" autoAdjust="0"/>
  </p:normalViewPr>
  <p:slideViewPr>
    <p:cSldViewPr snapToGrid="0">
      <p:cViewPr varScale="1">
        <p:scale>
          <a:sx n="93" d="100"/>
          <a:sy n="93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A1A88-FFD5-4B0D-9929-72F0B15F8EA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5A074-DAEB-4B27-8431-BCB46BBC2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759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엘리베이터를 선택하고 그 엘리베이터가 운행하는 층에서 가장 많은 수의 수강생을 가진 수업의 수강생들을 다 더한다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다 더한 것을 엘리베이터의 예상인원으로 생각하고 </a:t>
            </a:r>
            <a:r>
              <a:rPr lang="en-US" altLang="ko-KR" dirty="0"/>
              <a:t>1</a:t>
            </a:r>
            <a:r>
              <a:rPr lang="ko-KR" altLang="en-US" dirty="0"/>
              <a:t>대의 엘리베이터 최대 수용인원인 </a:t>
            </a:r>
            <a:r>
              <a:rPr lang="en-US" altLang="ko-KR" dirty="0"/>
              <a:t>24</a:t>
            </a:r>
            <a:r>
              <a:rPr lang="ko-KR" altLang="en-US" dirty="0"/>
              <a:t>를 나누어서 엘리베이터 예상 운행 횟수를 계산한다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엘리베이터 </a:t>
            </a:r>
            <a:r>
              <a:rPr lang="en-US" altLang="ko-KR" dirty="0"/>
              <a:t>1</a:t>
            </a:r>
            <a:r>
              <a:rPr lang="ko-KR" altLang="en-US" dirty="0"/>
              <a:t>번 운행시간 곱하기 운행 횟수를 통해 총 엘리베이터 대기 시간을 계산한다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엘리베이터의 대기 시간은 뒷장에 있음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5B3EF-E026-41C3-95FF-CD57BB9C6F4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03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5A074-DAEB-4B27-8431-BCB46BBC2DC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917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5A074-DAEB-4B27-8431-BCB46BBC2DC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068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5A074-DAEB-4B27-8431-BCB46BBC2DC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884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5A074-DAEB-4B27-8431-BCB46BBC2DC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896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5A074-DAEB-4B27-8431-BCB46BBC2DC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9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127F2-43E2-4955-86A9-751626527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44F145-DE2D-4F51-B8AC-868467DE1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3C693-A40F-4981-A14A-21EB19F1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62415F-A134-4A85-8AE1-15BC035C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4B8CFF-C160-4694-A615-968D0CD7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22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E43E7-5139-4118-A595-8CBE655AB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2C3BCA-8B35-4C9E-AF2F-164DBC88A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D4ED2-A015-426F-8BFD-3FC21EB9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FBC735-437B-47F3-B4E0-44744443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5A3B0-C021-43ED-BD0D-FF6A0ED7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85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72AB4F-7C95-401B-9CE3-A32E9F8D6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CB2729-32DD-4D30-9816-70F20D9B8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DE739-B533-4CBC-A7E2-63D20B7B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B4D717-C6C7-48DB-81D0-3E1A5BAD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25AB8C-B7F8-4AFE-A36C-F8F815A7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3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C510C-5483-498C-8175-30BD8583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40CA8-80C2-46F1-826D-75738369A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7205D-8C59-4BEE-B4A1-72F6804A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E7EE7C-F089-440F-A24A-1ED32095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71D5AF-63CF-4898-8989-B17CAAE7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2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F3211-78C6-4D26-8AB6-1BFDF91A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845E5-406C-49C5-A500-8B0C88C61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B1E9B-8A38-4405-A42F-B03E0C9D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7EA41-F34E-44D1-91DB-F72AD433E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F8E46-82A6-4FE3-8A18-E3EC5DAF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85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67B21-083D-4D87-988D-980830C2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A3565-4CEC-4CD8-A387-0D3E51BDA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2340BB-2812-404A-BC64-7CB585839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0D4EA9-7353-4E60-976F-127D610A6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FF4C18-574D-48F1-AEBA-4D66793D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3DC7DA-A5AE-44AB-B074-8C0894F4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04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407AA-A108-4F6B-A061-0108F7B7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A39D6D-0959-4E55-AF79-F292F76BE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6A9FD7-C360-4951-BB8F-3898A6696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2DE8B0-2916-477A-81C2-B897A99D9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DCE106-D6F1-45CA-A35E-35EF093C6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D64185-2B15-48CE-A7AA-8A22B238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9005FA-69C3-42C5-B5FE-C5ED437B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34663A-0FB4-4FF9-ACA9-75A5048D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01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912D8-CB55-49C7-B7E5-BC8BEAE8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39D011-FDEA-43E1-8109-3DF23330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EA245-8246-442C-A75F-13CF44A9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6EAA9C-E543-4961-884F-7F7ED59D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6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51E50C-4129-4E40-892F-485F5CB90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C74B3D-176A-4D80-B437-0FBAD2CE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2C17FA-A3CC-47DA-BEAC-E5196AAE4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9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60AB5-41D6-4B0E-970C-A3D1801DE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32B4C-9C95-4A25-A838-8C57F29B9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53355D-6079-47FB-9F25-7F486948A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D7E4E0-6DC6-4477-8662-CB01F381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B81597-C8E6-40F0-BA8F-F1E973A9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06C47F-589E-4E21-9921-124158CC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84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2354E-EB99-43D1-BD49-01C1C9F9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8EA39D-A954-4039-BBF2-F02AC42D6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26EC32-EB05-477B-9B54-A887528DC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F94F55-BA27-4A17-90FE-151A5D54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9FF823-5A51-4B7C-93FD-C7B31895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796846-6740-4FC2-859B-1FDFA792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4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9CCFE0-5804-4D12-9D46-54AABCD2D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468684-074E-4F72-B957-D7052B729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1361C4-43B8-442C-B8B5-4EE66E525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5E847-DA66-42AF-8FA0-E5D5BB2EAD6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32A08-4380-45F1-AE51-D0AE2E0AB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1E5DD-5F51-4AF4-8417-FA22E26DC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21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3581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6174419"/>
            <a:ext cx="12192000" cy="683581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B70BC9A-4F6F-458B-99A6-190796620EE9}"/>
              </a:ext>
            </a:extLst>
          </p:cNvPr>
          <p:cNvGrpSpPr/>
          <p:nvPr/>
        </p:nvGrpSpPr>
        <p:grpSpPr>
          <a:xfrm>
            <a:off x="3149313" y="2814067"/>
            <a:ext cx="7310302" cy="1229865"/>
            <a:chOff x="4030462" y="3013661"/>
            <a:chExt cx="7310302" cy="12298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4030462" y="3195961"/>
              <a:ext cx="0" cy="1047565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030462" y="3045041"/>
              <a:ext cx="0" cy="594804"/>
            </a:xfrm>
            <a:prstGeom prst="line">
              <a:avLst/>
            </a:prstGeom>
            <a:ln w="28575">
              <a:solidFill>
                <a:srgbClr val="DE09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A46F36-ACD3-4C96-A4D2-DB79640B8AB0}"/>
                </a:ext>
              </a:extLst>
            </p:cNvPr>
            <p:cNvSpPr txBox="1"/>
            <p:nvPr/>
          </p:nvSpPr>
          <p:spPr>
            <a:xfrm>
              <a:off x="4142429" y="3458133"/>
              <a:ext cx="71983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Testing</a:t>
              </a:r>
              <a:r>
                <a:rPr lang="ko-KR" altLang="en-US" sz="3200" dirty="0">
                  <a:solidFill>
                    <a:schemeClr val="bg1"/>
                  </a:solidFill>
                </a:rPr>
                <a:t> </a:t>
              </a:r>
              <a:r>
                <a:rPr lang="en-US" altLang="ko-KR" sz="3200" dirty="0">
                  <a:solidFill>
                    <a:schemeClr val="bg1"/>
                  </a:solidFill>
                </a:rPr>
                <a:t>&amp;</a:t>
              </a:r>
              <a:r>
                <a:rPr lang="ko-KR" altLang="en-US" sz="3200" dirty="0">
                  <a:solidFill>
                    <a:schemeClr val="bg1"/>
                  </a:solidFill>
                </a:rPr>
                <a:t> </a:t>
              </a:r>
              <a:r>
                <a:rPr lang="en-US" altLang="ko-KR" sz="3200" dirty="0">
                  <a:solidFill>
                    <a:schemeClr val="bg1"/>
                  </a:solidFill>
                </a:rPr>
                <a:t>Evaluation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7418D30-A1EE-4422-8321-DEA7335E57B3}"/>
                </a:ext>
              </a:extLst>
            </p:cNvPr>
            <p:cNvSpPr txBox="1"/>
            <p:nvPr/>
          </p:nvSpPr>
          <p:spPr>
            <a:xfrm>
              <a:off x="4220049" y="3013661"/>
              <a:ext cx="4994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Data Structure Design (2018-02)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11A0130-7BCE-42DE-897C-6234EFA43CCB}"/>
              </a:ext>
            </a:extLst>
          </p:cNvPr>
          <p:cNvSpPr txBox="1"/>
          <p:nvPr/>
        </p:nvSpPr>
        <p:spPr>
          <a:xfrm>
            <a:off x="8455186" y="3843314"/>
            <a:ext cx="211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Presenter . </a:t>
            </a:r>
            <a:r>
              <a:rPr lang="ko-KR" altLang="en-US" dirty="0">
                <a:solidFill>
                  <a:schemeClr val="bg1"/>
                </a:solidFill>
              </a:rPr>
              <a:t>권도경</a:t>
            </a:r>
          </a:p>
        </p:txBody>
      </p:sp>
    </p:spTree>
    <p:extLst>
      <p:ext uri="{BB962C8B-B14F-4D97-AF65-F5344CB8AC3E}">
        <p14:creationId xmlns:p14="http://schemas.microsoft.com/office/powerpoint/2010/main" val="3254803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1" y="3038214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07484" y="212756"/>
            <a:ext cx="20909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Testing Case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364199" y="2122287"/>
            <a:ext cx="913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Testing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Case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616519" y="3086120"/>
            <a:ext cx="9538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Testing case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854369" y="4310853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A21CBF-1BF4-4308-BC6E-3A8B7CCBE302}"/>
              </a:ext>
            </a:extLst>
          </p:cNvPr>
          <p:cNvSpPr/>
          <p:nvPr/>
        </p:nvSpPr>
        <p:spPr>
          <a:xfrm>
            <a:off x="481713" y="3539226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9CB5FC-6902-4DB7-8938-87E690190104}"/>
              </a:ext>
            </a:extLst>
          </p:cNvPr>
          <p:cNvSpPr/>
          <p:nvPr/>
        </p:nvSpPr>
        <p:spPr>
          <a:xfrm>
            <a:off x="731355" y="3941975"/>
            <a:ext cx="8854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Evaluation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68849487-4BBA-4DC9-B02B-9313D3C92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682014"/>
              </p:ext>
            </p:extLst>
          </p:nvPr>
        </p:nvGraphicFramePr>
        <p:xfrm>
          <a:off x="2849513" y="1976086"/>
          <a:ext cx="8395158" cy="3296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4040">
                  <a:extLst>
                    <a:ext uri="{9D8B030D-6E8A-4147-A177-3AD203B41FA5}">
                      <a16:colId xmlns:a16="http://schemas.microsoft.com/office/drawing/2014/main" val="3551960841"/>
                    </a:ext>
                  </a:extLst>
                </a:gridCol>
                <a:gridCol w="4265512">
                  <a:extLst>
                    <a:ext uri="{9D8B030D-6E8A-4147-A177-3AD203B41FA5}">
                      <a16:colId xmlns:a16="http://schemas.microsoft.com/office/drawing/2014/main" val="2412017214"/>
                    </a:ext>
                  </a:extLst>
                </a:gridCol>
                <a:gridCol w="2285606">
                  <a:extLst>
                    <a:ext uri="{9D8B030D-6E8A-4147-A177-3AD203B41FA5}">
                      <a16:colId xmlns:a16="http://schemas.microsoft.com/office/drawing/2014/main" val="4151844278"/>
                    </a:ext>
                  </a:extLst>
                </a:gridCol>
              </a:tblGrid>
              <a:tr h="4794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Subject</a:t>
                      </a:r>
                      <a:endParaRPr lang="ko-KR" sz="1800" b="0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Testing Case</a:t>
                      </a:r>
                      <a:endParaRPr lang="ko-KR" sz="1800" b="0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Progress</a:t>
                      </a:r>
                      <a:endParaRPr lang="ko-KR" sz="1800" b="0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955783"/>
                  </a:ext>
                </a:extLst>
              </a:tr>
              <a:tr h="563366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System Error Testing</a:t>
                      </a:r>
                      <a:endParaRPr 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사용자가 입력한 정보에 대한 처리 테스팅</a:t>
                      </a:r>
                      <a:endParaRPr lang="ko-KR" sz="11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Done</a:t>
                      </a:r>
                      <a:endParaRPr lang="ko-KR" sz="11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994506"/>
                  </a:ext>
                </a:extLst>
              </a:tr>
              <a:tr h="5633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경유지 유무에 대한 테스팅</a:t>
                      </a:r>
                      <a:endParaRPr lang="ko-KR" sz="1100" b="1" kern="100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Done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067480"/>
                  </a:ext>
                </a:extLst>
              </a:tr>
              <a:tr h="5633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비정상 입력에 대한 오류 테스팅</a:t>
                      </a:r>
                      <a:endParaRPr lang="ko-KR" sz="11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1" kern="100" dirty="0">
                          <a:solidFill>
                            <a:srgbClr val="DE0964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Under Progress</a:t>
                      </a:r>
                      <a:endParaRPr lang="ko-KR" sz="1100" b="1" kern="100" dirty="0">
                        <a:solidFill>
                          <a:srgbClr val="DE0964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901799"/>
                  </a:ext>
                </a:extLst>
              </a:tr>
              <a:tr h="5633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Algorithm Testing</a:t>
                      </a:r>
                      <a:endParaRPr 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수평 이동 </a:t>
                      </a:r>
                      <a:r>
                        <a:rPr lang="ko-KR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알고리즘의 타당성 테스팅</a:t>
                      </a:r>
                      <a:endParaRPr lang="ko-KR" sz="11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Done</a:t>
                      </a:r>
                      <a:endParaRPr lang="ko-KR" sz="11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58724"/>
                  </a:ext>
                </a:extLst>
              </a:tr>
              <a:tr h="5633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Other Testing</a:t>
                      </a:r>
                      <a:endParaRPr 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출발지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목적지 변경 기능 테스팅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Done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415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082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1" y="3038214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07484" y="212756"/>
            <a:ext cx="28981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CAU Map[Floor 1]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364199" y="2122287"/>
            <a:ext cx="913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Testing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Case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616519" y="3086120"/>
            <a:ext cx="9538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Testing case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854369" y="4310853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A21CBF-1BF4-4308-BC6E-3A8B7CCBE302}"/>
              </a:ext>
            </a:extLst>
          </p:cNvPr>
          <p:cNvSpPr/>
          <p:nvPr/>
        </p:nvSpPr>
        <p:spPr>
          <a:xfrm>
            <a:off x="481713" y="3539226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9CB5FC-6902-4DB7-8938-87E690190104}"/>
              </a:ext>
            </a:extLst>
          </p:cNvPr>
          <p:cNvSpPr/>
          <p:nvPr/>
        </p:nvSpPr>
        <p:spPr>
          <a:xfrm>
            <a:off x="731355" y="3941975"/>
            <a:ext cx="8854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Evaluation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E96AC8-5AFF-4F6F-96C6-FE9BA0CF7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667" y="914137"/>
            <a:ext cx="8149482" cy="5758009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60ED507-20CC-4CF0-9A59-FE438FEB652B}"/>
              </a:ext>
            </a:extLst>
          </p:cNvPr>
          <p:cNvSpPr/>
          <p:nvPr/>
        </p:nvSpPr>
        <p:spPr>
          <a:xfrm>
            <a:off x="7681808" y="3774146"/>
            <a:ext cx="431514" cy="441789"/>
          </a:xfrm>
          <a:prstGeom prst="roundRect">
            <a:avLst/>
          </a:prstGeom>
          <a:solidFill>
            <a:srgbClr val="DE0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5AA6990-4775-4410-8788-7C3E750FED3D}"/>
              </a:ext>
            </a:extLst>
          </p:cNvPr>
          <p:cNvSpPr/>
          <p:nvPr/>
        </p:nvSpPr>
        <p:spPr>
          <a:xfrm>
            <a:off x="7498422" y="5255353"/>
            <a:ext cx="431514" cy="441789"/>
          </a:xfrm>
          <a:prstGeom prst="roundRect">
            <a:avLst/>
          </a:prstGeom>
          <a:solidFill>
            <a:srgbClr val="DE0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C9F3067-C572-4EC0-B1C3-D24460297F3A}"/>
              </a:ext>
            </a:extLst>
          </p:cNvPr>
          <p:cNvSpPr/>
          <p:nvPr/>
        </p:nvSpPr>
        <p:spPr>
          <a:xfrm>
            <a:off x="5683635" y="4042377"/>
            <a:ext cx="431514" cy="441789"/>
          </a:xfrm>
          <a:prstGeom prst="roundRect">
            <a:avLst/>
          </a:prstGeom>
          <a:solidFill>
            <a:srgbClr val="DE0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1A411DF-D24D-4D93-A201-8C4A84458D54}"/>
              </a:ext>
            </a:extLst>
          </p:cNvPr>
          <p:cNvSpPr/>
          <p:nvPr/>
        </p:nvSpPr>
        <p:spPr>
          <a:xfrm>
            <a:off x="6766371" y="3376239"/>
            <a:ext cx="431514" cy="441789"/>
          </a:xfrm>
          <a:prstGeom prst="roundRect">
            <a:avLst/>
          </a:prstGeom>
          <a:solidFill>
            <a:srgbClr val="DE0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9282B93-9943-4338-BA94-746EF0C88910}"/>
              </a:ext>
            </a:extLst>
          </p:cNvPr>
          <p:cNvSpPr/>
          <p:nvPr/>
        </p:nvSpPr>
        <p:spPr>
          <a:xfrm>
            <a:off x="4816612" y="5352957"/>
            <a:ext cx="431514" cy="441789"/>
          </a:xfrm>
          <a:prstGeom prst="roundRect">
            <a:avLst/>
          </a:prstGeom>
          <a:solidFill>
            <a:srgbClr val="DE0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11FF978-670C-4221-A656-4596006DC7C1}"/>
              </a:ext>
            </a:extLst>
          </p:cNvPr>
          <p:cNvSpPr/>
          <p:nvPr/>
        </p:nvSpPr>
        <p:spPr>
          <a:xfrm>
            <a:off x="9396863" y="3376238"/>
            <a:ext cx="431514" cy="441789"/>
          </a:xfrm>
          <a:prstGeom prst="roundRect">
            <a:avLst/>
          </a:prstGeom>
          <a:solidFill>
            <a:srgbClr val="DE0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DD83340-F4EF-471A-B137-A401D443E94C}"/>
              </a:ext>
            </a:extLst>
          </p:cNvPr>
          <p:cNvSpPr/>
          <p:nvPr/>
        </p:nvSpPr>
        <p:spPr>
          <a:xfrm>
            <a:off x="6831340" y="4484166"/>
            <a:ext cx="431514" cy="441789"/>
          </a:xfrm>
          <a:prstGeom prst="roundRect">
            <a:avLst/>
          </a:prstGeom>
          <a:solidFill>
            <a:srgbClr val="DE0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870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0" y="3462457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13984" y="215193"/>
            <a:ext cx="7953459" cy="395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altLang="ko-KR" sz="2000" kern="10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System Error 1. </a:t>
            </a:r>
            <a:r>
              <a:rPr lang="ko-KR" altLang="en-US" sz="2000" kern="10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사용자가 입력한 정보에 대한 정상적인 처리 테스팅</a:t>
            </a:r>
            <a:endParaRPr lang="ko-KR" altLang="ko-KR" sz="2000" kern="1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364199" y="2122287"/>
            <a:ext cx="913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Testing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Result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616519" y="3086120"/>
            <a:ext cx="9538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case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854369" y="4310853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A21CBF-1BF4-4308-BC6E-3A8B7CCBE302}"/>
              </a:ext>
            </a:extLst>
          </p:cNvPr>
          <p:cNvSpPr/>
          <p:nvPr/>
        </p:nvSpPr>
        <p:spPr>
          <a:xfrm>
            <a:off x="481713" y="3539226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9CB5FC-6902-4DB7-8938-87E690190104}"/>
              </a:ext>
            </a:extLst>
          </p:cNvPr>
          <p:cNvSpPr/>
          <p:nvPr/>
        </p:nvSpPr>
        <p:spPr>
          <a:xfrm>
            <a:off x="731355" y="3941975"/>
            <a:ext cx="8854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Evaluation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32EED6-EE48-4491-8918-5B35777D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256710"/>
              </p:ext>
            </p:extLst>
          </p:nvPr>
        </p:nvGraphicFramePr>
        <p:xfrm>
          <a:off x="4628866" y="1480136"/>
          <a:ext cx="437062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7304">
                  <a:extLst>
                    <a:ext uri="{9D8B030D-6E8A-4147-A177-3AD203B41FA5}">
                      <a16:colId xmlns:a16="http://schemas.microsoft.com/office/drawing/2014/main" val="2138434445"/>
                    </a:ext>
                  </a:extLst>
                </a:gridCol>
                <a:gridCol w="3023324">
                  <a:extLst>
                    <a:ext uri="{9D8B030D-6E8A-4147-A177-3AD203B41FA5}">
                      <a16:colId xmlns:a16="http://schemas.microsoft.com/office/drawing/2014/main" val="1665538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출발지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B205</a:t>
                      </a:r>
                      <a:r>
                        <a:rPr lang="ko-KR" altLang="en-US" dirty="0"/>
                        <a:t>신문사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56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경유지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r>
                        <a:rPr lang="ko-KR" altLang="en-US" dirty="0"/>
                        <a:t>남자화장실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33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도착지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314</a:t>
                      </a:r>
                      <a:r>
                        <a:rPr lang="ko-KR" altLang="en-US" dirty="0"/>
                        <a:t>공학교육혁신센터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690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ED901B-7B2E-4FE2-A2A7-A1F580DDE485}"/>
              </a:ext>
            </a:extLst>
          </p:cNvPr>
          <p:cNvSpPr txBox="1"/>
          <p:nvPr/>
        </p:nvSpPr>
        <p:spPr>
          <a:xfrm>
            <a:off x="3787106" y="942669"/>
            <a:ext cx="674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/>
              <a:t>입력했을 때 결과값이 타당하게 나오는 지 비교</a:t>
            </a:r>
            <a:r>
              <a:rPr lang="en-US" altLang="ko-KR" b="1" u="sng" dirty="0"/>
              <a:t>(</a:t>
            </a:r>
            <a:r>
              <a:rPr lang="ko-KR" altLang="en-US" b="1" u="sng" dirty="0" err="1"/>
              <a:t>올라가는경우</a:t>
            </a:r>
            <a:r>
              <a:rPr lang="en-US" altLang="ko-KR" b="1" u="sng" dirty="0"/>
              <a:t>)</a:t>
            </a:r>
            <a:endParaRPr lang="ko-KR" altLang="en-US" b="1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8704B1-5286-4E55-91A6-707262BB01EE}"/>
              </a:ext>
            </a:extLst>
          </p:cNvPr>
          <p:cNvSpPr txBox="1"/>
          <p:nvPr/>
        </p:nvSpPr>
        <p:spPr>
          <a:xfrm>
            <a:off x="2578754" y="2966251"/>
            <a:ext cx="8676861" cy="31393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8C88B9-0CDA-49E3-BF96-35403AFC5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549" y="3417550"/>
            <a:ext cx="2030058" cy="21603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16C9A0-DCF2-4084-8EB8-50427CA22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637" y="3417550"/>
            <a:ext cx="2132543" cy="21603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8C1188C-2AE7-472B-90BF-0862FC1EB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0750" y="3338656"/>
            <a:ext cx="1946680" cy="239332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44C6D6F-5DCF-4F47-9768-449E750CF0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7431" y="3417550"/>
            <a:ext cx="2162175" cy="220980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0F7A6F7-C68C-420E-B429-0194F28D4AF9}"/>
              </a:ext>
            </a:extLst>
          </p:cNvPr>
          <p:cNvCxnSpPr/>
          <p:nvPr/>
        </p:nvCxnSpPr>
        <p:spPr>
          <a:xfrm>
            <a:off x="6814180" y="3216925"/>
            <a:ext cx="0" cy="2636785"/>
          </a:xfrm>
          <a:prstGeom prst="line">
            <a:avLst/>
          </a:prstGeom>
          <a:ln w="28575">
            <a:solidFill>
              <a:srgbClr val="DE09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641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0" y="3462457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13984" y="215193"/>
            <a:ext cx="7953459" cy="395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altLang="ko-KR" sz="2000" kern="10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System Error 1. </a:t>
            </a:r>
            <a:r>
              <a:rPr lang="ko-KR" altLang="en-US" sz="2000" kern="10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사용자가 입력한 정보에 대한 정상적인 처리 테스팅</a:t>
            </a:r>
            <a:endParaRPr lang="ko-KR" altLang="ko-KR" sz="2000" kern="1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364199" y="2122287"/>
            <a:ext cx="913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Testing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Result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616519" y="3086120"/>
            <a:ext cx="9538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case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854369" y="4310853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A21CBF-1BF4-4308-BC6E-3A8B7CCBE302}"/>
              </a:ext>
            </a:extLst>
          </p:cNvPr>
          <p:cNvSpPr/>
          <p:nvPr/>
        </p:nvSpPr>
        <p:spPr>
          <a:xfrm>
            <a:off x="481713" y="3539226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9CB5FC-6902-4DB7-8938-87E690190104}"/>
              </a:ext>
            </a:extLst>
          </p:cNvPr>
          <p:cNvSpPr/>
          <p:nvPr/>
        </p:nvSpPr>
        <p:spPr>
          <a:xfrm>
            <a:off x="731355" y="3941975"/>
            <a:ext cx="8854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Evaluation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32EED6-EE48-4491-8918-5B35777D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456262"/>
              </p:ext>
            </p:extLst>
          </p:nvPr>
        </p:nvGraphicFramePr>
        <p:xfrm>
          <a:off x="4731870" y="1601869"/>
          <a:ext cx="437062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7304">
                  <a:extLst>
                    <a:ext uri="{9D8B030D-6E8A-4147-A177-3AD203B41FA5}">
                      <a16:colId xmlns:a16="http://schemas.microsoft.com/office/drawing/2014/main" val="2138434445"/>
                    </a:ext>
                  </a:extLst>
                </a:gridCol>
                <a:gridCol w="3023324">
                  <a:extLst>
                    <a:ext uri="{9D8B030D-6E8A-4147-A177-3AD203B41FA5}">
                      <a16:colId xmlns:a16="http://schemas.microsoft.com/office/drawing/2014/main" val="1665538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출발지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909MBA</a:t>
                      </a:r>
                      <a:r>
                        <a:rPr lang="ko-KR" altLang="en-US" dirty="0"/>
                        <a:t>휴게실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56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경유지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623</a:t>
                      </a:r>
                      <a:r>
                        <a:rPr lang="ko-KR" altLang="en-US" dirty="0"/>
                        <a:t>교수실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33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도착지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예비군연대</a:t>
                      </a:r>
                      <a:r>
                        <a:rPr lang="en-US" altLang="ko-KR" dirty="0"/>
                        <a:t>(B207)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690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ED901B-7B2E-4FE2-A2A7-A1F580DDE485}"/>
              </a:ext>
            </a:extLst>
          </p:cNvPr>
          <p:cNvSpPr txBox="1"/>
          <p:nvPr/>
        </p:nvSpPr>
        <p:spPr>
          <a:xfrm>
            <a:off x="3787105" y="942669"/>
            <a:ext cx="711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/>
              <a:t>입력했을 때 결과값이 타당하게 나오는 지 비교</a:t>
            </a:r>
            <a:r>
              <a:rPr lang="en-US" altLang="ko-KR" b="1" u="sng" dirty="0"/>
              <a:t>(</a:t>
            </a:r>
            <a:r>
              <a:rPr lang="ko-KR" altLang="en-US" b="1" u="sng" dirty="0"/>
              <a:t>내려가는 경우</a:t>
            </a:r>
            <a:r>
              <a:rPr lang="en-US" altLang="ko-KR" b="1" u="sng" dirty="0"/>
              <a:t>)</a:t>
            </a:r>
            <a:endParaRPr lang="ko-KR" altLang="en-US" b="1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8704B1-5286-4E55-91A6-707262BB01EE}"/>
              </a:ext>
            </a:extLst>
          </p:cNvPr>
          <p:cNvSpPr txBox="1"/>
          <p:nvPr/>
        </p:nvSpPr>
        <p:spPr>
          <a:xfrm>
            <a:off x="2578754" y="2966251"/>
            <a:ext cx="8676861" cy="31393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5D1394-6402-4569-B830-50B2CB2F2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017" y="3311948"/>
            <a:ext cx="2162175" cy="24479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6AFC07-6CE1-47BE-962B-F3C8EE1BC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921" y="3490609"/>
            <a:ext cx="1894404" cy="1894404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87FADD-62A4-455E-9193-6115F0D6F247}"/>
              </a:ext>
            </a:extLst>
          </p:cNvPr>
          <p:cNvCxnSpPr/>
          <p:nvPr/>
        </p:nvCxnSpPr>
        <p:spPr>
          <a:xfrm>
            <a:off x="6814180" y="3216925"/>
            <a:ext cx="0" cy="2636785"/>
          </a:xfrm>
          <a:prstGeom prst="line">
            <a:avLst/>
          </a:prstGeom>
          <a:ln w="28575">
            <a:solidFill>
              <a:srgbClr val="DE09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D3F79A17-262D-4091-A4F8-352FE04E6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6253" y="3462457"/>
            <a:ext cx="2028825" cy="20193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5D7707E-47F3-463F-A4EB-44EF4B014B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5078" y="3505423"/>
            <a:ext cx="2077921" cy="197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17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0" y="3462457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97834" y="215193"/>
            <a:ext cx="5119350" cy="395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altLang="ko-KR" sz="2000" kern="10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System Error 2. </a:t>
            </a:r>
            <a:r>
              <a:rPr lang="ko-KR" altLang="en-US" sz="2000" kern="10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경유지 유무에 따른 테스팅</a:t>
            </a:r>
            <a:endParaRPr lang="ko-KR" altLang="ko-KR" sz="2000" kern="1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364199" y="2122287"/>
            <a:ext cx="913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Testing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Result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616519" y="3086120"/>
            <a:ext cx="9538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case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854369" y="4310853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A21CBF-1BF4-4308-BC6E-3A8B7CCBE302}"/>
              </a:ext>
            </a:extLst>
          </p:cNvPr>
          <p:cNvSpPr/>
          <p:nvPr/>
        </p:nvSpPr>
        <p:spPr>
          <a:xfrm>
            <a:off x="481713" y="3539226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9CB5FC-6902-4DB7-8938-87E690190104}"/>
              </a:ext>
            </a:extLst>
          </p:cNvPr>
          <p:cNvSpPr/>
          <p:nvPr/>
        </p:nvSpPr>
        <p:spPr>
          <a:xfrm>
            <a:off x="731355" y="3941975"/>
            <a:ext cx="8854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Evaluation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32EED6-EE48-4491-8918-5B35777D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622123"/>
              </p:ext>
            </p:extLst>
          </p:nvPr>
        </p:nvGraphicFramePr>
        <p:xfrm>
          <a:off x="4452557" y="1610272"/>
          <a:ext cx="437062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7304">
                  <a:extLst>
                    <a:ext uri="{9D8B030D-6E8A-4147-A177-3AD203B41FA5}">
                      <a16:colId xmlns:a16="http://schemas.microsoft.com/office/drawing/2014/main" val="2138434445"/>
                    </a:ext>
                  </a:extLst>
                </a:gridCol>
                <a:gridCol w="3023324">
                  <a:extLst>
                    <a:ext uri="{9D8B030D-6E8A-4147-A177-3AD203B41FA5}">
                      <a16:colId xmlns:a16="http://schemas.microsoft.com/office/drawing/2014/main" val="1665538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출발지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후문입구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56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경유지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613</a:t>
                      </a:r>
                      <a:r>
                        <a:rPr lang="ko-KR" altLang="en-US" dirty="0" err="1"/>
                        <a:t>대형강의실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33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도착지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339</a:t>
                      </a:r>
                      <a:r>
                        <a:rPr lang="ko-KR" altLang="en-US" dirty="0"/>
                        <a:t>화장실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690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ED901B-7B2E-4FE2-A2A7-A1F580DDE485}"/>
              </a:ext>
            </a:extLst>
          </p:cNvPr>
          <p:cNvSpPr txBox="1"/>
          <p:nvPr/>
        </p:nvSpPr>
        <p:spPr>
          <a:xfrm>
            <a:off x="3665575" y="1025746"/>
            <a:ext cx="611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/>
              <a:t>출발지</a:t>
            </a:r>
            <a:r>
              <a:rPr lang="en-US" altLang="ko-KR" b="1" u="sng" dirty="0"/>
              <a:t>/</a:t>
            </a:r>
            <a:r>
              <a:rPr lang="ko-KR" altLang="en-US" b="1" u="sng" dirty="0"/>
              <a:t>목적지가 똑같고 경유지가 다를 때 소요시간 비교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AF1032E-A744-4761-AEBF-E68D7325FD2B}"/>
              </a:ext>
            </a:extLst>
          </p:cNvPr>
          <p:cNvGrpSpPr/>
          <p:nvPr/>
        </p:nvGrpSpPr>
        <p:grpSpPr>
          <a:xfrm>
            <a:off x="2496738" y="2995108"/>
            <a:ext cx="8676861" cy="3139321"/>
            <a:chOff x="2660770" y="3086120"/>
            <a:chExt cx="8676861" cy="313932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259B1DA-C276-407B-B72B-0FE9E08DE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5016" y="3688092"/>
              <a:ext cx="2181225" cy="22002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925B6C8-C89F-4CCE-9294-D449B4B4F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36716" y="3588538"/>
              <a:ext cx="2090754" cy="229982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B6F2A79-1193-49DE-B9F6-F70FF1964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89370" y="3539226"/>
              <a:ext cx="2209800" cy="2238375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BAF1AC5B-1D3F-4E44-9AF4-C842012A7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65931" y="3521414"/>
              <a:ext cx="2171700" cy="223837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5D42D82-2F7F-49C5-8879-789836AB56CF}"/>
                </a:ext>
              </a:extLst>
            </p:cNvPr>
            <p:cNvSpPr txBox="1"/>
            <p:nvPr/>
          </p:nvSpPr>
          <p:spPr>
            <a:xfrm>
              <a:off x="2660770" y="3086120"/>
              <a:ext cx="8676861" cy="313932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pPr algn="ctr"/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94F1355-3104-4280-8589-344EB779F19D}"/>
              </a:ext>
            </a:extLst>
          </p:cNvPr>
          <p:cNvCxnSpPr/>
          <p:nvPr/>
        </p:nvCxnSpPr>
        <p:spPr>
          <a:xfrm>
            <a:off x="6896929" y="3246376"/>
            <a:ext cx="0" cy="2636785"/>
          </a:xfrm>
          <a:prstGeom prst="line">
            <a:avLst/>
          </a:prstGeom>
          <a:ln w="28575">
            <a:solidFill>
              <a:srgbClr val="DE09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99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0" y="3462457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97834" y="215193"/>
            <a:ext cx="5119350" cy="395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altLang="ko-KR" sz="2000" kern="10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System Error 2. </a:t>
            </a:r>
            <a:r>
              <a:rPr lang="ko-KR" altLang="en-US" sz="2000" kern="10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경유지 유무에 따른 테스팅</a:t>
            </a:r>
            <a:endParaRPr lang="ko-KR" altLang="ko-KR" sz="2000" kern="1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364199" y="2122287"/>
            <a:ext cx="913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Testing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Result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616519" y="3086120"/>
            <a:ext cx="9538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case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854369" y="4310853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A21CBF-1BF4-4308-BC6E-3A8B7CCBE302}"/>
              </a:ext>
            </a:extLst>
          </p:cNvPr>
          <p:cNvSpPr/>
          <p:nvPr/>
        </p:nvSpPr>
        <p:spPr>
          <a:xfrm>
            <a:off x="481713" y="3539226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9CB5FC-6902-4DB7-8938-87E690190104}"/>
              </a:ext>
            </a:extLst>
          </p:cNvPr>
          <p:cNvSpPr/>
          <p:nvPr/>
        </p:nvSpPr>
        <p:spPr>
          <a:xfrm>
            <a:off x="731355" y="3941975"/>
            <a:ext cx="8854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Evaluation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32EED6-EE48-4491-8918-5B35777D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548933"/>
              </p:ext>
            </p:extLst>
          </p:nvPr>
        </p:nvGraphicFramePr>
        <p:xfrm>
          <a:off x="4452557" y="1610272"/>
          <a:ext cx="437062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7304">
                  <a:extLst>
                    <a:ext uri="{9D8B030D-6E8A-4147-A177-3AD203B41FA5}">
                      <a16:colId xmlns:a16="http://schemas.microsoft.com/office/drawing/2014/main" val="2138434445"/>
                    </a:ext>
                  </a:extLst>
                </a:gridCol>
                <a:gridCol w="3023324">
                  <a:extLst>
                    <a:ext uri="{9D8B030D-6E8A-4147-A177-3AD203B41FA5}">
                      <a16:colId xmlns:a16="http://schemas.microsoft.com/office/drawing/2014/main" val="1665538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출발지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후문입구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56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경유지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뚜레주르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33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도착지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339</a:t>
                      </a:r>
                      <a:r>
                        <a:rPr lang="ko-KR" altLang="en-US" dirty="0"/>
                        <a:t>화장실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690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ED901B-7B2E-4FE2-A2A7-A1F580DDE485}"/>
              </a:ext>
            </a:extLst>
          </p:cNvPr>
          <p:cNvSpPr txBox="1"/>
          <p:nvPr/>
        </p:nvSpPr>
        <p:spPr>
          <a:xfrm>
            <a:off x="3665575" y="1025746"/>
            <a:ext cx="611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/>
              <a:t>출발지</a:t>
            </a:r>
            <a:r>
              <a:rPr lang="en-US" altLang="ko-KR" b="1" u="sng" dirty="0"/>
              <a:t>/</a:t>
            </a:r>
            <a:r>
              <a:rPr lang="ko-KR" altLang="en-US" b="1" u="sng" dirty="0"/>
              <a:t>목적지가 똑같고 경유지가 다를 때 거리 비교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EC8DECE-837B-42B6-B904-60EFD585A392}"/>
              </a:ext>
            </a:extLst>
          </p:cNvPr>
          <p:cNvGrpSpPr/>
          <p:nvPr/>
        </p:nvGrpSpPr>
        <p:grpSpPr>
          <a:xfrm>
            <a:off x="2351659" y="2876799"/>
            <a:ext cx="9266668" cy="3429000"/>
            <a:chOff x="1983534" y="3054480"/>
            <a:chExt cx="9266668" cy="342900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A5B9A7B-8F42-4FF8-95EF-9C591117F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1817" y="3732993"/>
              <a:ext cx="2095500" cy="180975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C6FAB33-70C3-468B-9793-2EDD01FDF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9455" y="3732993"/>
              <a:ext cx="2085975" cy="2009775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32E3D27-9C56-4A2C-B253-EAEEE4204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17184" y="3645030"/>
              <a:ext cx="2190750" cy="224790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6AE3976-154B-4A08-8DE5-2711E6AB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66464" y="3212970"/>
              <a:ext cx="2095500" cy="3190875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A038582-ADCE-449D-9A38-0276F8F618CA}"/>
                </a:ext>
              </a:extLst>
            </p:cNvPr>
            <p:cNvSpPr/>
            <p:nvPr/>
          </p:nvSpPr>
          <p:spPr>
            <a:xfrm>
              <a:off x="1983534" y="3054480"/>
              <a:ext cx="9266668" cy="3429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9E2B0C3-4F8E-41E1-81A1-660E1598CBBC}"/>
                </a:ext>
              </a:extLst>
            </p:cNvPr>
            <p:cNvCxnSpPr/>
            <p:nvPr/>
          </p:nvCxnSpPr>
          <p:spPr>
            <a:xfrm>
              <a:off x="6660068" y="3429000"/>
              <a:ext cx="0" cy="2636785"/>
            </a:xfrm>
            <a:prstGeom prst="line">
              <a:avLst/>
            </a:prstGeom>
            <a:ln w="28575">
              <a:solidFill>
                <a:srgbClr val="DE09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0061EA-8C09-4385-9BA8-58BA0380B6BF}"/>
              </a:ext>
            </a:extLst>
          </p:cNvPr>
          <p:cNvSpPr/>
          <p:nvPr/>
        </p:nvSpPr>
        <p:spPr>
          <a:xfrm>
            <a:off x="2598465" y="5144291"/>
            <a:ext cx="1890515" cy="206874"/>
          </a:xfrm>
          <a:prstGeom prst="rect">
            <a:avLst/>
          </a:prstGeom>
          <a:noFill/>
          <a:ln>
            <a:solidFill>
              <a:srgbClr val="DE09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30E7995-34C0-4100-9BFD-1006A5B5BBEA}"/>
              </a:ext>
            </a:extLst>
          </p:cNvPr>
          <p:cNvSpPr/>
          <p:nvPr/>
        </p:nvSpPr>
        <p:spPr>
          <a:xfrm>
            <a:off x="2598465" y="4362837"/>
            <a:ext cx="1890515" cy="206874"/>
          </a:xfrm>
          <a:prstGeom prst="rect">
            <a:avLst/>
          </a:prstGeom>
          <a:noFill/>
          <a:ln>
            <a:solidFill>
              <a:srgbClr val="DE09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A1EE7D3-3731-4126-BE97-F1FA64E92702}"/>
              </a:ext>
            </a:extLst>
          </p:cNvPr>
          <p:cNvSpPr/>
          <p:nvPr/>
        </p:nvSpPr>
        <p:spPr>
          <a:xfrm>
            <a:off x="4694207" y="5351165"/>
            <a:ext cx="1890515" cy="206874"/>
          </a:xfrm>
          <a:prstGeom prst="rect">
            <a:avLst/>
          </a:prstGeom>
          <a:noFill/>
          <a:ln>
            <a:solidFill>
              <a:srgbClr val="DE09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2C807D3-9414-4FE4-B86C-9654078C4E65}"/>
              </a:ext>
            </a:extLst>
          </p:cNvPr>
          <p:cNvSpPr/>
          <p:nvPr/>
        </p:nvSpPr>
        <p:spPr>
          <a:xfrm>
            <a:off x="4721798" y="4354409"/>
            <a:ext cx="1890515" cy="206874"/>
          </a:xfrm>
          <a:prstGeom prst="rect">
            <a:avLst/>
          </a:prstGeom>
          <a:noFill/>
          <a:ln>
            <a:solidFill>
              <a:srgbClr val="DE09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451FD82-C24F-462F-868E-344DC5FF44B2}"/>
              </a:ext>
            </a:extLst>
          </p:cNvPr>
          <p:cNvSpPr/>
          <p:nvPr/>
        </p:nvSpPr>
        <p:spPr>
          <a:xfrm>
            <a:off x="7322762" y="4466274"/>
            <a:ext cx="1890515" cy="206874"/>
          </a:xfrm>
          <a:prstGeom prst="rect">
            <a:avLst/>
          </a:prstGeom>
          <a:noFill/>
          <a:ln>
            <a:solidFill>
              <a:srgbClr val="DE09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A17F34A-E76E-484F-BB75-42B3A566F601}"/>
              </a:ext>
            </a:extLst>
          </p:cNvPr>
          <p:cNvSpPr/>
          <p:nvPr/>
        </p:nvSpPr>
        <p:spPr>
          <a:xfrm>
            <a:off x="7322762" y="5473880"/>
            <a:ext cx="1890515" cy="206874"/>
          </a:xfrm>
          <a:prstGeom prst="rect">
            <a:avLst/>
          </a:prstGeom>
          <a:noFill/>
          <a:ln>
            <a:solidFill>
              <a:srgbClr val="DE09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3FBFE7A-5768-489A-8460-4094D8BFB600}"/>
              </a:ext>
            </a:extLst>
          </p:cNvPr>
          <p:cNvSpPr/>
          <p:nvPr/>
        </p:nvSpPr>
        <p:spPr>
          <a:xfrm>
            <a:off x="9495046" y="6035306"/>
            <a:ext cx="1890515" cy="206874"/>
          </a:xfrm>
          <a:prstGeom prst="rect">
            <a:avLst/>
          </a:prstGeom>
          <a:noFill/>
          <a:ln>
            <a:solidFill>
              <a:srgbClr val="DE09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E26A247-AFE5-44A9-8689-27EAB8977AD4}"/>
              </a:ext>
            </a:extLst>
          </p:cNvPr>
          <p:cNvSpPr/>
          <p:nvPr/>
        </p:nvSpPr>
        <p:spPr>
          <a:xfrm>
            <a:off x="9476059" y="4040754"/>
            <a:ext cx="1890515" cy="206874"/>
          </a:xfrm>
          <a:prstGeom prst="rect">
            <a:avLst/>
          </a:prstGeom>
          <a:noFill/>
          <a:ln>
            <a:solidFill>
              <a:srgbClr val="DE09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790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0" y="3462457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97834" y="215193"/>
            <a:ext cx="5119350" cy="395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altLang="ko-KR" sz="2000" kern="10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System Error 2. </a:t>
            </a:r>
            <a:r>
              <a:rPr lang="ko-KR" altLang="en-US" sz="2000" kern="10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경유지 유무에 따른 테스팅</a:t>
            </a:r>
            <a:endParaRPr lang="ko-KR" altLang="ko-KR" sz="2000" kern="1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364199" y="2122287"/>
            <a:ext cx="913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Testing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Result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616519" y="3086120"/>
            <a:ext cx="9538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case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854369" y="4310853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A21CBF-1BF4-4308-BC6E-3A8B7CCBE302}"/>
              </a:ext>
            </a:extLst>
          </p:cNvPr>
          <p:cNvSpPr/>
          <p:nvPr/>
        </p:nvSpPr>
        <p:spPr>
          <a:xfrm>
            <a:off x="481713" y="3539226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9CB5FC-6902-4DB7-8938-87E690190104}"/>
              </a:ext>
            </a:extLst>
          </p:cNvPr>
          <p:cNvSpPr/>
          <p:nvPr/>
        </p:nvSpPr>
        <p:spPr>
          <a:xfrm>
            <a:off x="731355" y="3941975"/>
            <a:ext cx="8854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Evaluation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32EED6-EE48-4491-8918-5B35777D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410930"/>
              </p:ext>
            </p:extLst>
          </p:nvPr>
        </p:nvGraphicFramePr>
        <p:xfrm>
          <a:off x="4731870" y="1587780"/>
          <a:ext cx="437062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7304">
                  <a:extLst>
                    <a:ext uri="{9D8B030D-6E8A-4147-A177-3AD203B41FA5}">
                      <a16:colId xmlns:a16="http://schemas.microsoft.com/office/drawing/2014/main" val="2138434445"/>
                    </a:ext>
                  </a:extLst>
                </a:gridCol>
                <a:gridCol w="3023324">
                  <a:extLst>
                    <a:ext uri="{9D8B030D-6E8A-4147-A177-3AD203B41FA5}">
                      <a16:colId xmlns:a16="http://schemas.microsoft.com/office/drawing/2014/main" val="1665538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출발지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310</a:t>
                      </a:r>
                      <a:r>
                        <a:rPr lang="ko-KR" altLang="en-US" dirty="0"/>
                        <a:t>강의실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56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경유지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33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도착지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917</a:t>
                      </a:r>
                      <a:r>
                        <a:rPr lang="ko-KR" altLang="en-US" dirty="0" err="1"/>
                        <a:t>팀플룸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690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ED901B-7B2E-4FE2-A2A7-A1F580DDE485}"/>
              </a:ext>
            </a:extLst>
          </p:cNvPr>
          <p:cNvSpPr txBox="1"/>
          <p:nvPr/>
        </p:nvSpPr>
        <p:spPr>
          <a:xfrm>
            <a:off x="5543817" y="1076297"/>
            <a:ext cx="323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/>
              <a:t>경유지가 존재하지 않는 경우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8704B1-5286-4E55-91A6-707262BB01EE}"/>
              </a:ext>
            </a:extLst>
          </p:cNvPr>
          <p:cNvSpPr txBox="1"/>
          <p:nvPr/>
        </p:nvSpPr>
        <p:spPr>
          <a:xfrm>
            <a:off x="2578754" y="2966251"/>
            <a:ext cx="8676861" cy="31393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DF24C8-EA52-431D-8F7F-5E5B57814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427" y="3201817"/>
            <a:ext cx="2200275" cy="2667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044F07-852E-408A-A296-5743B04C1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361" y="3490073"/>
            <a:ext cx="2114550" cy="1895475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47A4860-8E69-42A4-ACB4-DFC38039C0FA}"/>
              </a:ext>
            </a:extLst>
          </p:cNvPr>
          <p:cNvCxnSpPr/>
          <p:nvPr/>
        </p:nvCxnSpPr>
        <p:spPr>
          <a:xfrm>
            <a:off x="6814180" y="3216925"/>
            <a:ext cx="0" cy="2636785"/>
          </a:xfrm>
          <a:prstGeom prst="line">
            <a:avLst/>
          </a:prstGeom>
          <a:ln w="28575">
            <a:solidFill>
              <a:srgbClr val="DE09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83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0" y="3462457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642365" y="215193"/>
            <a:ext cx="6912790" cy="395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altLang="ko-KR" sz="2000" kern="10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Algorithm Testing 1. </a:t>
            </a:r>
            <a:r>
              <a:rPr lang="ko-KR" altLang="en-US" sz="2000" kern="100" dirty="0">
                <a:solidFill>
                  <a:sysClr val="windowText" lastClr="000000"/>
                </a:solidFill>
              </a:rPr>
              <a:t>수평 이동 </a:t>
            </a:r>
            <a:r>
              <a:rPr lang="ko-KR" altLang="ko-KR" sz="2000" kern="100" dirty="0">
                <a:solidFill>
                  <a:sysClr val="windowText" lastClr="000000"/>
                </a:solidFill>
              </a:rPr>
              <a:t>알고리즘의 타당성 테스팅</a:t>
            </a:r>
            <a:r>
              <a:rPr lang="en-US" altLang="ko-KR" sz="2000" kern="10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endParaRPr lang="ko-KR" altLang="ko-KR" sz="2000" kern="1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364199" y="2122287"/>
            <a:ext cx="913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Testing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Result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616519" y="3086120"/>
            <a:ext cx="9538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case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854369" y="4310853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A21CBF-1BF4-4308-BC6E-3A8B7CCBE302}"/>
              </a:ext>
            </a:extLst>
          </p:cNvPr>
          <p:cNvSpPr/>
          <p:nvPr/>
        </p:nvSpPr>
        <p:spPr>
          <a:xfrm>
            <a:off x="481713" y="3539226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9CB5FC-6902-4DB7-8938-87E690190104}"/>
              </a:ext>
            </a:extLst>
          </p:cNvPr>
          <p:cNvSpPr/>
          <p:nvPr/>
        </p:nvSpPr>
        <p:spPr>
          <a:xfrm>
            <a:off x="731355" y="3941975"/>
            <a:ext cx="8854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Evaluation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B7380B-84D6-416B-822D-CFF2112CC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899" y="1599166"/>
            <a:ext cx="5286375" cy="8953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D0B6C37-8A74-497A-BA0B-BF212BC1A4E7}"/>
              </a:ext>
            </a:extLst>
          </p:cNvPr>
          <p:cNvSpPr txBox="1"/>
          <p:nvPr/>
        </p:nvSpPr>
        <p:spPr>
          <a:xfrm>
            <a:off x="2076812" y="1122160"/>
            <a:ext cx="903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</a:t>
            </a:r>
            <a:r>
              <a:rPr lang="en-US" altLang="ko-KR" dirty="0"/>
              <a:t>) B314</a:t>
            </a:r>
            <a:r>
              <a:rPr lang="ko-KR" altLang="en-US" dirty="0"/>
              <a:t>남자화장실에서 </a:t>
            </a:r>
            <a:r>
              <a:rPr lang="en-US" altLang="ko-KR" dirty="0"/>
              <a:t>B324</a:t>
            </a:r>
            <a:r>
              <a:rPr lang="ko-KR" altLang="en-US" dirty="0"/>
              <a:t>여자화장실로 이동하는 경우</a:t>
            </a:r>
            <a:r>
              <a:rPr lang="en-US" altLang="ko-KR" dirty="0"/>
              <a:t>(</a:t>
            </a:r>
            <a:r>
              <a:rPr lang="ko-KR" altLang="en-US" dirty="0"/>
              <a:t>둘다 </a:t>
            </a:r>
            <a:r>
              <a:rPr lang="en-US" altLang="ko-KR" dirty="0"/>
              <a:t>A</a:t>
            </a:r>
            <a:r>
              <a:rPr lang="ko-KR" altLang="en-US" dirty="0"/>
              <a:t>구역에만 인접</a:t>
            </a:r>
            <a:r>
              <a:rPr lang="en-US" altLang="ko-KR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2B29A0-B10D-41AF-BDCE-B16B1C3B5828}"/>
              </a:ext>
            </a:extLst>
          </p:cNvPr>
          <p:cNvSpPr txBox="1"/>
          <p:nvPr/>
        </p:nvSpPr>
        <p:spPr>
          <a:xfrm>
            <a:off x="2108795" y="3114629"/>
            <a:ext cx="903087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예상 경로</a:t>
            </a:r>
            <a:r>
              <a:rPr lang="en-US" altLang="ko-KR" dirty="0"/>
              <a:t>:             B314</a:t>
            </a:r>
            <a:r>
              <a:rPr lang="ko-KR" altLang="en-US" dirty="0"/>
              <a:t>남자화장실 </a:t>
            </a:r>
            <a:r>
              <a:rPr lang="en-US" altLang="ko-KR" dirty="0">
                <a:sym typeface="Wingdings" panose="05000000000000000000" pitchFamily="2" charset="2"/>
              </a:rPr>
              <a:t> A  </a:t>
            </a:r>
            <a:r>
              <a:rPr lang="en-US" altLang="ko-KR" dirty="0"/>
              <a:t>B324</a:t>
            </a:r>
            <a:r>
              <a:rPr lang="ko-KR" altLang="en-US" dirty="0"/>
              <a:t>여자화장실     </a:t>
            </a:r>
            <a:endParaRPr lang="en-US" altLang="ko-KR" dirty="0"/>
          </a:p>
          <a:p>
            <a:r>
              <a:rPr lang="ko-KR" altLang="en-US" dirty="0"/>
              <a:t>예상 소요 거리</a:t>
            </a:r>
            <a:r>
              <a:rPr lang="en-US" altLang="ko-KR" dirty="0"/>
              <a:t>:      2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실행 결과</a:t>
            </a:r>
            <a:r>
              <a:rPr lang="en-US" altLang="ko-KR" dirty="0"/>
              <a:t>:</a:t>
            </a:r>
          </a:p>
          <a:p>
            <a:r>
              <a:rPr lang="en-US" altLang="ko-KR" sz="1600" dirty="0"/>
              <a:t>(</a:t>
            </a:r>
            <a:r>
              <a:rPr lang="en-US" altLang="ko-KR" sz="1600" dirty="0" err="1"/>
              <a:t>Netbeans</a:t>
            </a:r>
            <a:r>
              <a:rPr lang="ko-KR" altLang="en-US" sz="1600" dirty="0"/>
              <a:t>에서 실행</a:t>
            </a:r>
            <a:r>
              <a:rPr lang="en-US" altLang="ko-KR" sz="1600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587B42-3AE4-43BE-8A98-EB2D66FA8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806" y="4195891"/>
            <a:ext cx="4914883" cy="209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92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0" y="3462457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997033" y="276384"/>
            <a:ext cx="5578322" cy="395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altLang="ko-KR" sz="2000" kern="10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Other Error 1. </a:t>
            </a:r>
            <a:r>
              <a:rPr lang="ko-KR" altLang="en-US" sz="2000" kern="10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출발지</a:t>
            </a:r>
            <a:r>
              <a:rPr lang="en-US" altLang="ko-KR" sz="2000" kern="10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/</a:t>
            </a:r>
            <a:r>
              <a:rPr lang="ko-KR" altLang="en-US" sz="2000" kern="10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목적지 변경 기능 테스팅</a:t>
            </a:r>
            <a:endParaRPr lang="ko-KR" altLang="ko-KR" sz="2000" kern="1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364199" y="2122287"/>
            <a:ext cx="913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Testing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Result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616519" y="3086120"/>
            <a:ext cx="9538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case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854369" y="4310853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A21CBF-1BF4-4308-BC6E-3A8B7CCBE302}"/>
              </a:ext>
            </a:extLst>
          </p:cNvPr>
          <p:cNvSpPr/>
          <p:nvPr/>
        </p:nvSpPr>
        <p:spPr>
          <a:xfrm>
            <a:off x="481713" y="3539226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9CB5FC-6902-4DB7-8938-87E690190104}"/>
              </a:ext>
            </a:extLst>
          </p:cNvPr>
          <p:cNvSpPr/>
          <p:nvPr/>
        </p:nvSpPr>
        <p:spPr>
          <a:xfrm>
            <a:off x="731355" y="3941975"/>
            <a:ext cx="8854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Evaluation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32EED6-EE48-4491-8918-5B35777D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827976"/>
              </p:ext>
            </p:extLst>
          </p:nvPr>
        </p:nvGraphicFramePr>
        <p:xfrm>
          <a:off x="2253783" y="1599948"/>
          <a:ext cx="437062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7304">
                  <a:extLst>
                    <a:ext uri="{9D8B030D-6E8A-4147-A177-3AD203B41FA5}">
                      <a16:colId xmlns:a16="http://schemas.microsoft.com/office/drawing/2014/main" val="2138434445"/>
                    </a:ext>
                  </a:extLst>
                </a:gridCol>
                <a:gridCol w="3023324">
                  <a:extLst>
                    <a:ext uri="{9D8B030D-6E8A-4147-A177-3AD203B41FA5}">
                      <a16:colId xmlns:a16="http://schemas.microsoft.com/office/drawing/2014/main" val="1665538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출발지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310</a:t>
                      </a:r>
                      <a:r>
                        <a:rPr lang="ko-KR" altLang="en-US" dirty="0"/>
                        <a:t>강의실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56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경유지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539</a:t>
                      </a:r>
                      <a:r>
                        <a:rPr lang="ko-KR" altLang="en-US" dirty="0"/>
                        <a:t>교수실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33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도착지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917</a:t>
                      </a:r>
                      <a:r>
                        <a:rPr lang="ko-KR" altLang="en-US" dirty="0" err="1"/>
                        <a:t>팀플룸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690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ED901B-7B2E-4FE2-A2A7-A1F580DDE485}"/>
              </a:ext>
            </a:extLst>
          </p:cNvPr>
          <p:cNvSpPr txBox="1"/>
          <p:nvPr/>
        </p:nvSpPr>
        <p:spPr>
          <a:xfrm>
            <a:off x="3200294" y="1028119"/>
            <a:ext cx="275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/>
              <a:t>처음의 출발</a:t>
            </a:r>
            <a:r>
              <a:rPr lang="en-US" altLang="ko-KR" b="1" u="sng" dirty="0"/>
              <a:t>/</a:t>
            </a:r>
            <a:r>
              <a:rPr lang="ko-KR" altLang="en-US" b="1" u="sng" dirty="0"/>
              <a:t>목적지 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8704B1-5286-4E55-91A6-707262BB01EE}"/>
              </a:ext>
            </a:extLst>
          </p:cNvPr>
          <p:cNvSpPr txBox="1"/>
          <p:nvPr/>
        </p:nvSpPr>
        <p:spPr>
          <a:xfrm>
            <a:off x="2578754" y="2966251"/>
            <a:ext cx="8676861" cy="31393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3306DE0-34E2-4C24-93E1-077B8E69E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329076"/>
              </p:ext>
            </p:extLst>
          </p:nvPr>
        </p:nvGraphicFramePr>
        <p:xfrm>
          <a:off x="7020992" y="1599948"/>
          <a:ext cx="437062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7304">
                  <a:extLst>
                    <a:ext uri="{9D8B030D-6E8A-4147-A177-3AD203B41FA5}">
                      <a16:colId xmlns:a16="http://schemas.microsoft.com/office/drawing/2014/main" val="2138434445"/>
                    </a:ext>
                  </a:extLst>
                </a:gridCol>
                <a:gridCol w="3023324">
                  <a:extLst>
                    <a:ext uri="{9D8B030D-6E8A-4147-A177-3AD203B41FA5}">
                      <a16:colId xmlns:a16="http://schemas.microsoft.com/office/drawing/2014/main" val="1665538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출발지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917</a:t>
                      </a:r>
                      <a:r>
                        <a:rPr lang="ko-KR" altLang="en-US" dirty="0" err="1"/>
                        <a:t>팀플룸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56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경유지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539</a:t>
                      </a:r>
                      <a:r>
                        <a:rPr lang="ko-KR" altLang="en-US" dirty="0"/>
                        <a:t>교수실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33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도착지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310</a:t>
                      </a:r>
                      <a:r>
                        <a:rPr lang="ko-KR" altLang="en-US" dirty="0"/>
                        <a:t>강의실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69044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ABED833F-79DC-4E9F-B275-61AAE541FC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30" b="28881"/>
          <a:stretch/>
        </p:blipFill>
        <p:spPr>
          <a:xfrm>
            <a:off x="2765645" y="3369328"/>
            <a:ext cx="3148080" cy="23331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B811DD-3810-4BD8-BE90-6F4A02A9D6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092" b="28859"/>
          <a:stretch/>
        </p:blipFill>
        <p:spPr>
          <a:xfrm>
            <a:off x="7899678" y="3369328"/>
            <a:ext cx="3197192" cy="2333166"/>
          </a:xfrm>
          <a:prstGeom prst="rect">
            <a:avLst/>
          </a:prstGeom>
        </p:spPr>
      </p:pic>
      <p:sp>
        <p:nvSpPr>
          <p:cNvPr id="12" name="화살표: 왼쪽/오른쪽 11">
            <a:extLst>
              <a:ext uri="{FF2B5EF4-FFF2-40B4-BE49-F238E27FC236}">
                <a16:creationId xmlns:a16="http://schemas.microsoft.com/office/drawing/2014/main" id="{9FBCC8DB-15A8-4569-86B0-32D7ED4F023E}"/>
              </a:ext>
            </a:extLst>
          </p:cNvPr>
          <p:cNvSpPr/>
          <p:nvPr/>
        </p:nvSpPr>
        <p:spPr>
          <a:xfrm>
            <a:off x="6218333" y="4145181"/>
            <a:ext cx="1376737" cy="585260"/>
          </a:xfrm>
          <a:prstGeom prst="leftRightArrow">
            <a:avLst/>
          </a:prstGeom>
          <a:solidFill>
            <a:srgbClr val="DE0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94BE46B-F98A-4A6E-B20E-965EBDB51354}"/>
              </a:ext>
            </a:extLst>
          </p:cNvPr>
          <p:cNvSpPr/>
          <p:nvPr/>
        </p:nvSpPr>
        <p:spPr>
          <a:xfrm>
            <a:off x="2811774" y="4067647"/>
            <a:ext cx="326876" cy="359229"/>
          </a:xfrm>
          <a:prstGeom prst="roundRect">
            <a:avLst/>
          </a:prstGeom>
          <a:noFill/>
          <a:ln>
            <a:solidFill>
              <a:srgbClr val="DE09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986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0" y="3462457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997033" y="276384"/>
            <a:ext cx="5578322" cy="395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altLang="ko-KR" sz="2000" kern="10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Other Error 1. </a:t>
            </a:r>
            <a:r>
              <a:rPr lang="ko-KR" altLang="en-US" sz="2000" kern="10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출발지</a:t>
            </a:r>
            <a:r>
              <a:rPr lang="en-US" altLang="ko-KR" sz="2000" kern="10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/</a:t>
            </a:r>
            <a:r>
              <a:rPr lang="ko-KR" altLang="en-US" sz="2000" kern="10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목적지 변경 기능 테스팅</a:t>
            </a:r>
            <a:endParaRPr lang="ko-KR" altLang="ko-KR" sz="2000" kern="1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364199" y="2122287"/>
            <a:ext cx="913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Testing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Result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616519" y="3086120"/>
            <a:ext cx="9538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case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854369" y="4310853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A21CBF-1BF4-4308-BC6E-3A8B7CCBE302}"/>
              </a:ext>
            </a:extLst>
          </p:cNvPr>
          <p:cNvSpPr/>
          <p:nvPr/>
        </p:nvSpPr>
        <p:spPr>
          <a:xfrm>
            <a:off x="481713" y="3539226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9CB5FC-6902-4DB7-8938-87E690190104}"/>
              </a:ext>
            </a:extLst>
          </p:cNvPr>
          <p:cNvSpPr/>
          <p:nvPr/>
        </p:nvSpPr>
        <p:spPr>
          <a:xfrm>
            <a:off x="731355" y="3941975"/>
            <a:ext cx="8854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Evaluation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32EED6-EE48-4491-8918-5B35777D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715195"/>
              </p:ext>
            </p:extLst>
          </p:nvPr>
        </p:nvGraphicFramePr>
        <p:xfrm>
          <a:off x="2594690" y="1538329"/>
          <a:ext cx="437062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7304">
                  <a:extLst>
                    <a:ext uri="{9D8B030D-6E8A-4147-A177-3AD203B41FA5}">
                      <a16:colId xmlns:a16="http://schemas.microsoft.com/office/drawing/2014/main" val="2138434445"/>
                    </a:ext>
                  </a:extLst>
                </a:gridCol>
                <a:gridCol w="3023324">
                  <a:extLst>
                    <a:ext uri="{9D8B030D-6E8A-4147-A177-3AD203B41FA5}">
                      <a16:colId xmlns:a16="http://schemas.microsoft.com/office/drawing/2014/main" val="1665538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출발지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917</a:t>
                      </a:r>
                      <a:r>
                        <a:rPr lang="ko-KR" altLang="en-US" dirty="0" err="1"/>
                        <a:t>팀플룸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56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경유지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539</a:t>
                      </a:r>
                      <a:r>
                        <a:rPr lang="ko-KR" altLang="en-US" dirty="0"/>
                        <a:t>교수실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33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도착지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310</a:t>
                      </a:r>
                      <a:r>
                        <a:rPr lang="ko-KR" altLang="en-US" dirty="0"/>
                        <a:t>강의실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690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ED901B-7B2E-4FE2-A2A7-A1F580DDE485}"/>
              </a:ext>
            </a:extLst>
          </p:cNvPr>
          <p:cNvSpPr txBox="1"/>
          <p:nvPr/>
        </p:nvSpPr>
        <p:spPr>
          <a:xfrm>
            <a:off x="4536565" y="997310"/>
            <a:ext cx="482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/>
              <a:t>(</a:t>
            </a:r>
            <a:r>
              <a:rPr lang="ko-KR" altLang="en-US" b="1" u="sng" dirty="0" err="1"/>
              <a:t>변경버튼클릭후</a:t>
            </a:r>
            <a:r>
              <a:rPr lang="en-US" altLang="ko-KR" b="1" u="sng" dirty="0"/>
              <a:t>)</a:t>
            </a:r>
            <a:r>
              <a:rPr lang="ko-KR" altLang="en-US" b="1" u="sng" dirty="0"/>
              <a:t>처음의 출발</a:t>
            </a:r>
            <a:r>
              <a:rPr lang="en-US" altLang="ko-KR" b="1" u="sng" dirty="0"/>
              <a:t>/</a:t>
            </a:r>
            <a:r>
              <a:rPr lang="ko-KR" altLang="en-US" b="1" u="sng" dirty="0"/>
              <a:t>목적지 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8704B1-5286-4E55-91A6-707262BB01EE}"/>
              </a:ext>
            </a:extLst>
          </p:cNvPr>
          <p:cNvSpPr txBox="1"/>
          <p:nvPr/>
        </p:nvSpPr>
        <p:spPr>
          <a:xfrm>
            <a:off x="2578754" y="2966251"/>
            <a:ext cx="8676861" cy="31393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F66D46B-3983-473D-8D22-67AA0C369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221418"/>
              </p:ext>
            </p:extLst>
          </p:nvPr>
        </p:nvGraphicFramePr>
        <p:xfrm>
          <a:off x="7084497" y="1538329"/>
          <a:ext cx="437062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7304">
                  <a:extLst>
                    <a:ext uri="{9D8B030D-6E8A-4147-A177-3AD203B41FA5}">
                      <a16:colId xmlns:a16="http://schemas.microsoft.com/office/drawing/2014/main" val="2138434445"/>
                    </a:ext>
                  </a:extLst>
                </a:gridCol>
                <a:gridCol w="3023324">
                  <a:extLst>
                    <a:ext uri="{9D8B030D-6E8A-4147-A177-3AD203B41FA5}">
                      <a16:colId xmlns:a16="http://schemas.microsoft.com/office/drawing/2014/main" val="1665538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출발지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340</a:t>
                      </a:r>
                      <a:r>
                        <a:rPr lang="ko-KR" altLang="en-US" dirty="0"/>
                        <a:t>화장실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56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경유지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534</a:t>
                      </a:r>
                      <a:r>
                        <a:rPr lang="ko-KR" altLang="en-US" dirty="0"/>
                        <a:t>교수실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33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도착지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715</a:t>
                      </a:r>
                      <a:r>
                        <a:rPr lang="ko-KR" altLang="en-US" dirty="0"/>
                        <a:t>동아리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69044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D795A7B7-DE86-45EB-999A-7885AA11B0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30" b="28881"/>
          <a:stretch/>
        </p:blipFill>
        <p:spPr>
          <a:xfrm>
            <a:off x="2765645" y="3369328"/>
            <a:ext cx="3148080" cy="233316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9E649AD-F04D-4EFC-A239-FF7E5C884A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32" b="28240"/>
          <a:stretch/>
        </p:blipFill>
        <p:spPr>
          <a:xfrm>
            <a:off x="7753289" y="3363555"/>
            <a:ext cx="3148080" cy="2385699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2799F10-AD7B-415B-A659-39DDE17A2ABC}"/>
              </a:ext>
            </a:extLst>
          </p:cNvPr>
          <p:cNvSpPr/>
          <p:nvPr/>
        </p:nvSpPr>
        <p:spPr>
          <a:xfrm>
            <a:off x="6278277" y="4195891"/>
            <a:ext cx="1318393" cy="641291"/>
          </a:xfrm>
          <a:prstGeom prst="rightArrow">
            <a:avLst/>
          </a:prstGeom>
          <a:solidFill>
            <a:srgbClr val="DE0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63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3581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6174419"/>
            <a:ext cx="12192000" cy="683581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B70BC9A-4F6F-458B-99A6-190796620EE9}"/>
              </a:ext>
            </a:extLst>
          </p:cNvPr>
          <p:cNvGrpSpPr/>
          <p:nvPr/>
        </p:nvGrpSpPr>
        <p:grpSpPr>
          <a:xfrm>
            <a:off x="738623" y="2845447"/>
            <a:ext cx="2410690" cy="1198485"/>
            <a:chOff x="1619772" y="3045041"/>
            <a:chExt cx="2410690" cy="119848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4030462" y="3195961"/>
              <a:ext cx="0" cy="1047565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030462" y="3045041"/>
              <a:ext cx="0" cy="594804"/>
            </a:xfrm>
            <a:prstGeom prst="line">
              <a:avLst/>
            </a:prstGeom>
            <a:ln w="28575">
              <a:solidFill>
                <a:srgbClr val="DE09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A46F36-ACD3-4C96-A4D2-DB79640B8AB0}"/>
                </a:ext>
              </a:extLst>
            </p:cNvPr>
            <p:cNvSpPr txBox="1"/>
            <p:nvPr/>
          </p:nvSpPr>
          <p:spPr>
            <a:xfrm>
              <a:off x="1619772" y="3233800"/>
              <a:ext cx="24106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Contents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1D94AF3-4674-49E9-9775-65D82D6A3213}"/>
              </a:ext>
            </a:extLst>
          </p:cNvPr>
          <p:cNvGrpSpPr/>
          <p:nvPr/>
        </p:nvGrpSpPr>
        <p:grpSpPr>
          <a:xfrm>
            <a:off x="3626927" y="1630116"/>
            <a:ext cx="6806557" cy="3681072"/>
            <a:chOff x="3534470" y="303053"/>
            <a:chExt cx="6806557" cy="368107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329201-6DD3-4CA4-B03B-C2977B3C8DCB}"/>
                </a:ext>
              </a:extLst>
            </p:cNvPr>
            <p:cNvSpPr txBox="1"/>
            <p:nvPr/>
          </p:nvSpPr>
          <p:spPr>
            <a:xfrm>
              <a:off x="3534470" y="1056628"/>
              <a:ext cx="53767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1. Testing</a:t>
              </a:r>
              <a:r>
                <a:rPr lang="ko-KR" altLang="en-US" sz="4000" dirty="0">
                  <a:solidFill>
                    <a:schemeClr val="bg1"/>
                  </a:solidFill>
                </a:rPr>
                <a:t> </a:t>
              </a:r>
              <a:r>
                <a:rPr lang="en-US" altLang="ko-KR" sz="4000" dirty="0">
                  <a:solidFill>
                    <a:schemeClr val="bg1"/>
                  </a:solidFill>
                </a:rPr>
                <a:t>Case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48CCE8-2BF1-4973-8632-4C3CBEFCBE7C}"/>
                </a:ext>
              </a:extLst>
            </p:cNvPr>
            <p:cNvSpPr txBox="1"/>
            <p:nvPr/>
          </p:nvSpPr>
          <p:spPr>
            <a:xfrm>
              <a:off x="3534470" y="1796498"/>
              <a:ext cx="68065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2. Testing Result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C489F9-FAB1-4939-A456-B64630ADF917}"/>
                </a:ext>
              </a:extLst>
            </p:cNvPr>
            <p:cNvSpPr txBox="1"/>
            <p:nvPr/>
          </p:nvSpPr>
          <p:spPr>
            <a:xfrm>
              <a:off x="3534470" y="2536368"/>
              <a:ext cx="68065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3. Evaluation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D9B69E-AEC3-48E6-A7EE-CC91D9C13ED7}"/>
                </a:ext>
              </a:extLst>
            </p:cNvPr>
            <p:cNvSpPr txBox="1"/>
            <p:nvPr/>
          </p:nvSpPr>
          <p:spPr>
            <a:xfrm>
              <a:off x="3534470" y="3276239"/>
              <a:ext cx="68065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4. Q&amp;A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8FC73C-B821-4D38-9141-590E1E10D8A5}"/>
                </a:ext>
              </a:extLst>
            </p:cNvPr>
            <p:cNvSpPr txBox="1"/>
            <p:nvPr/>
          </p:nvSpPr>
          <p:spPr>
            <a:xfrm>
              <a:off x="3534470" y="303053"/>
              <a:ext cx="53767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0. Schedule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969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0" y="3865005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07484" y="212756"/>
            <a:ext cx="41711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Evaluation – Dynamic </a:t>
            </a:r>
            <a:r>
              <a:rPr lang="ko-KR" altLang="en-US" sz="2000" spc="300" dirty="0">
                <a:latin typeface="+mj-lt"/>
              </a:rPr>
              <a:t>요소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230480" y="2241308"/>
            <a:ext cx="1247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Evaluation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616519" y="3086120"/>
            <a:ext cx="9538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case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854369" y="4310853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A21CBF-1BF4-4308-BC6E-3A8B7CCBE302}"/>
              </a:ext>
            </a:extLst>
          </p:cNvPr>
          <p:cNvSpPr/>
          <p:nvPr/>
        </p:nvSpPr>
        <p:spPr>
          <a:xfrm>
            <a:off x="481713" y="3539226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9CB5FC-6902-4DB7-8938-87E690190104}"/>
              </a:ext>
            </a:extLst>
          </p:cNvPr>
          <p:cNvSpPr/>
          <p:nvPr/>
        </p:nvSpPr>
        <p:spPr>
          <a:xfrm>
            <a:off x="731355" y="3941975"/>
            <a:ext cx="8854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Evaluation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810D165-4DCE-4FB5-9B31-0E1F749FFD07}"/>
              </a:ext>
            </a:extLst>
          </p:cNvPr>
          <p:cNvGrpSpPr/>
          <p:nvPr/>
        </p:nvGrpSpPr>
        <p:grpSpPr>
          <a:xfrm>
            <a:off x="3735300" y="1852620"/>
            <a:ext cx="6885354" cy="4178709"/>
            <a:chOff x="3213711" y="1752457"/>
            <a:chExt cx="6885354" cy="4178709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09C459D-41FF-462C-A68D-AB059E02CFE0}"/>
                </a:ext>
              </a:extLst>
            </p:cNvPr>
            <p:cNvGrpSpPr/>
            <p:nvPr/>
          </p:nvGrpSpPr>
          <p:grpSpPr>
            <a:xfrm>
              <a:off x="3213711" y="1752457"/>
              <a:ext cx="3283974" cy="4178709"/>
              <a:chOff x="2496738" y="1752457"/>
              <a:chExt cx="3283974" cy="4178709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4A73931E-8F23-4EFF-A201-A19BD5E4D2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7197" y="2068949"/>
                <a:ext cx="883056" cy="883056"/>
              </a:xfrm>
              <a:prstGeom prst="rect">
                <a:avLst/>
              </a:prstGeom>
            </p:spPr>
          </p:pic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F68B488A-8DF5-4B9E-9683-A0065D838DA1}"/>
                  </a:ext>
                </a:extLst>
              </p:cNvPr>
              <p:cNvSpPr/>
              <p:nvPr/>
            </p:nvSpPr>
            <p:spPr>
              <a:xfrm>
                <a:off x="2496738" y="1752457"/>
                <a:ext cx="3283974" cy="4178709"/>
              </a:xfrm>
              <a:prstGeom prst="roundRect">
                <a:avLst>
                  <a:gd name="adj" fmla="val 7386"/>
                </a:avLst>
              </a:prstGeom>
              <a:noFill/>
              <a:ln w="38100">
                <a:solidFill>
                  <a:srgbClr val="DE0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360570B-29EC-4952-8B06-DBCFDF29E77A}"/>
                  </a:ext>
                </a:extLst>
              </p:cNvPr>
              <p:cNvSpPr txBox="1"/>
              <p:nvPr/>
            </p:nvSpPr>
            <p:spPr>
              <a:xfrm>
                <a:off x="2556341" y="3156691"/>
                <a:ext cx="308579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ko-KR" altLang="en-US" dirty="0"/>
                  <a:t>시간에 따라 강의실 수강인원의 변동</a:t>
                </a: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ko-KR" altLang="en-US" dirty="0"/>
                  <a:t>엘리베이터의 운행 예상 횟수 또한 변동</a:t>
                </a: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ko-KR" altLang="en-US" dirty="0"/>
                  <a:t>시간에 따라서 예상되는 경로와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시간에 변동 발생</a:t>
                </a:r>
              </a:p>
            </p:txBody>
          </p:sp>
        </p:grp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7439E772-93A7-4FCC-82B0-8E8EB12870E3}"/>
                </a:ext>
              </a:extLst>
            </p:cNvPr>
            <p:cNvSpPr/>
            <p:nvPr/>
          </p:nvSpPr>
          <p:spPr>
            <a:xfrm>
              <a:off x="6815091" y="1752457"/>
              <a:ext cx="3283974" cy="4178709"/>
            </a:xfrm>
            <a:prstGeom prst="roundRect">
              <a:avLst>
                <a:gd name="adj" fmla="val 7386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64F4E86-C29E-448C-B3D1-5AA0831A5896}"/>
                </a:ext>
              </a:extLst>
            </p:cNvPr>
            <p:cNvSpPr txBox="1"/>
            <p:nvPr/>
          </p:nvSpPr>
          <p:spPr>
            <a:xfrm>
              <a:off x="6824041" y="3086120"/>
              <a:ext cx="327502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dirty="0"/>
                <a:t>테스팅 결과 정상적으로 기능이 수행됨을 확인할 수 있음</a:t>
              </a: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dirty="0"/>
                <a:t>Dynamic</a:t>
              </a:r>
              <a:r>
                <a:rPr lang="ko-KR" altLang="en-US" dirty="0"/>
                <a:t>한 그래프를 구현하였고</a:t>
              </a:r>
              <a:r>
                <a:rPr lang="en-US" altLang="ko-KR" dirty="0"/>
                <a:t>, </a:t>
              </a:r>
              <a:r>
                <a:rPr lang="ko-KR" altLang="en-US" dirty="0"/>
                <a:t>정상으로 동작함</a:t>
              </a: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dirty="0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FD7EE1F7-3D3F-4147-B8E6-F3233CBA3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905" y="2344799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80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0" y="3865005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07484" y="212756"/>
            <a:ext cx="5109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Evaluation – Data</a:t>
            </a:r>
            <a:r>
              <a:rPr lang="ko-KR" altLang="en-US" sz="2000" spc="300" dirty="0">
                <a:latin typeface="+mj-lt"/>
              </a:rPr>
              <a:t> </a:t>
            </a:r>
            <a:r>
              <a:rPr lang="en-US" altLang="ko-KR" sz="2000" spc="300" dirty="0">
                <a:latin typeface="+mj-lt"/>
              </a:rPr>
              <a:t>Structure </a:t>
            </a:r>
            <a:r>
              <a:rPr lang="ko-KR" altLang="en-US" sz="2000" spc="300" dirty="0">
                <a:latin typeface="+mj-lt"/>
              </a:rPr>
              <a:t>요소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230480" y="2241308"/>
            <a:ext cx="1247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Evaluation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616519" y="3086120"/>
            <a:ext cx="9538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case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854369" y="4310853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A21CBF-1BF4-4308-BC6E-3A8B7CCBE302}"/>
              </a:ext>
            </a:extLst>
          </p:cNvPr>
          <p:cNvSpPr/>
          <p:nvPr/>
        </p:nvSpPr>
        <p:spPr>
          <a:xfrm>
            <a:off x="481713" y="3539226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9CB5FC-6902-4DB7-8938-87E690190104}"/>
              </a:ext>
            </a:extLst>
          </p:cNvPr>
          <p:cNvSpPr/>
          <p:nvPr/>
        </p:nvSpPr>
        <p:spPr>
          <a:xfrm>
            <a:off x="731355" y="3941975"/>
            <a:ext cx="8854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Evaluation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8" name="Picture 4" descr="ArrayListì ëí ì´ë¯¸ì§ ê²ìê²°ê³¼">
            <a:extLst>
              <a:ext uri="{FF2B5EF4-FFF2-40B4-BE49-F238E27FC236}">
                <a16:creationId xmlns:a16="http://schemas.microsoft.com/office/drawing/2014/main" id="{DC7466F6-483F-4BB9-863B-8D944B0ED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091" y="1560780"/>
            <a:ext cx="4326432" cy="201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ashmapì ëí ì´ë¯¸ì§ ê²ìê²°ê³¼">
            <a:extLst>
              <a:ext uri="{FF2B5EF4-FFF2-40B4-BE49-F238E27FC236}">
                <a16:creationId xmlns:a16="http://schemas.microsoft.com/office/drawing/2014/main" id="{551E0E3B-D80D-475B-82F1-1B83B0450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520" y="3575477"/>
            <a:ext cx="30003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ta Structure Graphì ëí ì´ë¯¸ì§ ê²ìê²°ê³¼">
            <a:extLst>
              <a:ext uri="{FF2B5EF4-FFF2-40B4-BE49-F238E27FC236}">
                <a16:creationId xmlns:a16="http://schemas.microsoft.com/office/drawing/2014/main" id="{59E23C2A-0B71-48E5-B766-FD5D9B465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482" y="3666184"/>
            <a:ext cx="279082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rrayì ëí ì´ë¯¸ì§ ê²ìê²°ê³¼">
            <a:extLst>
              <a:ext uri="{FF2B5EF4-FFF2-40B4-BE49-F238E27FC236}">
                <a16:creationId xmlns:a16="http://schemas.microsoft.com/office/drawing/2014/main" id="{51C1CC2A-F89A-4134-AD5E-CA86740A0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326" y="2392176"/>
            <a:ext cx="4163761" cy="113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AE8577C-3A7C-4A28-A883-4E29349F2B91}"/>
              </a:ext>
            </a:extLst>
          </p:cNvPr>
          <p:cNvSpPr/>
          <p:nvPr/>
        </p:nvSpPr>
        <p:spPr>
          <a:xfrm>
            <a:off x="4343062" y="2056642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Array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94B0D7-C6A3-4599-8167-2FBE86C51266}"/>
              </a:ext>
            </a:extLst>
          </p:cNvPr>
          <p:cNvSpPr/>
          <p:nvPr/>
        </p:nvSpPr>
        <p:spPr>
          <a:xfrm>
            <a:off x="8102097" y="1235500"/>
            <a:ext cx="2300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&lt;</a:t>
            </a:r>
            <a:r>
              <a:rPr lang="en-US" altLang="ko-KR" dirty="0" err="1"/>
              <a:t>ArrayList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A412C15-C856-426B-89F3-797C9D3653FA}"/>
              </a:ext>
            </a:extLst>
          </p:cNvPr>
          <p:cNvSpPr/>
          <p:nvPr/>
        </p:nvSpPr>
        <p:spPr>
          <a:xfrm>
            <a:off x="4710310" y="5908530"/>
            <a:ext cx="117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HashMap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953F0D3-8942-4343-B34B-E0232DE341C2}"/>
              </a:ext>
            </a:extLst>
          </p:cNvPr>
          <p:cNvSpPr/>
          <p:nvPr/>
        </p:nvSpPr>
        <p:spPr>
          <a:xfrm>
            <a:off x="8665552" y="5908530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Graph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712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467013" y="2288526"/>
            <a:ext cx="6463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Q&amp;A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AFF720-42DE-4790-98F0-772313328794}"/>
              </a:ext>
            </a:extLst>
          </p:cNvPr>
          <p:cNvSpPr/>
          <p:nvPr/>
        </p:nvSpPr>
        <p:spPr>
          <a:xfrm>
            <a:off x="4826557" y="2241965"/>
            <a:ext cx="3502882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 dirty="0">
                <a:latin typeface="+mj-ea"/>
              </a:rPr>
              <a:t>Q&amp;A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5A8813-AD2D-44ED-A3C2-4E6BCA4FE1E2}"/>
              </a:ext>
            </a:extLst>
          </p:cNvPr>
          <p:cNvSpPr/>
          <p:nvPr/>
        </p:nvSpPr>
        <p:spPr>
          <a:xfrm>
            <a:off x="5827738" y="3994946"/>
            <a:ext cx="1327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ea"/>
              </a:rPr>
              <a:t>Thank you.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6F44BA9-0C5B-49D1-9DF8-C51013265BDC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F11D77-FCD1-4853-8F19-80913A58C3BB}"/>
                </a:ext>
              </a:extLst>
            </p:cNvPr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70CE00-63AC-415C-B87A-6002EDEA2610}"/>
                </a:ext>
              </a:extLst>
            </p:cNvPr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A61B689-10E6-4232-B74C-C2930105205B}"/>
              </a:ext>
            </a:extLst>
          </p:cNvPr>
          <p:cNvGrpSpPr/>
          <p:nvPr/>
        </p:nvGrpSpPr>
        <p:grpSpPr>
          <a:xfrm>
            <a:off x="0" y="4246558"/>
            <a:ext cx="1642365" cy="390786"/>
            <a:chOff x="1" y="3038214"/>
            <a:chExt cx="1642365" cy="39078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550A678-1E9A-4D4A-A9B0-055D6D00A7DC}"/>
                </a:ext>
              </a:extLst>
            </p:cNvPr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A290F45-B115-48DC-BB44-3D3A24C0BFC1}"/>
                </a:ext>
              </a:extLst>
            </p:cNvPr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072819D-8EB2-4A59-B51A-0EBC8A498A95}"/>
              </a:ext>
            </a:extLst>
          </p:cNvPr>
          <p:cNvSpPr/>
          <p:nvPr/>
        </p:nvSpPr>
        <p:spPr>
          <a:xfrm>
            <a:off x="616519" y="3086120"/>
            <a:ext cx="9538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case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583F3A-C41A-4519-8327-06DBFBBC6E70}"/>
              </a:ext>
            </a:extLst>
          </p:cNvPr>
          <p:cNvSpPr/>
          <p:nvPr/>
        </p:nvSpPr>
        <p:spPr>
          <a:xfrm>
            <a:off x="854369" y="4310853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D41A12-AEC8-44B6-8CDD-CF50F8E96423}"/>
              </a:ext>
            </a:extLst>
          </p:cNvPr>
          <p:cNvSpPr/>
          <p:nvPr/>
        </p:nvSpPr>
        <p:spPr>
          <a:xfrm>
            <a:off x="481713" y="3539226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D41ED76-9E8A-4179-A25D-49C80926750B}"/>
              </a:ext>
            </a:extLst>
          </p:cNvPr>
          <p:cNvSpPr/>
          <p:nvPr/>
        </p:nvSpPr>
        <p:spPr>
          <a:xfrm>
            <a:off x="731355" y="3941975"/>
            <a:ext cx="8854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Evaluation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913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16107" y="212756"/>
            <a:ext cx="1544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Schedule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257568" y="2252689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Schedule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92CB32F-4D48-475E-A9BD-448E86611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112427"/>
              </p:ext>
            </p:extLst>
          </p:nvPr>
        </p:nvGraphicFramePr>
        <p:xfrm>
          <a:off x="2751091" y="1997910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999409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83416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Schedule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Under Progress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975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Under Standing Problems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Complete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13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Designing Problems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Complete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54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Solving problems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Complete</a:t>
                      </a:r>
                      <a:endParaRPr kumimoji="0" lang="ko-KR" altLang="en-US" sz="1800" b="0" i="0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08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Experimentation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Complete</a:t>
                      </a:r>
                      <a:endParaRPr kumimoji="0" lang="ko-KR" altLang="en-US" sz="1800" b="0" i="0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32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Testing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Done</a:t>
                      </a:r>
                      <a:endParaRPr kumimoji="0" lang="ko-KR" altLang="en-US" sz="1800" b="0" i="0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383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Evaluation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  <a:endParaRPr kumimoji="0" lang="ko-KR" altLang="en-US" sz="1800" b="0" i="0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666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Wrapup</a:t>
                      </a:r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&amp; Documentation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Will Progress</a:t>
                      </a:r>
                      <a:endParaRPr kumimoji="0" lang="ko-KR" altLang="en-US" sz="1800" b="0" i="0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042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92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1" y="3038214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07484" y="212756"/>
            <a:ext cx="39349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Summary of the Project 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440087" y="2122287"/>
            <a:ext cx="7621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Last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Week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616519" y="3086120"/>
            <a:ext cx="9538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Summary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854369" y="4310853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8563920-AA89-433B-B59C-2270EFFD2006}"/>
              </a:ext>
            </a:extLst>
          </p:cNvPr>
          <p:cNvGrpSpPr/>
          <p:nvPr/>
        </p:nvGrpSpPr>
        <p:grpSpPr>
          <a:xfrm>
            <a:off x="4148852" y="2919589"/>
            <a:ext cx="5536665" cy="1239274"/>
            <a:chOff x="4159534" y="2955840"/>
            <a:chExt cx="5536665" cy="123927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490299C-4B97-455C-8E33-8408C3AB70A7}"/>
                </a:ext>
              </a:extLst>
            </p:cNvPr>
            <p:cNvSpPr/>
            <p:nvPr/>
          </p:nvSpPr>
          <p:spPr>
            <a:xfrm>
              <a:off x="5803787" y="3783090"/>
              <a:ext cx="38924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rgbClr val="DE0964"/>
                  </a:solidFill>
                  <a:latin typeface="+mj-lt"/>
                </a:rPr>
                <a:t>중간 경유지</a:t>
              </a:r>
              <a:r>
                <a:rPr lang="ko-KR" altLang="en-US" sz="1600" dirty="0">
                  <a:latin typeface="+mj-lt"/>
                </a:rPr>
                <a:t>를 고려한 </a:t>
              </a:r>
              <a:r>
                <a:rPr lang="en-US" altLang="ko-KR" sz="1600" dirty="0">
                  <a:latin typeface="+mj-lt"/>
                </a:rPr>
                <a:t>310</a:t>
              </a:r>
              <a:r>
                <a:rPr lang="ko-KR" altLang="en-US" sz="1600" dirty="0">
                  <a:latin typeface="+mj-lt"/>
                </a:rPr>
                <a:t>관 내비게이션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57FFB82-5510-4EA7-82DF-16AC68572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9534" y="2955840"/>
              <a:ext cx="1239274" cy="1239274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C4507D5-A4DE-461A-BECC-2603D604FB71}"/>
                </a:ext>
              </a:extLst>
            </p:cNvPr>
            <p:cNvSpPr/>
            <p:nvPr/>
          </p:nvSpPr>
          <p:spPr>
            <a:xfrm>
              <a:off x="5304377" y="3277132"/>
              <a:ext cx="30136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/>
                <a:t>310 NAVIGATION</a:t>
              </a:r>
              <a:endParaRPr lang="ko-KR" altLang="en-US" sz="2800" dirty="0"/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0DFFA6-EAC9-486B-B4DE-2E3B66B7FE59}"/>
              </a:ext>
            </a:extLst>
          </p:cNvPr>
          <p:cNvSpPr/>
          <p:nvPr/>
        </p:nvSpPr>
        <p:spPr>
          <a:xfrm>
            <a:off x="5793105" y="4308930"/>
            <a:ext cx="39834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Room,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과사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편의시설 등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310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관 내부 모든 장소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13D777-2BCF-45DE-B2BD-F20369DE623C}"/>
              </a:ext>
            </a:extLst>
          </p:cNvPr>
          <p:cNvCxnSpPr/>
          <p:nvPr/>
        </p:nvCxnSpPr>
        <p:spPr>
          <a:xfrm>
            <a:off x="6471821" y="4085393"/>
            <a:ext cx="0" cy="232318"/>
          </a:xfrm>
          <a:prstGeom prst="straightConnector1">
            <a:avLst/>
          </a:prstGeom>
          <a:ln>
            <a:solidFill>
              <a:srgbClr val="3E4B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A21CBF-1BF4-4308-BC6E-3A8B7CCBE302}"/>
              </a:ext>
            </a:extLst>
          </p:cNvPr>
          <p:cNvSpPr/>
          <p:nvPr/>
        </p:nvSpPr>
        <p:spPr>
          <a:xfrm>
            <a:off x="481713" y="3539226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9CB5FC-6902-4DB7-8938-87E690190104}"/>
              </a:ext>
            </a:extLst>
          </p:cNvPr>
          <p:cNvSpPr/>
          <p:nvPr/>
        </p:nvSpPr>
        <p:spPr>
          <a:xfrm>
            <a:off x="731355" y="3941975"/>
            <a:ext cx="8854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Evaluation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625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1" y="3038214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07484" y="212756"/>
            <a:ext cx="33986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Horizontal Algorithm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440086" y="2122287"/>
            <a:ext cx="7621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Last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Week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481713" y="3086120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Our Algorithm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854369" y="4310853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A21CBF-1BF4-4308-BC6E-3A8B7CCBE302}"/>
              </a:ext>
            </a:extLst>
          </p:cNvPr>
          <p:cNvSpPr/>
          <p:nvPr/>
        </p:nvSpPr>
        <p:spPr>
          <a:xfrm>
            <a:off x="481713" y="3539226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9CB5FC-6902-4DB7-8938-87E690190104}"/>
              </a:ext>
            </a:extLst>
          </p:cNvPr>
          <p:cNvSpPr/>
          <p:nvPr/>
        </p:nvSpPr>
        <p:spPr>
          <a:xfrm>
            <a:off x="731355" y="3941975"/>
            <a:ext cx="8854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Evaluation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FDD5E49-3FDC-4350-A3E5-1C92F4349A63}"/>
              </a:ext>
            </a:extLst>
          </p:cNvPr>
          <p:cNvGrpSpPr/>
          <p:nvPr/>
        </p:nvGrpSpPr>
        <p:grpSpPr>
          <a:xfrm>
            <a:off x="2082022" y="1408416"/>
            <a:ext cx="1014678" cy="923330"/>
            <a:chOff x="2074383" y="3038214"/>
            <a:chExt cx="1593049" cy="1425631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05B8867-25B2-4A33-BE1C-D75D2E0500C3}"/>
                </a:ext>
              </a:extLst>
            </p:cNvPr>
            <p:cNvSpPr/>
            <p:nvPr/>
          </p:nvSpPr>
          <p:spPr>
            <a:xfrm>
              <a:off x="2228027" y="3038214"/>
              <a:ext cx="1439405" cy="14256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E0219C3-298F-4C4E-BC63-133AE3975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4383" y="3086120"/>
              <a:ext cx="1273887" cy="1273887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BAF0624-E805-442C-BAE6-9B87D7F0DFE3}"/>
              </a:ext>
            </a:extLst>
          </p:cNvPr>
          <p:cNvSpPr txBox="1"/>
          <p:nvPr/>
        </p:nvSpPr>
        <p:spPr>
          <a:xfrm>
            <a:off x="3371908" y="1408416"/>
            <a:ext cx="9030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다익스트라</a:t>
            </a:r>
            <a:r>
              <a:rPr lang="en-US" altLang="ko-KR" dirty="0"/>
              <a:t>(</a:t>
            </a:r>
            <a:r>
              <a:rPr lang="en-US" altLang="ko-KR" dirty="0" err="1"/>
              <a:t>Dijsktra</a:t>
            </a:r>
            <a:r>
              <a:rPr lang="en-US" altLang="ko-KR" dirty="0"/>
              <a:t>)</a:t>
            </a:r>
            <a:r>
              <a:rPr lang="ko-KR" altLang="en-US" dirty="0"/>
              <a:t> 알고리즘을 이용한 같은 층 노드간 거리 계산 및 경로 출력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아래와 같은 층 그래프에서 알고리즘 실행</a:t>
            </a:r>
            <a:r>
              <a:rPr lang="en-US" altLang="ko-KR" dirty="0"/>
              <a:t>.</a:t>
            </a:r>
          </a:p>
        </p:txBody>
      </p:sp>
      <p:sp>
        <p:nvSpPr>
          <p:cNvPr id="23" name="사각형: 잘린 대각선 방향 모서리 22">
            <a:extLst>
              <a:ext uri="{FF2B5EF4-FFF2-40B4-BE49-F238E27FC236}">
                <a16:creationId xmlns:a16="http://schemas.microsoft.com/office/drawing/2014/main" id="{BEBD2A5F-904E-4797-BF17-1244E19DA098}"/>
              </a:ext>
            </a:extLst>
          </p:cNvPr>
          <p:cNvSpPr/>
          <p:nvPr/>
        </p:nvSpPr>
        <p:spPr>
          <a:xfrm>
            <a:off x="3307980" y="1997910"/>
            <a:ext cx="4495742" cy="5903100"/>
          </a:xfrm>
          <a:prstGeom prst="snip2DiagRect">
            <a:avLst/>
          </a:prstGeom>
          <a:ln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71816D1-B5B6-4D8A-BDC1-FD75A9539859}"/>
              </a:ext>
            </a:extLst>
          </p:cNvPr>
          <p:cNvSpPr/>
          <p:nvPr/>
        </p:nvSpPr>
        <p:spPr>
          <a:xfrm>
            <a:off x="5505555" y="4354681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992668C-ABEC-45B6-8108-96D2B4BF181E}"/>
              </a:ext>
            </a:extLst>
          </p:cNvPr>
          <p:cNvSpPr/>
          <p:nvPr/>
        </p:nvSpPr>
        <p:spPr>
          <a:xfrm>
            <a:off x="4376377" y="4377176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81DE2F5-4528-40E2-8544-4274AF80EE62}"/>
              </a:ext>
            </a:extLst>
          </p:cNvPr>
          <p:cNvSpPr/>
          <p:nvPr/>
        </p:nvSpPr>
        <p:spPr>
          <a:xfrm>
            <a:off x="5254598" y="4062590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ED22FDE-4ABE-47C9-BF54-BB0F7A188EB9}"/>
              </a:ext>
            </a:extLst>
          </p:cNvPr>
          <p:cNvSpPr/>
          <p:nvPr/>
        </p:nvSpPr>
        <p:spPr>
          <a:xfrm>
            <a:off x="4930230" y="4327911"/>
            <a:ext cx="298266" cy="30825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1367502-B7D2-482E-9ED5-272EEAF62070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4594491" y="4482038"/>
            <a:ext cx="3357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3DDFB60-1CEA-4D1C-BEDB-86A96641763A}"/>
              </a:ext>
            </a:extLst>
          </p:cNvPr>
          <p:cNvCxnSpPr>
            <a:cxnSpLocks/>
            <a:stCxn id="30" idx="7"/>
            <a:endCxn id="29" idx="3"/>
          </p:cNvCxnSpPr>
          <p:nvPr/>
        </p:nvCxnSpPr>
        <p:spPr>
          <a:xfrm flipV="1">
            <a:off x="5184816" y="4241601"/>
            <a:ext cx="101724" cy="131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B873737-51AF-4B2F-96D4-403D1CB18C26}"/>
              </a:ext>
            </a:extLst>
          </p:cNvPr>
          <p:cNvCxnSpPr>
            <a:cxnSpLocks/>
            <a:stCxn id="30" idx="6"/>
            <a:endCxn id="24" idx="2"/>
          </p:cNvCxnSpPr>
          <p:nvPr/>
        </p:nvCxnSpPr>
        <p:spPr>
          <a:xfrm flipV="1">
            <a:off x="5228496" y="4459543"/>
            <a:ext cx="277059" cy="22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66">
            <a:extLst>
              <a:ext uri="{FF2B5EF4-FFF2-40B4-BE49-F238E27FC236}">
                <a16:creationId xmlns:a16="http://schemas.microsoft.com/office/drawing/2014/main" id="{B008C8D8-C90E-49E9-B9B7-214619AB715F}"/>
              </a:ext>
            </a:extLst>
          </p:cNvPr>
          <p:cNvSpPr txBox="1"/>
          <p:nvPr/>
        </p:nvSpPr>
        <p:spPr>
          <a:xfrm>
            <a:off x="7434586" y="443186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2F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9091DE6-465E-440F-966A-17FBB9D583D8}"/>
              </a:ext>
            </a:extLst>
          </p:cNvPr>
          <p:cNvSpPr/>
          <p:nvPr/>
        </p:nvSpPr>
        <p:spPr>
          <a:xfrm>
            <a:off x="9023390" y="3038754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TextBox 68">
            <a:extLst>
              <a:ext uri="{FF2B5EF4-FFF2-40B4-BE49-F238E27FC236}">
                <a16:creationId xmlns:a16="http://schemas.microsoft.com/office/drawing/2014/main" id="{A656117B-2C46-4E46-BB4E-C2A409E9ED5F}"/>
              </a:ext>
            </a:extLst>
          </p:cNvPr>
          <p:cNvSpPr txBox="1"/>
          <p:nvPr/>
        </p:nvSpPr>
        <p:spPr>
          <a:xfrm>
            <a:off x="8837864" y="2930697"/>
            <a:ext cx="306738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      : </a:t>
            </a:r>
            <a:r>
              <a:rPr lang="ko-KR" altLang="en-US" dirty="0"/>
              <a:t>그냥 장소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: </a:t>
            </a:r>
            <a:r>
              <a:rPr lang="ko-KR" altLang="en-US" dirty="0"/>
              <a:t>층간 이동 가능 장소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: </a:t>
            </a:r>
            <a:r>
              <a:rPr lang="ko-KR" altLang="en-US" dirty="0"/>
              <a:t>장소 사이 소요 시간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404C913-9CAF-4AAB-8F18-6ACDEA4D7BCD}"/>
              </a:ext>
            </a:extLst>
          </p:cNvPr>
          <p:cNvSpPr/>
          <p:nvPr/>
        </p:nvSpPr>
        <p:spPr>
          <a:xfrm>
            <a:off x="9023390" y="3581042"/>
            <a:ext cx="218114" cy="2097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A0C4977-0917-4918-9F96-7B9C0C562359}"/>
              </a:ext>
            </a:extLst>
          </p:cNvPr>
          <p:cNvCxnSpPr>
            <a:cxnSpLocks/>
          </p:cNvCxnSpPr>
          <p:nvPr/>
        </p:nvCxnSpPr>
        <p:spPr>
          <a:xfrm flipV="1">
            <a:off x="9010076" y="4105574"/>
            <a:ext cx="258062" cy="249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7EDF5C3B-0DF4-49D8-987F-5914E012E761}"/>
              </a:ext>
            </a:extLst>
          </p:cNvPr>
          <p:cNvSpPr/>
          <p:nvPr/>
        </p:nvSpPr>
        <p:spPr>
          <a:xfrm>
            <a:off x="4641800" y="4062590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0E6B504-729E-4B49-BC83-C6DCC1A88DD5}"/>
              </a:ext>
            </a:extLst>
          </p:cNvPr>
          <p:cNvCxnSpPr>
            <a:cxnSpLocks/>
            <a:stCxn id="41" idx="5"/>
            <a:endCxn id="30" idx="1"/>
          </p:cNvCxnSpPr>
          <p:nvPr/>
        </p:nvCxnSpPr>
        <p:spPr>
          <a:xfrm>
            <a:off x="4827972" y="4241601"/>
            <a:ext cx="145938" cy="131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9ECFFA89-A64A-4456-A29E-21C3FE60CDB0}"/>
              </a:ext>
            </a:extLst>
          </p:cNvPr>
          <p:cNvSpPr/>
          <p:nvPr/>
        </p:nvSpPr>
        <p:spPr>
          <a:xfrm>
            <a:off x="4609858" y="4693076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E6BE33C-99FA-4C21-8E87-2EFFE8D1A836}"/>
              </a:ext>
            </a:extLst>
          </p:cNvPr>
          <p:cNvCxnSpPr>
            <a:cxnSpLocks/>
            <a:stCxn id="43" idx="7"/>
            <a:endCxn id="30" idx="3"/>
          </p:cNvCxnSpPr>
          <p:nvPr/>
        </p:nvCxnSpPr>
        <p:spPr>
          <a:xfrm flipV="1">
            <a:off x="4796030" y="4591022"/>
            <a:ext cx="177880" cy="132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5C6335AF-DD9C-4852-AC59-6C98C2575D19}"/>
              </a:ext>
            </a:extLst>
          </p:cNvPr>
          <p:cNvSpPr/>
          <p:nvPr/>
        </p:nvSpPr>
        <p:spPr>
          <a:xfrm>
            <a:off x="5287441" y="4693076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6C1BA09-16FA-4B9A-BC01-8ABEA5E38854}"/>
              </a:ext>
            </a:extLst>
          </p:cNvPr>
          <p:cNvCxnSpPr>
            <a:cxnSpLocks/>
            <a:stCxn id="45" idx="1"/>
            <a:endCxn id="30" idx="5"/>
          </p:cNvCxnSpPr>
          <p:nvPr/>
        </p:nvCxnSpPr>
        <p:spPr>
          <a:xfrm flipH="1" flipV="1">
            <a:off x="5184816" y="4591022"/>
            <a:ext cx="134567" cy="132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9C73987F-E174-4D76-8688-93DD2D13CF1A}"/>
              </a:ext>
            </a:extLst>
          </p:cNvPr>
          <p:cNvSpPr/>
          <p:nvPr/>
        </p:nvSpPr>
        <p:spPr>
          <a:xfrm>
            <a:off x="5050712" y="5185086"/>
            <a:ext cx="298266" cy="30825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D309720-D877-4480-8B50-1CBCA63E8F82}"/>
              </a:ext>
            </a:extLst>
          </p:cNvPr>
          <p:cNvCxnSpPr>
            <a:cxnSpLocks/>
            <a:stCxn id="47" idx="0"/>
            <a:endCxn id="30" idx="4"/>
          </p:cNvCxnSpPr>
          <p:nvPr/>
        </p:nvCxnSpPr>
        <p:spPr>
          <a:xfrm flipH="1" flipV="1">
            <a:off x="5079363" y="4636165"/>
            <a:ext cx="120482" cy="548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1650A4E7-EA88-4A90-90EE-B760315440D6}"/>
              </a:ext>
            </a:extLst>
          </p:cNvPr>
          <p:cNvSpPr/>
          <p:nvPr/>
        </p:nvSpPr>
        <p:spPr>
          <a:xfrm>
            <a:off x="5505555" y="5514872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49C9D36-1F8D-4C58-9139-1D75594C7054}"/>
              </a:ext>
            </a:extLst>
          </p:cNvPr>
          <p:cNvCxnSpPr>
            <a:cxnSpLocks/>
            <a:stCxn id="49" idx="1"/>
            <a:endCxn id="47" idx="5"/>
          </p:cNvCxnSpPr>
          <p:nvPr/>
        </p:nvCxnSpPr>
        <p:spPr>
          <a:xfrm flipH="1" flipV="1">
            <a:off x="5305298" y="5448197"/>
            <a:ext cx="232199" cy="97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DFD3A4B2-2A45-4C85-8CC4-6A8B9E138EA4}"/>
              </a:ext>
            </a:extLst>
          </p:cNvPr>
          <p:cNvSpPr/>
          <p:nvPr/>
        </p:nvSpPr>
        <p:spPr>
          <a:xfrm>
            <a:off x="4832598" y="5536007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A0DD288-1B8E-4C18-B9F2-B3BD7498B1FB}"/>
              </a:ext>
            </a:extLst>
          </p:cNvPr>
          <p:cNvCxnSpPr>
            <a:cxnSpLocks/>
            <a:stCxn id="51" idx="7"/>
            <a:endCxn id="47" idx="3"/>
          </p:cNvCxnSpPr>
          <p:nvPr/>
        </p:nvCxnSpPr>
        <p:spPr>
          <a:xfrm flipV="1">
            <a:off x="5018770" y="5448197"/>
            <a:ext cx="75622" cy="118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22068C99-DA3A-4520-A0C5-0834BBD96FF1}"/>
              </a:ext>
            </a:extLst>
          </p:cNvPr>
          <p:cNvSpPr/>
          <p:nvPr/>
        </p:nvSpPr>
        <p:spPr>
          <a:xfrm>
            <a:off x="4606663" y="5145766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8C485FA-F664-4963-AAD2-6167A6A132C9}"/>
              </a:ext>
            </a:extLst>
          </p:cNvPr>
          <p:cNvCxnSpPr>
            <a:cxnSpLocks/>
            <a:stCxn id="53" idx="6"/>
            <a:endCxn id="47" idx="2"/>
          </p:cNvCxnSpPr>
          <p:nvPr/>
        </p:nvCxnSpPr>
        <p:spPr>
          <a:xfrm>
            <a:off x="4824777" y="5250628"/>
            <a:ext cx="225935" cy="88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686D615F-8DB4-4FD9-B250-368CD9B7D38C}"/>
              </a:ext>
            </a:extLst>
          </p:cNvPr>
          <p:cNvSpPr/>
          <p:nvPr/>
        </p:nvSpPr>
        <p:spPr>
          <a:xfrm>
            <a:off x="6242649" y="4748673"/>
            <a:ext cx="298266" cy="30825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2346D01-0494-43D2-94AE-8C4CA6F0F922}"/>
              </a:ext>
            </a:extLst>
          </p:cNvPr>
          <p:cNvCxnSpPr>
            <a:cxnSpLocks/>
            <a:stCxn id="47" idx="6"/>
            <a:endCxn id="55" idx="3"/>
          </p:cNvCxnSpPr>
          <p:nvPr/>
        </p:nvCxnSpPr>
        <p:spPr>
          <a:xfrm flipV="1">
            <a:off x="5348978" y="5011784"/>
            <a:ext cx="937351" cy="327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291635E-9DE4-4F2E-A444-9619F5998A9B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228496" y="4532579"/>
            <a:ext cx="1057833" cy="261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8126FFF1-0C6E-4681-A9E9-8B2193241591}"/>
              </a:ext>
            </a:extLst>
          </p:cNvPr>
          <p:cNvSpPr/>
          <p:nvPr/>
        </p:nvSpPr>
        <p:spPr>
          <a:xfrm>
            <a:off x="6818201" y="4739736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C6C4B46-C9B5-4617-8E07-993A75588961}"/>
              </a:ext>
            </a:extLst>
          </p:cNvPr>
          <p:cNvSpPr/>
          <p:nvPr/>
        </p:nvSpPr>
        <p:spPr>
          <a:xfrm>
            <a:off x="6581374" y="4431698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61A1586-CBB7-4536-84A7-A4560E92AFF7}"/>
              </a:ext>
            </a:extLst>
          </p:cNvPr>
          <p:cNvCxnSpPr>
            <a:cxnSpLocks/>
            <a:stCxn id="55" idx="7"/>
            <a:endCxn id="59" idx="3"/>
          </p:cNvCxnSpPr>
          <p:nvPr/>
        </p:nvCxnSpPr>
        <p:spPr>
          <a:xfrm flipV="1">
            <a:off x="6497235" y="4610709"/>
            <a:ext cx="116081" cy="183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00A4A5DA-621F-4264-891F-CEBE84E6ABC8}"/>
              </a:ext>
            </a:extLst>
          </p:cNvPr>
          <p:cNvSpPr/>
          <p:nvPr/>
        </p:nvSpPr>
        <p:spPr>
          <a:xfrm>
            <a:off x="6111275" y="4400985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F052B78-9387-41D8-BA52-B78514A1679C}"/>
              </a:ext>
            </a:extLst>
          </p:cNvPr>
          <p:cNvCxnSpPr>
            <a:cxnSpLocks/>
            <a:stCxn id="61" idx="5"/>
            <a:endCxn id="55" idx="0"/>
          </p:cNvCxnSpPr>
          <p:nvPr/>
        </p:nvCxnSpPr>
        <p:spPr>
          <a:xfrm>
            <a:off x="6297447" y="4579996"/>
            <a:ext cx="94335" cy="168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2A455C51-FB07-44C3-80D0-F618E5227124}"/>
              </a:ext>
            </a:extLst>
          </p:cNvPr>
          <p:cNvSpPr/>
          <p:nvPr/>
        </p:nvSpPr>
        <p:spPr>
          <a:xfrm>
            <a:off x="6614217" y="5062184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B491C9F-CFD9-4848-9754-3945F479D5B2}"/>
              </a:ext>
            </a:extLst>
          </p:cNvPr>
          <p:cNvCxnSpPr>
            <a:cxnSpLocks/>
            <a:stCxn id="63" idx="1"/>
            <a:endCxn id="55" idx="5"/>
          </p:cNvCxnSpPr>
          <p:nvPr/>
        </p:nvCxnSpPr>
        <p:spPr>
          <a:xfrm flipH="1" flipV="1">
            <a:off x="6497235" y="5011784"/>
            <a:ext cx="148924" cy="81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B5E0A66-26E4-4B64-842B-E547F8FDD51D}"/>
              </a:ext>
            </a:extLst>
          </p:cNvPr>
          <p:cNvCxnSpPr>
            <a:cxnSpLocks/>
            <a:stCxn id="55" idx="6"/>
            <a:endCxn id="58" idx="2"/>
          </p:cNvCxnSpPr>
          <p:nvPr/>
        </p:nvCxnSpPr>
        <p:spPr>
          <a:xfrm flipV="1">
            <a:off x="6540915" y="4844598"/>
            <a:ext cx="277286" cy="58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7842D223-EF50-4415-BCC3-CEC8AEF7D9AD}"/>
              </a:ext>
            </a:extLst>
          </p:cNvPr>
          <p:cNvSpPr/>
          <p:nvPr/>
        </p:nvSpPr>
        <p:spPr>
          <a:xfrm>
            <a:off x="6249500" y="5238473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D3D1CB0-14A5-4F6D-8494-D4C375096F3E}"/>
              </a:ext>
            </a:extLst>
          </p:cNvPr>
          <p:cNvCxnSpPr>
            <a:cxnSpLocks/>
            <a:stCxn id="55" idx="4"/>
            <a:endCxn id="66" idx="0"/>
          </p:cNvCxnSpPr>
          <p:nvPr/>
        </p:nvCxnSpPr>
        <p:spPr>
          <a:xfrm flipH="1">
            <a:off x="6358557" y="5056927"/>
            <a:ext cx="33225" cy="1815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222">
            <a:extLst>
              <a:ext uri="{FF2B5EF4-FFF2-40B4-BE49-F238E27FC236}">
                <a16:creationId xmlns:a16="http://schemas.microsoft.com/office/drawing/2014/main" id="{10A293CB-3777-4CCE-BFBA-5B0C39DBF9FC}"/>
              </a:ext>
            </a:extLst>
          </p:cNvPr>
          <p:cNvSpPr txBox="1"/>
          <p:nvPr/>
        </p:nvSpPr>
        <p:spPr>
          <a:xfrm>
            <a:off x="5435976" y="3039492"/>
            <a:ext cx="1716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층 모델링 예시</a:t>
            </a:r>
          </a:p>
        </p:txBody>
      </p:sp>
    </p:spTree>
    <p:extLst>
      <p:ext uri="{BB962C8B-B14F-4D97-AF65-F5344CB8AC3E}">
        <p14:creationId xmlns:p14="http://schemas.microsoft.com/office/powerpoint/2010/main" val="397117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1" y="3038214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07484" y="212756"/>
            <a:ext cx="6964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Vertical Algorithm (</a:t>
            </a:r>
            <a:r>
              <a:rPr lang="ko-KR" altLang="en-US" sz="2000" spc="300" dirty="0">
                <a:latin typeface="+mj-lt"/>
              </a:rPr>
              <a:t>엘리베이터 대기 시간 측정</a:t>
            </a:r>
            <a:r>
              <a:rPr lang="en-US" altLang="ko-KR" sz="2000" spc="300" dirty="0">
                <a:latin typeface="+mj-lt"/>
              </a:rPr>
              <a:t>)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440086" y="2122287"/>
            <a:ext cx="7621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Last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Week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481713" y="3086120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Our Algorithm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854369" y="4310853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A21CBF-1BF4-4308-BC6E-3A8B7CCBE302}"/>
              </a:ext>
            </a:extLst>
          </p:cNvPr>
          <p:cNvSpPr/>
          <p:nvPr/>
        </p:nvSpPr>
        <p:spPr>
          <a:xfrm>
            <a:off x="481713" y="3539226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9CB5FC-6902-4DB7-8938-87E690190104}"/>
              </a:ext>
            </a:extLst>
          </p:cNvPr>
          <p:cNvSpPr/>
          <p:nvPr/>
        </p:nvSpPr>
        <p:spPr>
          <a:xfrm>
            <a:off x="731355" y="3941975"/>
            <a:ext cx="8854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Evaluation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60B45E-CDF9-40A2-8C41-4918BC44896B}"/>
              </a:ext>
            </a:extLst>
          </p:cNvPr>
          <p:cNvGrpSpPr/>
          <p:nvPr/>
        </p:nvGrpSpPr>
        <p:grpSpPr>
          <a:xfrm>
            <a:off x="2858007" y="3105399"/>
            <a:ext cx="9173093" cy="461665"/>
            <a:chOff x="4466207" y="898219"/>
            <a:chExt cx="9173093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42D3BC4-CFE2-4DE1-A130-BC57E307228E}"/>
                    </a:ext>
                  </a:extLst>
                </p:cNvPr>
                <p:cNvSpPr txBox="1"/>
                <p:nvPr/>
              </p:nvSpPr>
              <p:spPr>
                <a:xfrm>
                  <a:off x="4466207" y="898219"/>
                  <a:ext cx="6447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400" dirty="0">
                      <a:solidFill>
                        <a:srgbClr val="DE0964"/>
                      </a:solidFill>
                    </a:rPr>
                    <a:t>BOOM Time </a:t>
                  </a:r>
                  <a:r>
                    <a:rPr lang="en-US" altLang="ko-KR" sz="2000" dirty="0"/>
                    <a:t>(</a:t>
                  </a:r>
                  <a:r>
                    <a:rPr lang="ko-KR" altLang="en-US" sz="2000" dirty="0"/>
                    <a:t>사람들이 붐비는 시간</a:t>
                  </a:r>
                  <a:r>
                    <a:rPr lang="en-US" altLang="ko-KR" sz="2000" dirty="0"/>
                    <a:t>) :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:40~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:10</m:t>
                      </m:r>
                    </m:oMath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42D3BC4-CFE2-4DE1-A130-BC57E30722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6207" y="898219"/>
                  <a:ext cx="6447600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1512" t="-10526" b="-289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E787409-3E3C-4A4C-B2C9-E1A0ADA2C774}"/>
                </a:ext>
              </a:extLst>
            </p:cNvPr>
            <p:cNvGrpSpPr/>
            <p:nvPr/>
          </p:nvGrpSpPr>
          <p:grpSpPr>
            <a:xfrm>
              <a:off x="10824499" y="955365"/>
              <a:ext cx="2814801" cy="346768"/>
              <a:chOff x="10824499" y="955365"/>
              <a:chExt cx="2814801" cy="3467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직사각형 3">
                    <a:extLst>
                      <a:ext uri="{FF2B5EF4-FFF2-40B4-BE49-F238E27FC236}">
                        <a16:creationId xmlns:a16="http://schemas.microsoft.com/office/drawing/2014/main" id="{CDE3EBA2-089A-4E59-B040-74FD8B060FE7}"/>
                      </a:ext>
                    </a:extLst>
                  </p:cNvPr>
                  <p:cNvSpPr/>
                  <p:nvPr/>
                </p:nvSpPr>
                <p:spPr>
                  <a:xfrm>
                    <a:off x="10824499" y="963579"/>
                    <a:ext cx="1262910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ko-KR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:40~</m:t>
                          </m:r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altLang="ko-KR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직사각형 3">
                    <a:extLst>
                      <a:ext uri="{FF2B5EF4-FFF2-40B4-BE49-F238E27FC236}">
                        <a16:creationId xmlns:a16="http://schemas.microsoft.com/office/drawing/2014/main" id="{CDE3EBA2-089A-4E59-B040-74FD8B060FE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24499" y="963579"/>
                    <a:ext cx="1262910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직사각형 39">
                    <a:extLst>
                      <a:ext uri="{FF2B5EF4-FFF2-40B4-BE49-F238E27FC236}">
                        <a16:creationId xmlns:a16="http://schemas.microsoft.com/office/drawing/2014/main" id="{883ABB35-C1F9-459B-B619-0BE819467996}"/>
                      </a:ext>
                    </a:extLst>
                  </p:cNvPr>
                  <p:cNvSpPr/>
                  <p:nvPr/>
                </p:nvSpPr>
                <p:spPr>
                  <a:xfrm>
                    <a:off x="12148764" y="955365"/>
                    <a:ext cx="1490536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17</m:t>
                          </m:r>
                          <m:r>
                            <a:rPr lang="en-US" altLang="ko-KR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:40~</m:t>
                          </m:r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  <m:r>
                            <a:rPr lang="en-US" altLang="ko-KR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직사각형 39">
                    <a:extLst>
                      <a:ext uri="{FF2B5EF4-FFF2-40B4-BE49-F238E27FC236}">
                        <a16:creationId xmlns:a16="http://schemas.microsoft.com/office/drawing/2014/main" id="{883ABB35-C1F9-459B-B619-0BE81946799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48764" y="955365"/>
                    <a:ext cx="1490536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46A4A8DD-1AAA-459B-A685-2819CDACDE8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06" y="2811084"/>
            <a:ext cx="1057904" cy="105790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C85F295-ABE5-46C9-B6BB-9E68AAF3BF4D}"/>
              </a:ext>
            </a:extLst>
          </p:cNvPr>
          <p:cNvSpPr txBox="1"/>
          <p:nvPr/>
        </p:nvSpPr>
        <p:spPr>
          <a:xfrm>
            <a:off x="10346506" y="307020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91045C-6593-4C4F-9682-5B49FE928E6C}"/>
              </a:ext>
            </a:extLst>
          </p:cNvPr>
          <p:cNvSpPr/>
          <p:nvPr/>
        </p:nvSpPr>
        <p:spPr>
          <a:xfrm>
            <a:off x="2182270" y="3914886"/>
            <a:ext cx="87333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시간대 별 강의실들의 수강인원 자료를 이용하여 해당 층</a:t>
            </a:r>
            <a:r>
              <a:rPr lang="en-US" altLang="ko-KR" dirty="0"/>
              <a:t> &amp; </a:t>
            </a:r>
            <a:r>
              <a:rPr lang="ko-KR" altLang="en-US" dirty="0"/>
              <a:t>엘리베이터 구역이 </a:t>
            </a:r>
            <a:r>
              <a:rPr lang="en-US" altLang="ko-KR" dirty="0">
                <a:solidFill>
                  <a:srgbClr val="DE0964"/>
                </a:solidFill>
              </a:rPr>
              <a:t>BOOM Time</a:t>
            </a:r>
            <a:r>
              <a:rPr lang="ko-KR" altLang="en-US" dirty="0"/>
              <a:t>에 적용되는지 판별하여 </a:t>
            </a:r>
            <a:r>
              <a:rPr lang="ko-KR" altLang="en-US" dirty="0">
                <a:solidFill>
                  <a:srgbClr val="DE0964"/>
                </a:solidFill>
              </a:rPr>
              <a:t>대기시간</a:t>
            </a:r>
            <a:r>
              <a:rPr lang="ko-KR" altLang="en-US" dirty="0"/>
              <a:t> 측정</a:t>
            </a:r>
          </a:p>
        </p:txBody>
      </p:sp>
    </p:spTree>
    <p:extLst>
      <p:ext uri="{BB962C8B-B14F-4D97-AF65-F5344CB8AC3E}">
        <p14:creationId xmlns:p14="http://schemas.microsoft.com/office/powerpoint/2010/main" val="226430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0" y="3462457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364199" y="2122287"/>
            <a:ext cx="913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Testing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Result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616519" y="3086120"/>
            <a:ext cx="9538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case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854369" y="4310853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A21CBF-1BF4-4308-BC6E-3A8B7CCBE302}"/>
              </a:ext>
            </a:extLst>
          </p:cNvPr>
          <p:cNvSpPr/>
          <p:nvPr/>
        </p:nvSpPr>
        <p:spPr>
          <a:xfrm>
            <a:off x="481713" y="3539226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9CB5FC-6902-4DB7-8938-87E690190104}"/>
              </a:ext>
            </a:extLst>
          </p:cNvPr>
          <p:cNvSpPr/>
          <p:nvPr/>
        </p:nvSpPr>
        <p:spPr>
          <a:xfrm>
            <a:off x="731355" y="3941975"/>
            <a:ext cx="8854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Evaluation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AA81EC9-EBE8-4865-9D6A-D2113482D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372767"/>
              </p:ext>
            </p:extLst>
          </p:nvPr>
        </p:nvGraphicFramePr>
        <p:xfrm>
          <a:off x="2481451" y="2135396"/>
          <a:ext cx="164236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1184">
                  <a:extLst>
                    <a:ext uri="{9D8B030D-6E8A-4147-A177-3AD203B41FA5}">
                      <a16:colId xmlns:a16="http://schemas.microsoft.com/office/drawing/2014/main" val="4254346356"/>
                    </a:ext>
                  </a:extLst>
                </a:gridCol>
                <a:gridCol w="821184">
                  <a:extLst>
                    <a:ext uri="{9D8B030D-6E8A-4147-A177-3AD203B41FA5}">
                      <a16:colId xmlns:a16="http://schemas.microsoft.com/office/drawing/2014/main" val="2171868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92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75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896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48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750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71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432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14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3259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CEFCE9E-139F-4CC9-AFB4-C67CEE25D533}"/>
              </a:ext>
            </a:extLst>
          </p:cNvPr>
          <p:cNvSpPr txBox="1"/>
          <p:nvPr/>
        </p:nvSpPr>
        <p:spPr>
          <a:xfrm>
            <a:off x="4353340" y="1351579"/>
            <a:ext cx="3091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가장 많은 수강생을 가진 </a:t>
            </a:r>
            <a:endParaRPr lang="en-US" altLang="ko-KR" dirty="0"/>
          </a:p>
          <a:p>
            <a:r>
              <a:rPr lang="ko-KR" altLang="en-US" dirty="0"/>
              <a:t>강의의 수강생수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C304D42-D182-4231-8C22-F6EDBDAEA299}"/>
              </a:ext>
            </a:extLst>
          </p:cNvPr>
          <p:cNvCxnSpPr/>
          <p:nvPr/>
        </p:nvCxnSpPr>
        <p:spPr>
          <a:xfrm>
            <a:off x="4045226" y="2308735"/>
            <a:ext cx="12225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5ED2D08F-83F2-47B1-8A62-0ACCB6CB6263}"/>
              </a:ext>
            </a:extLst>
          </p:cNvPr>
          <p:cNvSpPr/>
          <p:nvPr/>
        </p:nvSpPr>
        <p:spPr>
          <a:xfrm>
            <a:off x="5257800" y="2090074"/>
            <a:ext cx="437322" cy="437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0644A4F-C4BE-46E8-A2E8-3E77991D79E5}"/>
              </a:ext>
            </a:extLst>
          </p:cNvPr>
          <p:cNvCxnSpPr/>
          <p:nvPr/>
        </p:nvCxnSpPr>
        <p:spPr>
          <a:xfrm>
            <a:off x="4045226" y="3063186"/>
            <a:ext cx="12225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3FB275E3-9C1B-422F-A5CF-3D305717DA8D}"/>
              </a:ext>
            </a:extLst>
          </p:cNvPr>
          <p:cNvSpPr/>
          <p:nvPr/>
        </p:nvSpPr>
        <p:spPr>
          <a:xfrm>
            <a:off x="5267739" y="2844525"/>
            <a:ext cx="437322" cy="437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1129FCF-2754-422E-AD3D-6B74592431A8}"/>
              </a:ext>
            </a:extLst>
          </p:cNvPr>
          <p:cNvCxnSpPr/>
          <p:nvPr/>
        </p:nvCxnSpPr>
        <p:spPr>
          <a:xfrm>
            <a:off x="4045226" y="4194143"/>
            <a:ext cx="12225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654F9123-FDBE-4320-82E6-BA00B3B3EFD4}"/>
              </a:ext>
            </a:extLst>
          </p:cNvPr>
          <p:cNvSpPr/>
          <p:nvPr/>
        </p:nvSpPr>
        <p:spPr>
          <a:xfrm>
            <a:off x="5267739" y="3975482"/>
            <a:ext cx="437322" cy="437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47C5566-6B5A-490F-A233-841E5CBADC05}"/>
              </a:ext>
            </a:extLst>
          </p:cNvPr>
          <p:cNvCxnSpPr/>
          <p:nvPr/>
        </p:nvCxnSpPr>
        <p:spPr>
          <a:xfrm>
            <a:off x="4045226" y="5325100"/>
            <a:ext cx="12225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2C30EC18-3557-42DA-B885-B00A0716B631}"/>
              </a:ext>
            </a:extLst>
          </p:cNvPr>
          <p:cNvSpPr/>
          <p:nvPr/>
        </p:nvSpPr>
        <p:spPr>
          <a:xfrm>
            <a:off x="5267739" y="5106439"/>
            <a:ext cx="437322" cy="437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25EB167-0B81-4680-AABC-F07F3CCE06D6}"/>
              </a:ext>
            </a:extLst>
          </p:cNvPr>
          <p:cNvSpPr/>
          <p:nvPr/>
        </p:nvSpPr>
        <p:spPr>
          <a:xfrm>
            <a:off x="6829103" y="2598163"/>
            <a:ext cx="437322" cy="437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0396F55-CEB6-4B21-B0F9-B7E8EBB2A4FB}"/>
              </a:ext>
            </a:extLst>
          </p:cNvPr>
          <p:cNvSpPr/>
          <p:nvPr/>
        </p:nvSpPr>
        <p:spPr>
          <a:xfrm>
            <a:off x="7444409" y="2595553"/>
            <a:ext cx="437322" cy="437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7DEA3F8-1DE0-48E6-8FD7-AB1FF294C40B}"/>
              </a:ext>
            </a:extLst>
          </p:cNvPr>
          <p:cNvSpPr/>
          <p:nvPr/>
        </p:nvSpPr>
        <p:spPr>
          <a:xfrm>
            <a:off x="8059715" y="2616849"/>
            <a:ext cx="437322" cy="437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7595846-F26B-45BC-A256-0F7AA6DB2001}"/>
              </a:ext>
            </a:extLst>
          </p:cNvPr>
          <p:cNvSpPr/>
          <p:nvPr/>
        </p:nvSpPr>
        <p:spPr>
          <a:xfrm>
            <a:off x="8675021" y="2616849"/>
            <a:ext cx="437322" cy="437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41E6CD-4F1A-461A-BD73-D8792A28F6E7}"/>
              </a:ext>
            </a:extLst>
          </p:cNvPr>
          <p:cNvSpPr txBox="1"/>
          <p:nvPr/>
        </p:nvSpPr>
        <p:spPr>
          <a:xfrm>
            <a:off x="7185071" y="2616883"/>
            <a:ext cx="43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A04780-E15B-4BA9-9186-B9E668BF8C47}"/>
              </a:ext>
            </a:extLst>
          </p:cNvPr>
          <p:cNvSpPr txBox="1"/>
          <p:nvPr/>
        </p:nvSpPr>
        <p:spPr>
          <a:xfrm>
            <a:off x="7800377" y="2611032"/>
            <a:ext cx="43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3E4F3A-793F-4A10-944D-2C24BB07F270}"/>
              </a:ext>
            </a:extLst>
          </p:cNvPr>
          <p:cNvSpPr txBox="1"/>
          <p:nvPr/>
        </p:nvSpPr>
        <p:spPr>
          <a:xfrm>
            <a:off x="8433721" y="2629548"/>
            <a:ext cx="43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4795CC-C19A-49A4-8A50-08FC415B49BD}"/>
              </a:ext>
            </a:extLst>
          </p:cNvPr>
          <p:cNvSpPr txBox="1"/>
          <p:nvPr/>
        </p:nvSpPr>
        <p:spPr>
          <a:xfrm>
            <a:off x="9310553" y="2671121"/>
            <a:ext cx="242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엘리베이터 예상 인원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C7A53-D386-4B57-994D-AE390C344174}"/>
              </a:ext>
            </a:extLst>
          </p:cNvPr>
          <p:cNvSpPr txBox="1"/>
          <p:nvPr/>
        </p:nvSpPr>
        <p:spPr>
          <a:xfrm>
            <a:off x="6177411" y="2513706"/>
            <a:ext cx="629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1.</a:t>
            </a:r>
            <a:endParaRPr lang="ko-KR" altLang="en-US" sz="3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A950B8-9670-44D0-9176-BDC756581D24}"/>
              </a:ext>
            </a:extLst>
          </p:cNvPr>
          <p:cNvSpPr txBox="1"/>
          <p:nvPr/>
        </p:nvSpPr>
        <p:spPr>
          <a:xfrm>
            <a:off x="6199785" y="3374136"/>
            <a:ext cx="629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2.</a:t>
            </a:r>
            <a:endParaRPr lang="ko-KR" altLang="en-US" sz="3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DAAAEF-45A3-4000-835D-AD5C0E5BF2B1}"/>
              </a:ext>
            </a:extLst>
          </p:cNvPr>
          <p:cNvSpPr txBox="1"/>
          <p:nvPr/>
        </p:nvSpPr>
        <p:spPr>
          <a:xfrm>
            <a:off x="6830656" y="3471692"/>
            <a:ext cx="3332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엘리베이터 예상 인원</a:t>
            </a:r>
            <a:r>
              <a:rPr lang="en-US" altLang="ko-KR" dirty="0"/>
              <a:t>/24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엘리베이터 </a:t>
            </a:r>
            <a:r>
              <a:rPr lang="en-US" altLang="ko-KR" dirty="0"/>
              <a:t>1</a:t>
            </a:r>
            <a:r>
              <a:rPr lang="ko-KR" altLang="en-US" dirty="0"/>
              <a:t>대 최대 인원수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92FC74-C540-4A55-987F-66F298A04CA5}"/>
              </a:ext>
            </a:extLst>
          </p:cNvPr>
          <p:cNvSpPr txBox="1"/>
          <p:nvPr/>
        </p:nvSpPr>
        <p:spPr>
          <a:xfrm>
            <a:off x="6175858" y="4329954"/>
            <a:ext cx="629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3.</a:t>
            </a:r>
            <a:endParaRPr lang="ko-KR" altLang="en-US" sz="3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93EFAC-5252-4154-A840-F4CECF18AD26}"/>
              </a:ext>
            </a:extLst>
          </p:cNvPr>
          <p:cNvSpPr txBox="1"/>
          <p:nvPr/>
        </p:nvSpPr>
        <p:spPr>
          <a:xfrm>
            <a:off x="6806729" y="4427510"/>
            <a:ext cx="4185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</a:t>
            </a:r>
            <a:r>
              <a:rPr lang="ko-KR" altLang="en-US" dirty="0"/>
              <a:t>번을 통해 횟수를 예상하고 </a:t>
            </a:r>
            <a:endParaRPr lang="en-US" altLang="ko-KR" dirty="0"/>
          </a:p>
          <a:p>
            <a:r>
              <a:rPr lang="ko-KR" altLang="en-US" dirty="0"/>
              <a:t>횟수 </a:t>
            </a:r>
            <a:r>
              <a:rPr lang="en-US" altLang="ko-KR" dirty="0"/>
              <a:t>* </a:t>
            </a:r>
            <a:r>
              <a:rPr lang="ko-KR" altLang="en-US" dirty="0"/>
              <a:t>엘리베이터 </a:t>
            </a:r>
            <a:r>
              <a:rPr lang="en-US" altLang="ko-KR" dirty="0"/>
              <a:t>1</a:t>
            </a:r>
            <a:r>
              <a:rPr lang="ko-KR" altLang="en-US" dirty="0"/>
              <a:t>번 운행소요시간을 통해서 총 대기시간 추정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90992E0-671A-4A57-A8ED-53A5157A20BA}"/>
              </a:ext>
            </a:extLst>
          </p:cNvPr>
          <p:cNvSpPr/>
          <p:nvPr/>
        </p:nvSpPr>
        <p:spPr>
          <a:xfrm>
            <a:off x="1707484" y="212756"/>
            <a:ext cx="6964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/>
              <a:t>Vertical Algorithm (</a:t>
            </a:r>
            <a:r>
              <a:rPr lang="ko-KR" altLang="en-US" sz="2000" spc="300" dirty="0"/>
              <a:t>엘리베이터 대기 시간 측정</a:t>
            </a:r>
            <a:r>
              <a:rPr lang="en-US" altLang="ko-KR" sz="2000" spc="300" dirty="0"/>
              <a:t>)</a:t>
            </a:r>
            <a:endParaRPr lang="ko-KR" altLang="en-US" sz="2000" spc="3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89F8E8-846B-477C-891D-B8DC1D320792}"/>
              </a:ext>
            </a:extLst>
          </p:cNvPr>
          <p:cNvSpPr txBox="1"/>
          <p:nvPr/>
        </p:nvSpPr>
        <p:spPr>
          <a:xfrm>
            <a:off x="6803179" y="5660327"/>
            <a:ext cx="5158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뒷</a:t>
            </a:r>
            <a:r>
              <a:rPr lang="ko-KR" altLang="en-US" dirty="0"/>
              <a:t> 슬라이드에서 총 운행 소요 시간을 </a:t>
            </a:r>
            <a:r>
              <a:rPr lang="ko-KR" altLang="en-US" dirty="0" err="1"/>
              <a:t>추정할때</a:t>
            </a:r>
            <a:r>
              <a:rPr lang="ko-KR" altLang="en-US" dirty="0"/>
              <a:t> 엘리베이터 예상 대기 횟수를 이용</a:t>
            </a:r>
            <a:endParaRPr lang="en-US" altLang="ko-KR" dirty="0"/>
          </a:p>
          <a:p>
            <a:r>
              <a:rPr lang="ko-KR" altLang="en-US" u="sng" dirty="0"/>
              <a:t>최대 대기 횟수는 </a:t>
            </a:r>
            <a:r>
              <a:rPr lang="en-US" altLang="ko-KR" u="sng" dirty="0"/>
              <a:t>3</a:t>
            </a:r>
            <a:r>
              <a:rPr lang="ko-KR" altLang="en-US" u="sng" dirty="0"/>
              <a:t>으로 제한</a:t>
            </a:r>
          </a:p>
        </p:txBody>
      </p:sp>
    </p:spTree>
    <p:extLst>
      <p:ext uri="{BB962C8B-B14F-4D97-AF65-F5344CB8AC3E}">
        <p14:creationId xmlns:p14="http://schemas.microsoft.com/office/powerpoint/2010/main" val="65883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1" y="3038214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07484" y="212756"/>
            <a:ext cx="6964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/>
              <a:t>Vertical Algorithm (</a:t>
            </a:r>
            <a:r>
              <a:rPr lang="ko-KR" altLang="en-US" sz="2000" spc="300" dirty="0"/>
              <a:t>엘리베이터 대기 시간 측정</a:t>
            </a:r>
            <a:r>
              <a:rPr lang="en-US" altLang="ko-KR" sz="2000" spc="300" dirty="0"/>
              <a:t>)</a:t>
            </a:r>
            <a:endParaRPr lang="ko-KR" altLang="en-US" sz="2000" spc="3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440086" y="2122287"/>
            <a:ext cx="7621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Last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Week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481713" y="3086120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Our Algorithm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854369" y="4310853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A21CBF-1BF4-4308-BC6E-3A8B7CCBE302}"/>
              </a:ext>
            </a:extLst>
          </p:cNvPr>
          <p:cNvSpPr/>
          <p:nvPr/>
        </p:nvSpPr>
        <p:spPr>
          <a:xfrm>
            <a:off x="481713" y="3539226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9CB5FC-6902-4DB7-8938-87E690190104}"/>
              </a:ext>
            </a:extLst>
          </p:cNvPr>
          <p:cNvSpPr/>
          <p:nvPr/>
        </p:nvSpPr>
        <p:spPr>
          <a:xfrm>
            <a:off x="731355" y="3941975"/>
            <a:ext cx="8854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Evaluation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627C4615-19B6-40CE-8883-2FE4008AFF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694726"/>
                  </p:ext>
                </p:extLst>
              </p:nvPr>
            </p:nvGraphicFramePr>
            <p:xfrm>
              <a:off x="1911932" y="2467190"/>
              <a:ext cx="8975807" cy="30394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6840">
                      <a:extLst>
                        <a:ext uri="{9D8B030D-6E8A-4147-A177-3AD203B41FA5}">
                          <a16:colId xmlns:a16="http://schemas.microsoft.com/office/drawing/2014/main" val="1715099135"/>
                        </a:ext>
                      </a:extLst>
                    </a:gridCol>
                    <a:gridCol w="3799563">
                      <a:extLst>
                        <a:ext uri="{9D8B030D-6E8A-4147-A177-3AD203B41FA5}">
                          <a16:colId xmlns:a16="http://schemas.microsoft.com/office/drawing/2014/main" val="214933574"/>
                        </a:ext>
                      </a:extLst>
                    </a:gridCol>
                    <a:gridCol w="4259404">
                      <a:extLst>
                        <a:ext uri="{9D8B030D-6E8A-4147-A177-3AD203B41FA5}">
                          <a16:colId xmlns:a16="http://schemas.microsoft.com/office/drawing/2014/main" val="1531569820"/>
                        </a:ext>
                      </a:extLst>
                    </a:gridCol>
                  </a:tblGrid>
                  <a:tr h="57411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Boom Time?</a:t>
                          </a:r>
                          <a:endParaRPr lang="ko-KR" altLang="en-US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Event</a:t>
                          </a:r>
                          <a:endParaRPr lang="ko-KR" altLang="en-US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Spend Time</a:t>
                          </a:r>
                          <a:endParaRPr lang="ko-KR" altLang="en-US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886515"/>
                      </a:ext>
                    </a:extLst>
                  </a:tr>
                  <a:tr h="600668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Yes</a:t>
                          </a:r>
                          <a:endParaRPr lang="ko-KR" altLang="en-US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EV </a:t>
                          </a:r>
                          <a:r>
                            <a:rPr lang="ko-KR" altLang="en-US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기다리고 오면 바로 탐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10∗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𝑎𝑙𝑙</m:t>
                                      </m:r>
                                      <m:r>
                                        <a:rPr lang="en-US" altLang="ko-KR" b="0" i="1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+1.5∗</m:t>
                                  </m:r>
                                  <m:r>
                                    <a:rPr lang="en-US" altLang="ko-KR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𝑎𝑙𝑙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400" b="0" i="1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10∗</m:t>
                              </m:r>
                              <m:r>
                                <a:rPr lang="en-US" altLang="ko-KR" sz="1400" b="0" i="1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b="0" i="1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+1.5∗(</m:t>
                              </m:r>
                              <m:r>
                                <a:rPr lang="en-US" altLang="ko-KR" sz="1400" b="0" i="1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b="0" i="1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oMath>
                          </a14:m>
                          <a:endParaRPr lang="ko-KR" altLang="en-US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7152251"/>
                      </a:ext>
                    </a:extLst>
                  </a:tr>
                  <a:tr h="600668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EV </a:t>
                          </a:r>
                          <a:r>
                            <a:rPr lang="ko-KR" altLang="en-US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기다리고 오면 못 타고 </a:t>
                          </a:r>
                          <a:r>
                            <a:rPr lang="en-US" altLang="ko-KR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n</a:t>
                          </a:r>
                          <a:r>
                            <a:rPr lang="ko-KR" altLang="en-US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번 다시 기다리고 탐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10∗</m:t>
                                  </m:r>
                                  <m:d>
                                    <m:d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𝑎𝑙𝑙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+1.5∗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𝑎𝑙𝑙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ko-KR" sz="1200" b="0" i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10∗</m:t>
                              </m:r>
                              <m:r>
                                <a:rPr lang="en-US" altLang="ko-KR" sz="1400" b="0" i="1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b="0" i="1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+1.5∗(</m:t>
                              </m:r>
                              <m:r>
                                <a:rPr lang="en-US" altLang="ko-KR" sz="1400" b="0" i="1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b="0" i="1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oMath>
                          </a14:m>
                          <a:endParaRPr lang="ko-KR" altLang="en-US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2139450"/>
                      </a:ext>
                    </a:extLst>
                  </a:tr>
                  <a:tr h="600668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No</a:t>
                          </a:r>
                          <a:endParaRPr lang="ko-KR" altLang="en-US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EV </a:t>
                          </a:r>
                          <a:r>
                            <a:rPr lang="ko-KR" altLang="en-US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기다리고 오면 바로 탐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800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10∗</m:t>
                                  </m:r>
                                  <m:d>
                                    <m:dPr>
                                      <m:ctrlPr>
                                        <a:rPr lang="en-US" altLang="ko-KR" sz="1800" b="0" i="1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sz="1800" b="0" i="1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800" b="0" i="1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𝑎𝑙𝑙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800" b="0" i="1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ko-KR" sz="1800" b="0" i="1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altLang="ko-KR" sz="1800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+1.5∗</m:t>
                                  </m:r>
                                  <m:f>
                                    <m:fPr>
                                      <m:ctrlPr>
                                        <a:rPr lang="en-US" altLang="ko-KR" sz="1800" b="0" i="1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800" b="0" i="1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𝑎𝑙𝑙</m:t>
                                      </m:r>
                                    </m:num>
                                    <m:den>
                                      <m:r>
                                        <a:rPr lang="en-US" altLang="ko-KR" sz="1800" b="0" i="1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num>
                                <m:den>
                                  <m:r>
                                    <a:rPr lang="en-US" altLang="ko-KR" sz="1800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6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10∗</m:t>
                              </m:r>
                              <m:f>
                                <m:fPr>
                                  <m:ctrlPr>
                                    <a:rPr lang="en-US" altLang="ko-KR" sz="1600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ko-KR" sz="1600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+1.5∗(</m:t>
                              </m:r>
                              <m:f>
                                <m:fPr>
                                  <m:ctrlPr>
                                    <a:rPr lang="en-US" altLang="ko-KR" sz="1600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ko-KR" sz="1600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oMath>
                          </a14:m>
                          <a:endParaRPr lang="ko-KR" altLang="en-US" sz="1600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3496837"/>
                      </a:ext>
                    </a:extLst>
                  </a:tr>
                  <a:tr h="487478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EV </a:t>
                          </a:r>
                          <a:r>
                            <a:rPr lang="ko-KR" altLang="en-US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기다리고 오면 못 타고 </a:t>
                          </a:r>
                          <a:r>
                            <a:rPr lang="en-US" altLang="ko-KR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n</a:t>
                          </a:r>
                          <a:r>
                            <a:rPr lang="ko-KR" altLang="en-US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번 다시 기다리고 탐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10∗</m:t>
                                    </m:r>
                                    <m:d>
                                      <m:dPr>
                                        <m:ctrlPr>
                                          <a:rPr lang="en-US" altLang="ko-KR" sz="1200" b="0" i="1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0" i="1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200" b="0" i="1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𝑎𝑙𝑙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200" b="0" i="1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en-US" altLang="ko-KR" sz="1200" b="0" i="1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altLang="ko-KR" sz="1200" b="0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+1.5∗</m:t>
                                    </m:r>
                                    <m:f>
                                      <m:fPr>
                                        <m:ctrlPr>
                                          <a:rPr lang="en-US" altLang="ko-KR" sz="1200" b="0" i="1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b="0" i="1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𝑎𝑙𝑙</m:t>
                                        </m:r>
                                      </m:num>
                                      <m:den>
                                        <m:r>
                                          <a:rPr lang="en-US" altLang="ko-KR" sz="1200" b="0" i="1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num>
                                  <m:den>
                                    <m:r>
                                      <a:rPr lang="en-US" altLang="ko-KR" sz="1200" b="0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sz="1200" b="0" i="1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r>
                                  <a:rPr lang="en-US" altLang="ko-KR" sz="1200" b="0" i="1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200" b="0" i="1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+10∗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ko-KR" sz="1200" b="0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sz="1200" b="0" i="1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+1.5∗(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ko-KR" sz="1200" b="0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sz="1200" b="0" i="1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99375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627C4615-19B6-40CE-8883-2FE4008AFF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694726"/>
                  </p:ext>
                </p:extLst>
              </p:nvPr>
            </p:nvGraphicFramePr>
            <p:xfrm>
              <a:off x="1911932" y="2467190"/>
              <a:ext cx="8975807" cy="30394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6840">
                      <a:extLst>
                        <a:ext uri="{9D8B030D-6E8A-4147-A177-3AD203B41FA5}">
                          <a16:colId xmlns:a16="http://schemas.microsoft.com/office/drawing/2014/main" val="1715099135"/>
                        </a:ext>
                      </a:extLst>
                    </a:gridCol>
                    <a:gridCol w="3799563">
                      <a:extLst>
                        <a:ext uri="{9D8B030D-6E8A-4147-A177-3AD203B41FA5}">
                          <a16:colId xmlns:a16="http://schemas.microsoft.com/office/drawing/2014/main" val="214933574"/>
                        </a:ext>
                      </a:extLst>
                    </a:gridCol>
                    <a:gridCol w="4259404">
                      <a:extLst>
                        <a:ext uri="{9D8B030D-6E8A-4147-A177-3AD203B41FA5}">
                          <a16:colId xmlns:a16="http://schemas.microsoft.com/office/drawing/2014/main" val="153156982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Boom Time?</a:t>
                          </a:r>
                          <a:endParaRPr lang="ko-KR" altLang="en-US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Event</a:t>
                          </a:r>
                          <a:endParaRPr lang="ko-KR" altLang="en-US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Spend Time</a:t>
                          </a:r>
                          <a:endParaRPr lang="ko-KR" altLang="en-US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886515"/>
                      </a:ext>
                    </a:extLst>
                  </a:tr>
                  <a:tr h="600668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Yes</a:t>
                          </a:r>
                          <a:endParaRPr lang="ko-KR" altLang="en-US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EV </a:t>
                          </a:r>
                          <a:r>
                            <a:rPr lang="ko-KR" altLang="en-US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기다리고 오면 바로 탐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016" t="-111111" r="-286" b="-3010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152251"/>
                      </a:ext>
                    </a:extLst>
                  </a:tr>
                  <a:tr h="600668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EV </a:t>
                          </a:r>
                          <a:r>
                            <a:rPr lang="ko-KR" altLang="en-US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기다리고 오면 못 타고 </a:t>
                          </a:r>
                          <a:r>
                            <a:rPr lang="en-US" altLang="ko-KR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n</a:t>
                          </a:r>
                          <a:r>
                            <a:rPr lang="ko-KR" altLang="en-US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번 다시 기다리고 탐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016" t="-211111" r="-286" b="-2010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2139450"/>
                      </a:ext>
                    </a:extLst>
                  </a:tr>
                  <a:tr h="611696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No</a:t>
                          </a:r>
                          <a:endParaRPr lang="ko-KR" altLang="en-US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EV </a:t>
                          </a:r>
                          <a:r>
                            <a:rPr lang="ko-KR" altLang="en-US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기다리고 오면 바로 탐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016" t="-304950" r="-286" b="-97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3496837"/>
                      </a:ext>
                    </a:extLst>
                  </a:tr>
                  <a:tr h="586296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EV </a:t>
                          </a:r>
                          <a:r>
                            <a:rPr lang="ko-KR" altLang="en-US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기다리고 오면 못 타고 </a:t>
                          </a:r>
                          <a:r>
                            <a:rPr lang="en-US" altLang="ko-KR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n</a:t>
                          </a:r>
                          <a:r>
                            <a:rPr lang="ko-KR" altLang="en-US" sz="12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번 다시 기다리고 탐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016" t="-426042" r="-286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9375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2FFB208-F9D4-4215-BCAC-0F23FB5190E6}"/>
              </a:ext>
            </a:extLst>
          </p:cNvPr>
          <p:cNvCxnSpPr>
            <a:cxnSpLocks/>
          </p:cNvCxnSpPr>
          <p:nvPr/>
        </p:nvCxnSpPr>
        <p:spPr>
          <a:xfrm>
            <a:off x="7674816" y="1957365"/>
            <a:ext cx="0" cy="1099156"/>
          </a:xfrm>
          <a:prstGeom prst="straightConnector1">
            <a:avLst/>
          </a:prstGeom>
          <a:ln w="28575">
            <a:solidFill>
              <a:srgbClr val="DE09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D349E36-0998-4B4D-85FC-761038242802}"/>
              </a:ext>
            </a:extLst>
          </p:cNvPr>
          <p:cNvCxnSpPr>
            <a:cxnSpLocks/>
          </p:cNvCxnSpPr>
          <p:nvPr/>
        </p:nvCxnSpPr>
        <p:spPr>
          <a:xfrm>
            <a:off x="9502059" y="1968311"/>
            <a:ext cx="0" cy="1088210"/>
          </a:xfrm>
          <a:prstGeom prst="straightConnector1">
            <a:avLst/>
          </a:prstGeom>
          <a:ln w="28575">
            <a:solidFill>
              <a:srgbClr val="DE09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F8AB5B-53A1-432F-9E24-84EBE2F7F69D}"/>
              </a:ext>
            </a:extLst>
          </p:cNvPr>
          <p:cNvSpPr txBox="1"/>
          <p:nvPr/>
        </p:nvSpPr>
        <p:spPr>
          <a:xfrm>
            <a:off x="6957064" y="1680366"/>
            <a:ext cx="2713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평균 </a:t>
            </a:r>
            <a:r>
              <a:rPr lang="en-US" altLang="ko-KR" sz="1200" dirty="0"/>
              <a:t>EV </a:t>
            </a:r>
            <a:r>
              <a:rPr lang="ko-KR" altLang="en-US" sz="1200" dirty="0"/>
              <a:t>대기 시간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B11D6D-2C41-408F-9C19-48266D2375E7}"/>
              </a:ext>
            </a:extLst>
          </p:cNvPr>
          <p:cNvSpPr txBox="1"/>
          <p:nvPr/>
        </p:nvSpPr>
        <p:spPr>
          <a:xfrm>
            <a:off x="8448331" y="1693824"/>
            <a:ext cx="2713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EV </a:t>
            </a:r>
            <a:r>
              <a:rPr lang="ko-KR" altLang="en-US" sz="1200" dirty="0"/>
              <a:t>탑승 후 목적지까지 이동 시간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512981-B403-4220-B1BE-FBB047494440}"/>
              </a:ext>
            </a:extLst>
          </p:cNvPr>
          <p:cNvSpPr txBox="1"/>
          <p:nvPr/>
        </p:nvSpPr>
        <p:spPr>
          <a:xfrm>
            <a:off x="1899494" y="5803362"/>
            <a:ext cx="9770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Boom Time</a:t>
            </a:r>
            <a:r>
              <a:rPr lang="ko-KR" altLang="en-US" sz="1200" dirty="0"/>
              <a:t>에는 </a:t>
            </a:r>
            <a:r>
              <a:rPr lang="en-US" altLang="ko-KR" sz="1200" dirty="0"/>
              <a:t>Elevator</a:t>
            </a:r>
            <a:r>
              <a:rPr lang="ko-KR" altLang="en-US" sz="1200" dirty="0"/>
              <a:t>를 기다리거나 탑승을 하여 이동을 할 때 모든 층을 정차한다 가정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Elevator </a:t>
            </a:r>
            <a:r>
              <a:rPr lang="ko-KR" altLang="en-US" sz="1200" dirty="0"/>
              <a:t>대기 시간은 </a:t>
            </a:r>
            <a:r>
              <a:rPr lang="en-US" altLang="ko-KR" sz="1200" dirty="0"/>
              <a:t>(</a:t>
            </a:r>
            <a:r>
              <a:rPr lang="ko-KR" altLang="en-US" sz="1200" dirty="0"/>
              <a:t>현재 층 제외 모든 층 경유하는데 걸리는 시간</a:t>
            </a:r>
            <a:r>
              <a:rPr lang="en-US" altLang="ko-KR" sz="1200" dirty="0"/>
              <a:t>)/2 </a:t>
            </a:r>
            <a:r>
              <a:rPr lang="ko-KR" altLang="en-US" sz="1200" dirty="0"/>
              <a:t>로 계산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Boom Time</a:t>
            </a:r>
            <a:r>
              <a:rPr lang="ko-KR" altLang="en-US" sz="1200" dirty="0"/>
              <a:t>이 아닌 시간에서의 대기시간은 </a:t>
            </a:r>
            <a:r>
              <a:rPr lang="en-US" altLang="ko-KR" sz="1200" dirty="0"/>
              <a:t>((</a:t>
            </a:r>
            <a:r>
              <a:rPr lang="ko-KR" altLang="en-US" sz="1200" dirty="0"/>
              <a:t>현재 층 제외 모든 층 경유하는데 걸리는 시간</a:t>
            </a:r>
            <a:r>
              <a:rPr lang="en-US" altLang="ko-KR" sz="1200" dirty="0"/>
              <a:t>)/2 </a:t>
            </a:r>
            <a:r>
              <a:rPr lang="ko-KR" altLang="en-US" sz="1200" dirty="0"/>
              <a:t>을 경유하는데 걸리는 시간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/ 2</a:t>
            </a:r>
            <a:r>
              <a:rPr lang="ko-KR" altLang="en-US" sz="1200" dirty="0"/>
              <a:t>로 계산</a:t>
            </a:r>
            <a:endParaRPr lang="en-US" altLang="ko-KR" sz="1200" dirty="0"/>
          </a:p>
          <a:p>
            <a:r>
              <a:rPr lang="en-US" altLang="ko-KR" sz="1200" dirty="0"/>
              <a:t>-&gt; 2</a:t>
            </a:r>
            <a:r>
              <a:rPr lang="ko-KR" altLang="en-US" sz="1200" dirty="0"/>
              <a:t>층당 </a:t>
            </a:r>
            <a:r>
              <a:rPr lang="en-US" altLang="ko-KR" sz="1200" dirty="0"/>
              <a:t>1</a:t>
            </a:r>
            <a:r>
              <a:rPr lang="ko-KR" altLang="en-US" sz="1200" dirty="0"/>
              <a:t>번 정차한다 가정</a:t>
            </a:r>
            <a:endParaRPr lang="en-US" altLang="ko-KR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BC7676-47F0-440D-9F72-419AEF6AB551}"/>
              </a:ext>
            </a:extLst>
          </p:cNvPr>
          <p:cNvSpPr/>
          <p:nvPr/>
        </p:nvSpPr>
        <p:spPr>
          <a:xfrm>
            <a:off x="6957064" y="3108058"/>
            <a:ext cx="1633677" cy="544700"/>
          </a:xfrm>
          <a:prstGeom prst="rect">
            <a:avLst/>
          </a:prstGeom>
          <a:noFill/>
          <a:ln w="19050">
            <a:solidFill>
              <a:srgbClr val="DE09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11C6A6-1D20-47DB-B9D7-7F57ADF54D08}"/>
              </a:ext>
            </a:extLst>
          </p:cNvPr>
          <p:cNvSpPr/>
          <p:nvPr/>
        </p:nvSpPr>
        <p:spPr>
          <a:xfrm>
            <a:off x="8836750" y="3107002"/>
            <a:ext cx="1657579" cy="544700"/>
          </a:xfrm>
          <a:prstGeom prst="rect">
            <a:avLst/>
          </a:prstGeom>
          <a:noFill/>
          <a:ln w="19050">
            <a:solidFill>
              <a:srgbClr val="DE09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8AE0C9D-60C9-4589-B2D9-B51995456028}"/>
                  </a:ext>
                </a:extLst>
              </p:cNvPr>
              <p:cNvSpPr/>
              <p:nvPr/>
            </p:nvSpPr>
            <p:spPr>
              <a:xfrm>
                <a:off x="1899494" y="1041828"/>
                <a:ext cx="4201728" cy="11704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𝑎𝑙𝑙</m:t>
                    </m:r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: </a:t>
                </a:r>
                <a:r>
                  <a:rPr lang="ko-KR" altLang="en-US" sz="1200" dirty="0"/>
                  <a:t>해당 엘리베이터 전체 운행 층수</a:t>
                </a:r>
                <a:endParaRPr lang="en-US" altLang="ko-KR" sz="12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: </a:t>
                </a:r>
                <a:r>
                  <a:rPr lang="ko-KR" altLang="en-US" sz="1200" dirty="0"/>
                  <a:t>현재 층에서 목적 층까지 중간에 정차하는 층 개수</a:t>
                </a: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𝑠𝑒𝑐𝑜𝑛𝑑𝑠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엘</m:t>
                    </m:r>
                  </m:oMath>
                </a14:m>
                <a:r>
                  <a:rPr lang="ko-KR" altLang="en-US" sz="1200" dirty="0"/>
                  <a:t>리베이터가 정차한 층에서 걸리는 소요 시간</a:t>
                </a: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1.5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𝑠𝑒𝑐𝑜𝑛𝑑𝑠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ko-KR" altLang="en-US" sz="1200" dirty="0"/>
                  <a:t>엘리베이터가 한 층 올라갈 때의 소요시간</a:t>
                </a:r>
                <a:endParaRPr lang="en-US" altLang="ko-KR" sz="1200" dirty="0"/>
              </a:p>
            </p:txBody>
          </p:sp>
        </mc:Choice>
        <mc:Fallback xmlns="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8AE0C9D-60C9-4589-B2D9-B51995456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494" y="1041828"/>
                <a:ext cx="4201728" cy="1170449"/>
              </a:xfrm>
              <a:prstGeom prst="rect">
                <a:avLst/>
              </a:prstGeom>
              <a:blipFill>
                <a:blip r:embed="rId3"/>
                <a:stretch>
                  <a:fillRect b="-25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F3030C-63A2-4372-8592-E765EBD03585}"/>
              </a:ext>
            </a:extLst>
          </p:cNvPr>
          <p:cNvSpPr/>
          <p:nvPr/>
        </p:nvSpPr>
        <p:spPr>
          <a:xfrm>
            <a:off x="8366710" y="3801093"/>
            <a:ext cx="383885" cy="394798"/>
          </a:xfrm>
          <a:prstGeom prst="rect">
            <a:avLst/>
          </a:prstGeom>
          <a:noFill/>
          <a:ln w="19050">
            <a:solidFill>
              <a:srgbClr val="DE09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9F2C52B-74FF-434C-804F-F0AD2396C811}"/>
              </a:ext>
            </a:extLst>
          </p:cNvPr>
          <p:cNvCxnSpPr>
            <a:cxnSpLocks/>
          </p:cNvCxnSpPr>
          <p:nvPr/>
        </p:nvCxnSpPr>
        <p:spPr>
          <a:xfrm flipH="1">
            <a:off x="8750596" y="3832210"/>
            <a:ext cx="2497808" cy="13577"/>
          </a:xfrm>
          <a:prstGeom prst="straightConnector1">
            <a:avLst/>
          </a:prstGeom>
          <a:ln w="28575">
            <a:solidFill>
              <a:srgbClr val="DE09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E4178CB-CD20-4664-A65F-AEAF05A46F83}"/>
              </a:ext>
            </a:extLst>
          </p:cNvPr>
          <p:cNvSpPr txBox="1"/>
          <p:nvPr/>
        </p:nvSpPr>
        <p:spPr>
          <a:xfrm>
            <a:off x="10304809" y="1072018"/>
            <a:ext cx="1887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앞 슬라이드에서 설명한</a:t>
            </a:r>
            <a:endParaRPr lang="en-US" altLang="ko-KR" sz="1200" dirty="0"/>
          </a:p>
          <a:p>
            <a:pPr algn="ctr"/>
            <a:r>
              <a:rPr lang="en-US" altLang="ko-KR" sz="1200" dirty="0"/>
              <a:t>EV </a:t>
            </a:r>
            <a:r>
              <a:rPr lang="ko-KR" altLang="en-US" sz="1200" dirty="0"/>
              <a:t>예상 대기 횟수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최대 </a:t>
            </a:r>
            <a:r>
              <a:rPr lang="en-US" altLang="ko-KR" sz="1200" dirty="0"/>
              <a:t>3</a:t>
            </a:r>
            <a:r>
              <a:rPr lang="ko-KR" altLang="en-US" sz="1200" dirty="0"/>
              <a:t>으로 제한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926CE10-09E9-416A-8D6F-214224001F72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11244357" y="1718349"/>
            <a:ext cx="4048" cy="2127438"/>
          </a:xfrm>
          <a:prstGeom prst="line">
            <a:avLst/>
          </a:prstGeom>
          <a:ln w="28575">
            <a:solidFill>
              <a:srgbClr val="DE09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47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1" y="3038214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07484" y="212756"/>
            <a:ext cx="53610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/>
              <a:t>Vertical Algorithm (</a:t>
            </a:r>
            <a:r>
              <a:rPr lang="ko-KR" altLang="en-US" sz="2000" spc="300" dirty="0"/>
              <a:t>계단 시간 측정</a:t>
            </a:r>
            <a:r>
              <a:rPr lang="en-US" altLang="ko-KR" sz="2000" spc="300" dirty="0"/>
              <a:t>)</a:t>
            </a:r>
            <a:endParaRPr lang="ko-KR" altLang="en-US" sz="2000" spc="3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440086" y="2122287"/>
            <a:ext cx="7621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Last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Week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481713" y="3086120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Our Algorithm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854369" y="4310853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A21CBF-1BF4-4308-BC6E-3A8B7CCBE302}"/>
              </a:ext>
            </a:extLst>
          </p:cNvPr>
          <p:cNvSpPr/>
          <p:nvPr/>
        </p:nvSpPr>
        <p:spPr>
          <a:xfrm>
            <a:off x="481713" y="3539226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9CB5FC-6902-4DB7-8938-87E690190104}"/>
              </a:ext>
            </a:extLst>
          </p:cNvPr>
          <p:cNvSpPr/>
          <p:nvPr/>
        </p:nvSpPr>
        <p:spPr>
          <a:xfrm>
            <a:off x="731355" y="3941975"/>
            <a:ext cx="8854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Evaluation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51D85F17-CD18-43BC-BE7D-68BA2D6DD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281" y="1134580"/>
            <a:ext cx="2080923" cy="3706282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949C6F2-4648-4E30-86A7-5429FAB1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089" y="1134580"/>
            <a:ext cx="2080922" cy="370628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2EC4697-84D0-4200-A1D9-F1B408C8287B}"/>
              </a:ext>
            </a:extLst>
          </p:cNvPr>
          <p:cNvSpPr txBox="1"/>
          <p:nvPr/>
        </p:nvSpPr>
        <p:spPr>
          <a:xfrm>
            <a:off x="3301859" y="5058167"/>
            <a:ext cx="177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올라갈때</a:t>
            </a:r>
            <a:r>
              <a:rPr lang="ko-KR" altLang="en-US" dirty="0"/>
              <a:t> 시간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FE690489-F89B-45DB-AFA3-F2E0BF9F99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889" y="1118979"/>
            <a:ext cx="2080924" cy="3706283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ADAA1C51-6C0C-4B91-BCB8-FE0B0E2BC7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679" y="1128767"/>
            <a:ext cx="2080922" cy="370628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7E3E7C6-DDFB-49BC-A0E4-2E3AFD440E8D}"/>
              </a:ext>
            </a:extLst>
          </p:cNvPr>
          <p:cNvSpPr txBox="1"/>
          <p:nvPr/>
        </p:nvSpPr>
        <p:spPr>
          <a:xfrm>
            <a:off x="8315449" y="5043591"/>
            <a:ext cx="177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내려갈때</a:t>
            </a:r>
            <a:r>
              <a:rPr lang="ko-KR" altLang="en-US" dirty="0"/>
              <a:t> 시간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BEE51F-BD40-4633-B2E7-5FE0A38237CA}"/>
              </a:ext>
            </a:extLst>
          </p:cNvPr>
          <p:cNvSpPr txBox="1"/>
          <p:nvPr/>
        </p:nvSpPr>
        <p:spPr>
          <a:xfrm>
            <a:off x="2532375" y="5739021"/>
            <a:ext cx="856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두 개의 평균값인 </a:t>
            </a:r>
            <a:r>
              <a:rPr lang="en-US" altLang="ko-KR" dirty="0"/>
              <a:t>16</a:t>
            </a:r>
            <a:r>
              <a:rPr lang="ko-KR" altLang="en-US" dirty="0"/>
              <a:t>초를 계단으로 한 층 이동하는 시간으로 설정</a:t>
            </a:r>
          </a:p>
        </p:txBody>
      </p:sp>
    </p:spTree>
    <p:extLst>
      <p:ext uri="{BB962C8B-B14F-4D97-AF65-F5344CB8AC3E}">
        <p14:creationId xmlns:p14="http://schemas.microsoft.com/office/powerpoint/2010/main" val="2014272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1154</Words>
  <Application>Microsoft Office PowerPoint</Application>
  <PresentationFormat>와이드스크린</PresentationFormat>
  <Paragraphs>416</Paragraphs>
  <Slides>22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08서울남산체 B</vt:lpstr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 도경</dc:creator>
  <cp:lastModifiedBy>권도경</cp:lastModifiedBy>
  <cp:revision>80</cp:revision>
  <dcterms:created xsi:type="dcterms:W3CDTF">2018-11-28T04:24:05Z</dcterms:created>
  <dcterms:modified xsi:type="dcterms:W3CDTF">2018-12-04T13:34:12Z</dcterms:modified>
</cp:coreProperties>
</file>