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64" r:id="rId3"/>
    <p:sldId id="275" r:id="rId4"/>
    <p:sldId id="279" r:id="rId5"/>
    <p:sldId id="256" r:id="rId6"/>
    <p:sldId id="276" r:id="rId7"/>
    <p:sldId id="269" r:id="rId8"/>
    <p:sldId id="270" r:id="rId9"/>
    <p:sldId id="280" r:id="rId10"/>
    <p:sldId id="274" r:id="rId11"/>
    <p:sldId id="281" r:id="rId12"/>
    <p:sldId id="278" r:id="rId13"/>
    <p:sldId id="271" r:id="rId14"/>
    <p:sldId id="272" r:id="rId15"/>
  </p:sldIdLst>
  <p:sldSz cx="12192000" cy="6858000"/>
  <p:notesSz cx="6858000" cy="9144000"/>
  <p:embeddedFontLst>
    <p:embeddedFont>
      <p:font typeface="나눔바른고딕" panose="020B0600000101010101" charset="-127"/>
      <p:regular r:id="rId16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333C"/>
    <a:srgbClr val="E7E6E6"/>
    <a:srgbClr val="FBFBFB"/>
    <a:srgbClr val="BFBFBF"/>
    <a:srgbClr val="EDEDED"/>
    <a:srgbClr val="FFFFFF"/>
    <a:srgbClr val="3E4B58"/>
    <a:srgbClr val="DE0964"/>
    <a:srgbClr val="0062C4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53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6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8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0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5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3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35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20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20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53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67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04DCD-D215-46BC-93C7-0E53B41E8E47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49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3581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6174419"/>
            <a:ext cx="12192000" cy="683581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B70BC9A-4F6F-458B-99A6-190796620EE9}"/>
              </a:ext>
            </a:extLst>
          </p:cNvPr>
          <p:cNvGrpSpPr/>
          <p:nvPr/>
        </p:nvGrpSpPr>
        <p:grpSpPr>
          <a:xfrm>
            <a:off x="3149313" y="2814067"/>
            <a:ext cx="6320477" cy="1229865"/>
            <a:chOff x="4030462" y="3013661"/>
            <a:chExt cx="6320477" cy="12298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4030462" y="3195961"/>
              <a:ext cx="0" cy="1047565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030462" y="3045041"/>
              <a:ext cx="0" cy="594804"/>
            </a:xfrm>
            <a:prstGeom prst="line">
              <a:avLst/>
            </a:prstGeom>
            <a:ln w="28575">
              <a:solidFill>
                <a:srgbClr val="DE09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A46F36-ACD3-4C96-A4D2-DB79640B8AB0}"/>
                </a:ext>
              </a:extLst>
            </p:cNvPr>
            <p:cNvSpPr txBox="1"/>
            <p:nvPr/>
          </p:nvSpPr>
          <p:spPr>
            <a:xfrm>
              <a:off x="4030462" y="3342443"/>
              <a:ext cx="63204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Designing</a:t>
              </a:r>
              <a:r>
                <a:rPr lang="ko-KR" altLang="en-US" sz="4000" dirty="0">
                  <a:solidFill>
                    <a:schemeClr val="bg1"/>
                  </a:solidFill>
                </a:rPr>
                <a:t> </a:t>
              </a:r>
              <a:r>
                <a:rPr lang="en-US" altLang="ko-KR" sz="4000" dirty="0">
                  <a:solidFill>
                    <a:schemeClr val="bg1"/>
                  </a:solidFill>
                </a:rPr>
                <a:t>Problems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7418D30-A1EE-4422-8321-DEA7335E57B3}"/>
                </a:ext>
              </a:extLst>
            </p:cNvPr>
            <p:cNvSpPr txBox="1"/>
            <p:nvPr/>
          </p:nvSpPr>
          <p:spPr>
            <a:xfrm>
              <a:off x="4220049" y="3013661"/>
              <a:ext cx="4994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Data Structure Design (2018-02) </a:t>
              </a:r>
              <a:r>
                <a:rPr lang="ko-KR" altLang="en-US" dirty="0" err="1">
                  <a:solidFill>
                    <a:schemeClr val="bg1"/>
                  </a:solidFill>
                </a:rPr>
                <a:t>또구설계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6B95507-BCF3-4B4C-8DEB-B923A7342BB1}"/>
              </a:ext>
            </a:extLst>
          </p:cNvPr>
          <p:cNvSpPr txBox="1"/>
          <p:nvPr/>
        </p:nvSpPr>
        <p:spPr>
          <a:xfrm>
            <a:off x="5960248" y="3816840"/>
            <a:ext cx="233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Presenter : </a:t>
            </a:r>
            <a:r>
              <a:rPr lang="ko-KR" altLang="en-US" dirty="0">
                <a:solidFill>
                  <a:schemeClr val="bg1"/>
                </a:solidFill>
              </a:rPr>
              <a:t>조원희</a:t>
            </a:r>
          </a:p>
        </p:txBody>
      </p:sp>
    </p:spTree>
    <p:extLst>
      <p:ext uri="{BB962C8B-B14F-4D97-AF65-F5344CB8AC3E}">
        <p14:creationId xmlns:p14="http://schemas.microsoft.com/office/powerpoint/2010/main" val="3254803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3273" y="3822537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B95938E-A3C8-49E1-A1AA-65E1980CBFB7}"/>
              </a:ext>
            </a:extLst>
          </p:cNvPr>
          <p:cNvGrpSpPr/>
          <p:nvPr/>
        </p:nvGrpSpPr>
        <p:grpSpPr>
          <a:xfrm>
            <a:off x="1707484" y="54274"/>
            <a:ext cx="1601721" cy="636057"/>
            <a:chOff x="1707484" y="54274"/>
            <a:chExt cx="1601721" cy="636057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FB21557-5684-446E-B80F-55541C86B52B}"/>
                </a:ext>
              </a:extLst>
            </p:cNvPr>
            <p:cNvSpPr/>
            <p:nvPr/>
          </p:nvSpPr>
          <p:spPr>
            <a:xfrm>
              <a:off x="1707484" y="54274"/>
              <a:ext cx="16017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spc="300" dirty="0">
                  <a:latin typeface="+mj-lt"/>
                </a:rPr>
                <a:t>Modeling</a:t>
              </a:r>
              <a:endParaRPr lang="ko-KR" altLang="en-US" sz="2000" spc="300" dirty="0">
                <a:latin typeface="+mj-lt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6A073C7-ED9C-4DD6-B965-6F907E568119}"/>
                </a:ext>
              </a:extLst>
            </p:cNvPr>
            <p:cNvSpPr/>
            <p:nvPr/>
          </p:nvSpPr>
          <p:spPr>
            <a:xfrm>
              <a:off x="1707484" y="382554"/>
              <a:ext cx="5838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spc="-150" dirty="0">
                  <a:latin typeface="+mj-lt"/>
                </a:rPr>
                <a:t>Graph</a:t>
              </a:r>
              <a:endParaRPr lang="ko-KR" altLang="en-US" sz="1400" spc="-150" dirty="0">
                <a:latin typeface="+mj-lt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181638" y="2263655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Modieling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A8757D7-4878-41C8-8B7D-81CE6EDC0E0C}"/>
              </a:ext>
            </a:extLst>
          </p:cNvPr>
          <p:cNvSpPr/>
          <p:nvPr/>
        </p:nvSpPr>
        <p:spPr>
          <a:xfrm>
            <a:off x="9171" y="3514513"/>
            <a:ext cx="15856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Development Environment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916111" y="3086121"/>
            <a:ext cx="6335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Subject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F014737-3DA4-45B2-8562-3651CF2E7895}"/>
              </a:ext>
            </a:extLst>
          </p:cNvPr>
          <p:cNvSpPr/>
          <p:nvPr/>
        </p:nvSpPr>
        <p:spPr>
          <a:xfrm>
            <a:off x="800558" y="3878951"/>
            <a:ext cx="769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Modeling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941903" y="4653846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Q &amp; A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5EA0CE1-857A-4032-87ED-725F9DF38BED}"/>
              </a:ext>
            </a:extLst>
          </p:cNvPr>
          <p:cNvSpPr/>
          <p:nvPr/>
        </p:nvSpPr>
        <p:spPr>
          <a:xfrm>
            <a:off x="21926" y="4317711"/>
            <a:ext cx="1598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Precondition &amp; Calculation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4CC453-5621-417D-9AC1-27659A6374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3" t="45417" r="19462" b="14250"/>
          <a:stretch/>
        </p:blipFill>
        <p:spPr>
          <a:xfrm>
            <a:off x="2579376" y="4277150"/>
            <a:ext cx="5990400" cy="2739502"/>
          </a:xfrm>
          <a:prstGeom prst="rect">
            <a:avLst/>
          </a:prstGeom>
          <a:scene3d>
            <a:camera prst="orthographicFront">
              <a:rot lat="2638154" lon="19442470" rev="19996050"/>
            </a:camera>
            <a:lightRig rig="threePt" dir="t"/>
          </a:scene3d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D2D7BDF-9E48-414F-94A2-2F83057301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1" t="45745" r="20057" b="13187"/>
          <a:stretch/>
        </p:blipFill>
        <p:spPr>
          <a:xfrm>
            <a:off x="2555943" y="2497248"/>
            <a:ext cx="5989589" cy="2763405"/>
          </a:xfrm>
          <a:prstGeom prst="rect">
            <a:avLst/>
          </a:prstGeom>
          <a:scene3d>
            <a:camera prst="orthographicFront">
              <a:rot lat="2638153" lon="19442467" rev="19996007"/>
            </a:camera>
            <a:lightRig rig="threePt" dir="t"/>
          </a:scene3d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1804D18-7DEA-4B98-98FA-EAF83450FB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2" t="22752" r="11720" b="26850"/>
          <a:stretch/>
        </p:blipFill>
        <p:spPr>
          <a:xfrm>
            <a:off x="2579376" y="738333"/>
            <a:ext cx="5990400" cy="2628312"/>
          </a:xfrm>
          <a:prstGeom prst="rect">
            <a:avLst/>
          </a:prstGeom>
          <a:scene3d>
            <a:camera prst="orthographicFront">
              <a:rot lat="2638154" lon="19442470" rev="19996050"/>
            </a:camera>
            <a:lightRig rig="threePt" dir="t"/>
          </a:scene3d>
        </p:spPr>
      </p:pic>
      <p:sp>
        <p:nvSpPr>
          <p:cNvPr id="75" name="타원 74">
            <a:extLst>
              <a:ext uri="{FF2B5EF4-FFF2-40B4-BE49-F238E27FC236}">
                <a16:creationId xmlns:a16="http://schemas.microsoft.com/office/drawing/2014/main" id="{084A78E0-C648-48F7-9009-509BA6EC7F22}"/>
              </a:ext>
            </a:extLst>
          </p:cNvPr>
          <p:cNvSpPr/>
          <p:nvPr/>
        </p:nvSpPr>
        <p:spPr>
          <a:xfrm>
            <a:off x="4996852" y="4130926"/>
            <a:ext cx="117931" cy="108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FFC15EAB-47F4-4B14-A67D-D6D8C1B2CAF4}"/>
              </a:ext>
            </a:extLst>
          </p:cNvPr>
          <p:cNvSpPr/>
          <p:nvPr/>
        </p:nvSpPr>
        <p:spPr>
          <a:xfrm>
            <a:off x="6336026" y="3322802"/>
            <a:ext cx="117931" cy="108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F3DD19F-DE70-49F2-B522-78B3031DA82B}"/>
              </a:ext>
            </a:extLst>
          </p:cNvPr>
          <p:cNvSpPr/>
          <p:nvPr/>
        </p:nvSpPr>
        <p:spPr>
          <a:xfrm>
            <a:off x="5351763" y="3232705"/>
            <a:ext cx="117931" cy="108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E8B56BC-36CE-434E-BD78-4B58E337AE4A}"/>
              </a:ext>
            </a:extLst>
          </p:cNvPr>
          <p:cNvSpPr/>
          <p:nvPr/>
        </p:nvSpPr>
        <p:spPr>
          <a:xfrm>
            <a:off x="6841865" y="3468899"/>
            <a:ext cx="117931" cy="108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8AEB21D-C371-4E0F-86C0-5DF9025E839F}"/>
              </a:ext>
            </a:extLst>
          </p:cNvPr>
          <p:cNvSpPr/>
          <p:nvPr/>
        </p:nvSpPr>
        <p:spPr>
          <a:xfrm>
            <a:off x="5921198" y="4113411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AD5A023-56D1-451D-8453-047B9CE3C148}"/>
              </a:ext>
            </a:extLst>
          </p:cNvPr>
          <p:cNvSpPr/>
          <p:nvPr/>
        </p:nvSpPr>
        <p:spPr>
          <a:xfrm>
            <a:off x="4991270" y="3459742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BC40C00-D044-484B-9BAC-1761B6E50954}"/>
              </a:ext>
            </a:extLst>
          </p:cNvPr>
          <p:cNvSpPr/>
          <p:nvPr/>
        </p:nvSpPr>
        <p:spPr>
          <a:xfrm>
            <a:off x="6841865" y="3245083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38CE3737-74B0-4861-891B-155D0F1C76B4}"/>
              </a:ext>
            </a:extLst>
          </p:cNvPr>
          <p:cNvSpPr/>
          <p:nvPr/>
        </p:nvSpPr>
        <p:spPr>
          <a:xfrm>
            <a:off x="8147583" y="3114827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EA673E23-3D0D-4A37-9674-5186540A31CD}"/>
              </a:ext>
            </a:extLst>
          </p:cNvPr>
          <p:cNvSpPr/>
          <p:nvPr/>
        </p:nvSpPr>
        <p:spPr>
          <a:xfrm>
            <a:off x="5574576" y="4113411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78F3A114-6EB5-4539-84C4-663E1C338090}"/>
              </a:ext>
            </a:extLst>
          </p:cNvPr>
          <p:cNvSpPr/>
          <p:nvPr/>
        </p:nvSpPr>
        <p:spPr>
          <a:xfrm>
            <a:off x="6394991" y="4121769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8296DBE7-8A8F-4C7C-99C6-0F27747FA96A}"/>
              </a:ext>
            </a:extLst>
          </p:cNvPr>
          <p:cNvSpPr/>
          <p:nvPr/>
        </p:nvSpPr>
        <p:spPr>
          <a:xfrm>
            <a:off x="5410728" y="3459742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B254829A-2118-431D-88D3-89DAEB57BC9D}"/>
              </a:ext>
            </a:extLst>
          </p:cNvPr>
          <p:cNvSpPr/>
          <p:nvPr/>
        </p:nvSpPr>
        <p:spPr>
          <a:xfrm>
            <a:off x="4722575" y="3459171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B0BABD38-4591-4C4B-945D-A79CFEDB0BD5}"/>
              </a:ext>
            </a:extLst>
          </p:cNvPr>
          <p:cNvSpPr/>
          <p:nvPr/>
        </p:nvSpPr>
        <p:spPr>
          <a:xfrm>
            <a:off x="4972518" y="5918759"/>
            <a:ext cx="117931" cy="108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CA3B7B37-A0F7-4541-82BB-FC0122E2504A}"/>
              </a:ext>
            </a:extLst>
          </p:cNvPr>
          <p:cNvSpPr/>
          <p:nvPr/>
        </p:nvSpPr>
        <p:spPr>
          <a:xfrm>
            <a:off x="6311692" y="5110635"/>
            <a:ext cx="117931" cy="108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554713B-698C-450D-B862-62B9DDC7C8A4}"/>
              </a:ext>
            </a:extLst>
          </p:cNvPr>
          <p:cNvSpPr/>
          <p:nvPr/>
        </p:nvSpPr>
        <p:spPr>
          <a:xfrm>
            <a:off x="5327429" y="5020538"/>
            <a:ext cx="117931" cy="108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8B49BBE8-CE5D-4A79-AF7E-9B47C0EDD8DE}"/>
              </a:ext>
            </a:extLst>
          </p:cNvPr>
          <p:cNvSpPr/>
          <p:nvPr/>
        </p:nvSpPr>
        <p:spPr>
          <a:xfrm>
            <a:off x="6842931" y="5256732"/>
            <a:ext cx="117931" cy="108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9362D33-7FAE-4870-8005-5B700E460F89}"/>
              </a:ext>
            </a:extLst>
          </p:cNvPr>
          <p:cNvSpPr/>
          <p:nvPr/>
        </p:nvSpPr>
        <p:spPr>
          <a:xfrm>
            <a:off x="5896864" y="5901244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3F3B7FC4-3EC1-4CF9-A80A-385CD3A20C33}"/>
              </a:ext>
            </a:extLst>
          </p:cNvPr>
          <p:cNvSpPr/>
          <p:nvPr/>
        </p:nvSpPr>
        <p:spPr>
          <a:xfrm>
            <a:off x="5024086" y="5247575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BC36AE98-4295-4ECA-91E5-9589895F9D07}"/>
              </a:ext>
            </a:extLst>
          </p:cNvPr>
          <p:cNvSpPr/>
          <p:nvPr/>
        </p:nvSpPr>
        <p:spPr>
          <a:xfrm>
            <a:off x="6842931" y="5032916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F2CD5238-C032-429F-AF51-6FC3EA3AE7BF}"/>
              </a:ext>
            </a:extLst>
          </p:cNvPr>
          <p:cNvSpPr/>
          <p:nvPr/>
        </p:nvSpPr>
        <p:spPr>
          <a:xfrm>
            <a:off x="8161349" y="4902660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96B31AC9-26BA-4645-B8DC-DFB7362DB2DC}"/>
              </a:ext>
            </a:extLst>
          </p:cNvPr>
          <p:cNvSpPr/>
          <p:nvPr/>
        </p:nvSpPr>
        <p:spPr>
          <a:xfrm>
            <a:off x="5550242" y="5901244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7B024140-582C-4CFE-A555-EC41329D5281}"/>
              </a:ext>
            </a:extLst>
          </p:cNvPr>
          <p:cNvSpPr/>
          <p:nvPr/>
        </p:nvSpPr>
        <p:spPr>
          <a:xfrm>
            <a:off x="6370657" y="5909602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8286AF73-57D1-4D7F-8874-E33911D4CFFB}"/>
              </a:ext>
            </a:extLst>
          </p:cNvPr>
          <p:cNvSpPr/>
          <p:nvPr/>
        </p:nvSpPr>
        <p:spPr>
          <a:xfrm>
            <a:off x="5418144" y="5247575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B9A90A27-897F-4308-8303-C3ECEA92D5A3}"/>
              </a:ext>
            </a:extLst>
          </p:cNvPr>
          <p:cNvSpPr/>
          <p:nvPr/>
        </p:nvSpPr>
        <p:spPr>
          <a:xfrm>
            <a:off x="4717291" y="5247004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BB8A7084-2C95-4C54-BE3C-6A6D20097C3A}"/>
              </a:ext>
            </a:extLst>
          </p:cNvPr>
          <p:cNvSpPr/>
          <p:nvPr/>
        </p:nvSpPr>
        <p:spPr>
          <a:xfrm>
            <a:off x="4182669" y="2365282"/>
            <a:ext cx="117931" cy="108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52DB4076-E369-4242-86FD-D14D49671AE7}"/>
              </a:ext>
            </a:extLst>
          </p:cNvPr>
          <p:cNvSpPr/>
          <p:nvPr/>
        </p:nvSpPr>
        <p:spPr>
          <a:xfrm>
            <a:off x="5773588" y="1667475"/>
            <a:ext cx="117931" cy="108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00C2CC0C-1BEE-473E-857D-DBCE97D54BC1}"/>
              </a:ext>
            </a:extLst>
          </p:cNvPr>
          <p:cNvSpPr/>
          <p:nvPr/>
        </p:nvSpPr>
        <p:spPr>
          <a:xfrm>
            <a:off x="4383381" y="2100887"/>
            <a:ext cx="117931" cy="108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2124D2F-289D-44DC-963E-D4E964E7989F}"/>
              </a:ext>
            </a:extLst>
          </p:cNvPr>
          <p:cNvSpPr/>
          <p:nvPr/>
        </p:nvSpPr>
        <p:spPr>
          <a:xfrm>
            <a:off x="6300899" y="1642401"/>
            <a:ext cx="117931" cy="108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0032BCA1-8A74-4FAA-ADA1-5A32BEDC7375}"/>
              </a:ext>
            </a:extLst>
          </p:cNvPr>
          <p:cNvSpPr/>
          <p:nvPr/>
        </p:nvSpPr>
        <p:spPr>
          <a:xfrm>
            <a:off x="5945037" y="2306389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676F2D29-095E-4E7B-86F1-CC3A6F2BCDDE}"/>
              </a:ext>
            </a:extLst>
          </p:cNvPr>
          <p:cNvSpPr/>
          <p:nvPr/>
        </p:nvSpPr>
        <p:spPr>
          <a:xfrm>
            <a:off x="5015109" y="1652720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C759C96E-E540-4C38-B318-654ED03608A1}"/>
              </a:ext>
            </a:extLst>
          </p:cNvPr>
          <p:cNvSpPr/>
          <p:nvPr/>
        </p:nvSpPr>
        <p:spPr>
          <a:xfrm>
            <a:off x="6865704" y="1438061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3E0E93EA-67A1-4806-9065-0F2CE0AF5899}"/>
              </a:ext>
            </a:extLst>
          </p:cNvPr>
          <p:cNvSpPr/>
          <p:nvPr/>
        </p:nvSpPr>
        <p:spPr>
          <a:xfrm>
            <a:off x="8171422" y="1307805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6C8E597-F67B-4E0E-9F24-256886298960}"/>
              </a:ext>
            </a:extLst>
          </p:cNvPr>
          <p:cNvSpPr/>
          <p:nvPr/>
        </p:nvSpPr>
        <p:spPr>
          <a:xfrm>
            <a:off x="5598415" y="2306389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E9BDBBC4-B093-49E3-896F-028BC0D8E023}"/>
              </a:ext>
            </a:extLst>
          </p:cNvPr>
          <p:cNvSpPr/>
          <p:nvPr/>
        </p:nvSpPr>
        <p:spPr>
          <a:xfrm>
            <a:off x="6418830" y="2314747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0E198063-197A-40C0-B948-12135031FAED}"/>
              </a:ext>
            </a:extLst>
          </p:cNvPr>
          <p:cNvSpPr/>
          <p:nvPr/>
        </p:nvSpPr>
        <p:spPr>
          <a:xfrm>
            <a:off x="5434567" y="1652720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708A2EBA-E463-46DD-9190-27B72DE27420}"/>
              </a:ext>
            </a:extLst>
          </p:cNvPr>
          <p:cNvSpPr/>
          <p:nvPr/>
        </p:nvSpPr>
        <p:spPr>
          <a:xfrm>
            <a:off x="4746414" y="1652149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471FE1D4-FEDE-4076-BF98-8560E055C152}"/>
              </a:ext>
            </a:extLst>
          </p:cNvPr>
          <p:cNvSpPr/>
          <p:nvPr/>
        </p:nvSpPr>
        <p:spPr>
          <a:xfrm>
            <a:off x="6039129" y="3736459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33C6925D-3713-47E3-8836-E57FA506AFB2}"/>
              </a:ext>
            </a:extLst>
          </p:cNvPr>
          <p:cNvSpPr/>
          <p:nvPr/>
        </p:nvSpPr>
        <p:spPr>
          <a:xfrm>
            <a:off x="6068312" y="5493527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B0788906-C829-4BB8-95F5-98A4E503E3B3}"/>
              </a:ext>
            </a:extLst>
          </p:cNvPr>
          <p:cNvSpPr/>
          <p:nvPr/>
        </p:nvSpPr>
        <p:spPr>
          <a:xfrm>
            <a:off x="6054801" y="1983009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D6BBA7F-D8C2-40F8-9D77-F236E4DAAEE8}"/>
              </a:ext>
            </a:extLst>
          </p:cNvPr>
          <p:cNvSpPr txBox="1"/>
          <p:nvPr/>
        </p:nvSpPr>
        <p:spPr>
          <a:xfrm>
            <a:off x="1724431" y="5590943"/>
            <a:ext cx="1296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1</a:t>
            </a:r>
            <a:r>
              <a:rPr lang="ko-KR" altLang="en-US" sz="1600" dirty="0"/>
              <a:t>층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1EEA1E2-9B66-450C-9923-5FAB2F763484}"/>
              </a:ext>
            </a:extLst>
          </p:cNvPr>
          <p:cNvSpPr txBox="1"/>
          <p:nvPr/>
        </p:nvSpPr>
        <p:spPr>
          <a:xfrm>
            <a:off x="1700998" y="3733031"/>
            <a:ext cx="1296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2</a:t>
            </a:r>
            <a:r>
              <a:rPr lang="ko-KR" altLang="en-US" sz="1600" dirty="0"/>
              <a:t>층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F645077-2560-485F-A4FE-B95888803CA5}"/>
              </a:ext>
            </a:extLst>
          </p:cNvPr>
          <p:cNvSpPr txBox="1"/>
          <p:nvPr/>
        </p:nvSpPr>
        <p:spPr>
          <a:xfrm>
            <a:off x="1688824" y="1818247"/>
            <a:ext cx="1296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3</a:t>
            </a:r>
            <a:r>
              <a:rPr lang="ko-KR" altLang="en-US" sz="1600" dirty="0"/>
              <a:t>층</a:t>
            </a: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503A01F9-6506-4829-9250-DD736215D208}"/>
              </a:ext>
            </a:extLst>
          </p:cNvPr>
          <p:cNvCxnSpPr>
            <a:cxnSpLocks/>
          </p:cNvCxnSpPr>
          <p:nvPr/>
        </p:nvCxnSpPr>
        <p:spPr>
          <a:xfrm>
            <a:off x="4786988" y="1051420"/>
            <a:ext cx="0" cy="54000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5B780B26-1BDA-4424-B38F-4B3A58D99441}"/>
              </a:ext>
            </a:extLst>
          </p:cNvPr>
          <p:cNvCxnSpPr>
            <a:cxnSpLocks/>
          </p:cNvCxnSpPr>
          <p:nvPr/>
        </p:nvCxnSpPr>
        <p:spPr>
          <a:xfrm>
            <a:off x="5084867" y="1041824"/>
            <a:ext cx="0" cy="5400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9A7A8F86-C88D-4267-A459-1AF30CB3E82B}"/>
              </a:ext>
            </a:extLst>
          </p:cNvPr>
          <p:cNvCxnSpPr>
            <a:cxnSpLocks/>
          </p:cNvCxnSpPr>
          <p:nvPr/>
        </p:nvCxnSpPr>
        <p:spPr>
          <a:xfrm>
            <a:off x="5485241" y="1051420"/>
            <a:ext cx="0" cy="5400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55A61EF6-5DD8-42C0-AB8D-D45A07F66E62}"/>
              </a:ext>
            </a:extLst>
          </p:cNvPr>
          <p:cNvCxnSpPr>
            <a:cxnSpLocks/>
          </p:cNvCxnSpPr>
          <p:nvPr/>
        </p:nvCxnSpPr>
        <p:spPr>
          <a:xfrm>
            <a:off x="5629261" y="1044410"/>
            <a:ext cx="0" cy="5400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C3EE600-0B72-4B0A-9C5A-9C5448531A20}"/>
              </a:ext>
            </a:extLst>
          </p:cNvPr>
          <p:cNvCxnSpPr>
            <a:cxnSpLocks/>
          </p:cNvCxnSpPr>
          <p:nvPr/>
        </p:nvCxnSpPr>
        <p:spPr>
          <a:xfrm>
            <a:off x="5964864" y="1041824"/>
            <a:ext cx="0" cy="54000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4F2CF3FB-17F0-4A2E-B52A-A3103E80E2B9}"/>
              </a:ext>
            </a:extLst>
          </p:cNvPr>
          <p:cNvCxnSpPr>
            <a:cxnSpLocks/>
          </p:cNvCxnSpPr>
          <p:nvPr/>
        </p:nvCxnSpPr>
        <p:spPr>
          <a:xfrm>
            <a:off x="6121932" y="1015075"/>
            <a:ext cx="0" cy="5400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2FFE35E7-6B75-40CA-AFF1-B04CCDD3F94A}"/>
              </a:ext>
            </a:extLst>
          </p:cNvPr>
          <p:cNvCxnSpPr>
            <a:cxnSpLocks/>
          </p:cNvCxnSpPr>
          <p:nvPr/>
        </p:nvCxnSpPr>
        <p:spPr>
          <a:xfrm>
            <a:off x="6453957" y="1041824"/>
            <a:ext cx="0" cy="5400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26E36798-D30D-4324-9950-A9CCDAEF3894}"/>
              </a:ext>
            </a:extLst>
          </p:cNvPr>
          <p:cNvCxnSpPr>
            <a:cxnSpLocks/>
          </p:cNvCxnSpPr>
          <p:nvPr/>
        </p:nvCxnSpPr>
        <p:spPr>
          <a:xfrm>
            <a:off x="6916006" y="1041824"/>
            <a:ext cx="0" cy="54000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07AE9B68-F481-4E28-A05D-753231803BB8}"/>
              </a:ext>
            </a:extLst>
          </p:cNvPr>
          <p:cNvCxnSpPr>
            <a:cxnSpLocks/>
          </p:cNvCxnSpPr>
          <p:nvPr/>
        </p:nvCxnSpPr>
        <p:spPr>
          <a:xfrm>
            <a:off x="8231824" y="1041824"/>
            <a:ext cx="0" cy="54000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2AFA37DA-62FD-4560-9724-D385A5794A17}"/>
              </a:ext>
            </a:extLst>
          </p:cNvPr>
          <p:cNvSpPr txBox="1"/>
          <p:nvPr/>
        </p:nvSpPr>
        <p:spPr>
          <a:xfrm>
            <a:off x="4098344" y="827565"/>
            <a:ext cx="12961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A</a:t>
            </a:r>
            <a:r>
              <a:rPr lang="ko-KR" altLang="en-US" sz="1000" dirty="0"/>
              <a:t>구역 비상계단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4B6F2F1-4F33-407E-9928-B223913DB31C}"/>
              </a:ext>
            </a:extLst>
          </p:cNvPr>
          <p:cNvSpPr txBox="1"/>
          <p:nvPr/>
        </p:nvSpPr>
        <p:spPr>
          <a:xfrm>
            <a:off x="6340047" y="817817"/>
            <a:ext cx="12961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C</a:t>
            </a:r>
            <a:r>
              <a:rPr lang="ko-KR" altLang="en-US" sz="1000" dirty="0"/>
              <a:t>구역 </a:t>
            </a:r>
            <a:r>
              <a:rPr lang="ko-KR" altLang="en-US" sz="1000" dirty="0" err="1"/>
              <a:t>엘레베이터</a:t>
            </a:r>
            <a:endParaRPr lang="ko-KR" altLang="en-US" sz="10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273CC31-83D2-47A6-B3DE-EAA61550FD42}"/>
              </a:ext>
            </a:extLst>
          </p:cNvPr>
          <p:cNvSpPr txBox="1"/>
          <p:nvPr/>
        </p:nvSpPr>
        <p:spPr>
          <a:xfrm>
            <a:off x="7631210" y="817817"/>
            <a:ext cx="12961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E</a:t>
            </a:r>
            <a:r>
              <a:rPr lang="ko-KR" altLang="en-US" sz="1000" dirty="0"/>
              <a:t>구역 비상계단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1D785BA-89A8-4637-B585-A6F14DC047E4}"/>
              </a:ext>
            </a:extLst>
          </p:cNvPr>
          <p:cNvSpPr txBox="1"/>
          <p:nvPr/>
        </p:nvSpPr>
        <p:spPr>
          <a:xfrm>
            <a:off x="8269754" y="806518"/>
            <a:ext cx="1296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etc</a:t>
            </a:r>
            <a:r>
              <a:rPr lang="en-US" altLang="ko-KR" sz="1100" dirty="0"/>
              <a:t>…</a:t>
            </a:r>
            <a:endParaRPr lang="ko-KR" altLang="en-US" sz="11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5797BE2-E8FB-45F5-B221-1387885EFB9C}"/>
              </a:ext>
            </a:extLst>
          </p:cNvPr>
          <p:cNvSpPr txBox="1"/>
          <p:nvPr/>
        </p:nvSpPr>
        <p:spPr>
          <a:xfrm>
            <a:off x="5179631" y="818039"/>
            <a:ext cx="12961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B</a:t>
            </a:r>
            <a:r>
              <a:rPr lang="ko-KR" altLang="en-US" sz="1000" dirty="0"/>
              <a:t>구역 </a:t>
            </a:r>
            <a:r>
              <a:rPr lang="ko-KR" altLang="en-US" sz="1000" dirty="0" err="1"/>
              <a:t>엘레베이터</a:t>
            </a:r>
            <a:endParaRPr lang="ko-KR" altLang="en-US" sz="1000" dirty="0"/>
          </a:p>
        </p:txBody>
      </p:sp>
      <p:pic>
        <p:nvPicPr>
          <p:cNvPr id="145" name="그림 144">
            <a:extLst>
              <a:ext uri="{FF2B5EF4-FFF2-40B4-BE49-F238E27FC236}">
                <a16:creationId xmlns:a16="http://schemas.microsoft.com/office/drawing/2014/main" id="{859B85BE-B9EA-4150-875A-A02A5023E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3000" y="2117882"/>
            <a:ext cx="29813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40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3273" y="3822537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B95938E-A3C8-49E1-A1AA-65E1980CBFB7}"/>
              </a:ext>
            </a:extLst>
          </p:cNvPr>
          <p:cNvGrpSpPr/>
          <p:nvPr/>
        </p:nvGrpSpPr>
        <p:grpSpPr>
          <a:xfrm>
            <a:off x="1707484" y="54274"/>
            <a:ext cx="1601721" cy="636057"/>
            <a:chOff x="1707484" y="54274"/>
            <a:chExt cx="1601721" cy="636057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FB21557-5684-446E-B80F-55541C86B52B}"/>
                </a:ext>
              </a:extLst>
            </p:cNvPr>
            <p:cNvSpPr/>
            <p:nvPr/>
          </p:nvSpPr>
          <p:spPr>
            <a:xfrm>
              <a:off x="1707484" y="54274"/>
              <a:ext cx="16017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spc="300" dirty="0">
                  <a:latin typeface="+mj-lt"/>
                </a:rPr>
                <a:t>Modeling</a:t>
              </a:r>
              <a:endParaRPr lang="ko-KR" altLang="en-US" sz="2000" spc="300" dirty="0">
                <a:latin typeface="+mj-lt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6A073C7-ED9C-4DD6-B965-6F907E568119}"/>
                </a:ext>
              </a:extLst>
            </p:cNvPr>
            <p:cNvSpPr/>
            <p:nvPr/>
          </p:nvSpPr>
          <p:spPr>
            <a:xfrm>
              <a:off x="1707484" y="382554"/>
              <a:ext cx="5838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spc="-150" dirty="0">
                  <a:latin typeface="+mj-lt"/>
                </a:rPr>
                <a:t>Graph</a:t>
              </a:r>
              <a:endParaRPr lang="ko-KR" altLang="en-US" sz="1400" spc="-150" dirty="0">
                <a:latin typeface="+mj-lt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181638" y="2263655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Modieling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A8757D7-4878-41C8-8B7D-81CE6EDC0E0C}"/>
              </a:ext>
            </a:extLst>
          </p:cNvPr>
          <p:cNvSpPr/>
          <p:nvPr/>
        </p:nvSpPr>
        <p:spPr>
          <a:xfrm>
            <a:off x="9171" y="3514513"/>
            <a:ext cx="15856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Development Environment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916111" y="3086121"/>
            <a:ext cx="6335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Subject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F014737-3DA4-45B2-8562-3651CF2E7895}"/>
              </a:ext>
            </a:extLst>
          </p:cNvPr>
          <p:cNvSpPr/>
          <p:nvPr/>
        </p:nvSpPr>
        <p:spPr>
          <a:xfrm>
            <a:off x="800558" y="3878951"/>
            <a:ext cx="769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Modeling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941903" y="4653846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Q &amp; A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5EA0CE1-857A-4032-87ED-725F9DF38BED}"/>
              </a:ext>
            </a:extLst>
          </p:cNvPr>
          <p:cNvSpPr/>
          <p:nvPr/>
        </p:nvSpPr>
        <p:spPr>
          <a:xfrm>
            <a:off x="21926" y="4317711"/>
            <a:ext cx="1598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Precondition &amp; Calculation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124" name="내용 개체 틀 2">
            <a:extLst>
              <a:ext uri="{FF2B5EF4-FFF2-40B4-BE49-F238E27FC236}">
                <a16:creationId xmlns:a16="http://schemas.microsoft.com/office/drawing/2014/main" id="{82940FD2-81B8-470B-80A9-619B4D08C465}"/>
              </a:ext>
            </a:extLst>
          </p:cNvPr>
          <p:cNvSpPr txBox="1">
            <a:spLocks/>
          </p:cNvSpPr>
          <p:nvPr/>
        </p:nvSpPr>
        <p:spPr>
          <a:xfrm>
            <a:off x="3587059" y="2517111"/>
            <a:ext cx="7142459" cy="282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>
                <a:latin typeface="+mn-ea"/>
              </a:rPr>
              <a:t>층간 이동 소요시간</a:t>
            </a:r>
            <a:r>
              <a:rPr lang="en-US" altLang="ko-KR" sz="1600" b="1" dirty="0">
                <a:latin typeface="+mn-ea"/>
              </a:rPr>
              <a:t>?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교수님이 </a:t>
            </a:r>
            <a:r>
              <a:rPr lang="ko-KR" altLang="en-US" sz="1600" dirty="0" err="1">
                <a:latin typeface="+mn-ea"/>
              </a:rPr>
              <a:t>올려주신</a:t>
            </a:r>
            <a:r>
              <a:rPr lang="ko-KR" altLang="en-US" sz="1600" dirty="0">
                <a:latin typeface="+mn-ea"/>
              </a:rPr>
              <a:t> 강의시간표를 이용하여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시간대별 층별 복잡도 계산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r>
              <a:rPr lang="en-US" altLang="ko-KR" sz="1600" dirty="0">
                <a:latin typeface="+mn-ea"/>
              </a:rPr>
              <a:t>AP </a:t>
            </a:r>
            <a:r>
              <a:rPr lang="ko-KR" altLang="en-US" sz="1600" dirty="0">
                <a:latin typeface="+mn-ea"/>
              </a:rPr>
              <a:t>접속 인원</a:t>
            </a:r>
            <a:r>
              <a:rPr lang="en-US" altLang="ko-KR" sz="1600" dirty="0">
                <a:latin typeface="+mn-ea"/>
              </a:rPr>
              <a:t>(X)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층간 이동 소요 시간</a:t>
            </a: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엘리베이터 대기 시간</a:t>
            </a: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에 적용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    (</a:t>
            </a:r>
            <a:r>
              <a:rPr lang="ko-KR" altLang="en-US" sz="1600" dirty="0">
                <a:latin typeface="+mn-ea"/>
              </a:rPr>
              <a:t>어떻게 적용할지는 아직 고민중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2094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3273" y="3822537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B95938E-A3C8-49E1-A1AA-65E1980CBFB7}"/>
              </a:ext>
            </a:extLst>
          </p:cNvPr>
          <p:cNvGrpSpPr/>
          <p:nvPr/>
        </p:nvGrpSpPr>
        <p:grpSpPr>
          <a:xfrm>
            <a:off x="1707484" y="54274"/>
            <a:ext cx="1601721" cy="636057"/>
            <a:chOff x="1707484" y="54274"/>
            <a:chExt cx="1601721" cy="636057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FB21557-5684-446E-B80F-55541C86B52B}"/>
                </a:ext>
              </a:extLst>
            </p:cNvPr>
            <p:cNvSpPr/>
            <p:nvPr/>
          </p:nvSpPr>
          <p:spPr>
            <a:xfrm>
              <a:off x="1707484" y="54274"/>
              <a:ext cx="16017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spc="300" dirty="0">
                  <a:latin typeface="+mj-lt"/>
                </a:rPr>
                <a:t>Modeling</a:t>
              </a:r>
              <a:endParaRPr lang="ko-KR" altLang="en-US" sz="2000" spc="300" dirty="0">
                <a:latin typeface="+mj-lt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6A073C7-ED9C-4DD6-B965-6F907E568119}"/>
                </a:ext>
              </a:extLst>
            </p:cNvPr>
            <p:cNvSpPr/>
            <p:nvPr/>
          </p:nvSpPr>
          <p:spPr>
            <a:xfrm>
              <a:off x="1707484" y="382554"/>
              <a:ext cx="10863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spc="-150" dirty="0">
                  <a:latin typeface="+mj-lt"/>
                </a:rPr>
                <a:t>Data Structure</a:t>
              </a:r>
              <a:endParaRPr lang="ko-KR" altLang="en-US" sz="1400" spc="-150" dirty="0">
                <a:latin typeface="+mj-lt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181638" y="2263655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Modieling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A8757D7-4878-41C8-8B7D-81CE6EDC0E0C}"/>
              </a:ext>
            </a:extLst>
          </p:cNvPr>
          <p:cNvSpPr/>
          <p:nvPr/>
        </p:nvSpPr>
        <p:spPr>
          <a:xfrm>
            <a:off x="9171" y="3514513"/>
            <a:ext cx="15856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Development Environment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916111" y="3086121"/>
            <a:ext cx="6335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Subject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F014737-3DA4-45B2-8562-3651CF2E7895}"/>
              </a:ext>
            </a:extLst>
          </p:cNvPr>
          <p:cNvSpPr/>
          <p:nvPr/>
        </p:nvSpPr>
        <p:spPr>
          <a:xfrm>
            <a:off x="800558" y="3878951"/>
            <a:ext cx="769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Modeling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941903" y="4653846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Q &amp; A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AF976DAB-3C58-4C98-A40F-DDE3A5B10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989" y="1575921"/>
            <a:ext cx="5312869" cy="4531781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9C33197-8902-46E7-AE1D-E90FC00562BE}"/>
              </a:ext>
            </a:extLst>
          </p:cNvPr>
          <p:cNvSpPr txBox="1"/>
          <p:nvPr/>
        </p:nvSpPr>
        <p:spPr>
          <a:xfrm>
            <a:off x="1680802" y="5412545"/>
            <a:ext cx="1296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Node Class</a:t>
            </a:r>
            <a:endParaRPr lang="ko-KR" altLang="en-US" sz="1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BEFEDF9-93EB-4DEB-A87B-FC28F5FBCEA2}"/>
              </a:ext>
            </a:extLst>
          </p:cNvPr>
          <p:cNvSpPr txBox="1"/>
          <p:nvPr/>
        </p:nvSpPr>
        <p:spPr>
          <a:xfrm>
            <a:off x="4735725" y="5412545"/>
            <a:ext cx="1296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Edge Class</a:t>
            </a:r>
            <a:endParaRPr lang="ko-KR" altLang="en-US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135D045-8D5D-46F6-9BF1-50080F315D20}"/>
              </a:ext>
            </a:extLst>
          </p:cNvPr>
          <p:cNvSpPr txBox="1"/>
          <p:nvPr/>
        </p:nvSpPr>
        <p:spPr>
          <a:xfrm>
            <a:off x="1646667" y="3486232"/>
            <a:ext cx="1296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ArrayList</a:t>
            </a:r>
            <a:r>
              <a:rPr lang="en-US" altLang="ko-KR" sz="1600" dirty="0"/>
              <a:t> of </a:t>
            </a:r>
          </a:p>
          <a:p>
            <a:pPr algn="ctr"/>
            <a:r>
              <a:rPr lang="en-US" altLang="ko-KR" sz="1600" dirty="0"/>
              <a:t>Node Class</a:t>
            </a:r>
            <a:endParaRPr lang="ko-KR" altLang="en-US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15FEF0-8FAB-49F3-A743-85C26821B016}"/>
              </a:ext>
            </a:extLst>
          </p:cNvPr>
          <p:cNvSpPr txBox="1"/>
          <p:nvPr/>
        </p:nvSpPr>
        <p:spPr>
          <a:xfrm>
            <a:off x="6627881" y="4489870"/>
            <a:ext cx="144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Linked List of </a:t>
            </a:r>
          </a:p>
          <a:p>
            <a:pPr algn="ctr"/>
            <a:r>
              <a:rPr lang="en-US" altLang="ko-KR" sz="1600" dirty="0"/>
              <a:t>Edge </a:t>
            </a:r>
            <a:r>
              <a:rPr lang="en-US" altLang="ko-KR" sz="1600" dirty="0" err="1"/>
              <a:t>CLass</a:t>
            </a:r>
            <a:endParaRPr lang="ko-KR" altLang="en-US" sz="16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D529F16-95E2-4447-90EF-9E43BAAE60B9}"/>
              </a:ext>
            </a:extLst>
          </p:cNvPr>
          <p:cNvSpPr/>
          <p:nvPr/>
        </p:nvSpPr>
        <p:spPr>
          <a:xfrm>
            <a:off x="2982859" y="1575921"/>
            <a:ext cx="870012" cy="440539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0F76530-B538-478B-8D58-A8C4CCD39D91}"/>
              </a:ext>
            </a:extLst>
          </p:cNvPr>
          <p:cNvSpPr/>
          <p:nvPr/>
        </p:nvSpPr>
        <p:spPr>
          <a:xfrm>
            <a:off x="4003791" y="3841810"/>
            <a:ext cx="4066607" cy="64806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06AA00A-700E-4F85-9D7A-F789E6DCA5AE}"/>
              </a:ext>
            </a:extLst>
          </p:cNvPr>
          <p:cNvSpPr/>
          <p:nvPr/>
        </p:nvSpPr>
        <p:spPr>
          <a:xfrm flipV="1">
            <a:off x="3098269" y="5253349"/>
            <a:ext cx="665825" cy="65694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505BDE6-EAF1-49A7-A7B5-84EA314DB271}"/>
              </a:ext>
            </a:extLst>
          </p:cNvPr>
          <p:cNvSpPr/>
          <p:nvPr/>
        </p:nvSpPr>
        <p:spPr>
          <a:xfrm flipV="1">
            <a:off x="4003791" y="5253348"/>
            <a:ext cx="798990" cy="65694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9599D890-5CDB-4E30-903C-A388D4EBF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743322"/>
              </p:ext>
            </p:extLst>
          </p:nvPr>
        </p:nvGraphicFramePr>
        <p:xfrm>
          <a:off x="8654739" y="1575921"/>
          <a:ext cx="3481033" cy="1797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81033">
                  <a:extLst>
                    <a:ext uri="{9D8B030D-6E8A-4147-A177-3AD203B41FA5}">
                      <a16:colId xmlns:a16="http://schemas.microsoft.com/office/drawing/2014/main" val="1337600368"/>
                    </a:ext>
                  </a:extLst>
                </a:gridCol>
              </a:tblGrid>
              <a:tr h="517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Node Class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33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675135"/>
                  </a:ext>
                </a:extLst>
              </a:tr>
              <a:tr h="517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String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장소이름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LinkedList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연결장소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(edges)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276458"/>
                  </a:ext>
                </a:extLst>
              </a:tr>
              <a:tr h="517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get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장소이름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get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연결장소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383789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E37AD618-2E39-4779-B6A5-A62F88726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57575"/>
              </p:ext>
            </p:extLst>
          </p:nvPr>
        </p:nvGraphicFramePr>
        <p:xfrm>
          <a:off x="8654739" y="3759630"/>
          <a:ext cx="3481033" cy="1797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033">
                  <a:extLst>
                    <a:ext uri="{9D8B030D-6E8A-4147-A177-3AD203B41FA5}">
                      <a16:colId xmlns:a16="http://schemas.microsoft.com/office/drawing/2014/main" val="1337600368"/>
                    </a:ext>
                  </a:extLst>
                </a:gridCol>
              </a:tblGrid>
              <a:tr h="517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Edge Class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33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675135"/>
                  </a:ext>
                </a:extLst>
              </a:tr>
              <a:tr h="517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 </a:t>
                      </a:r>
                      <a:r>
                        <a:rPr lang="ko-KR" altLang="en-US" dirty="0"/>
                        <a:t>연결장소이름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int </a:t>
                      </a:r>
                      <a:r>
                        <a:rPr lang="ko-KR" altLang="en-US" dirty="0"/>
                        <a:t>소요시간</a:t>
                      </a:r>
                      <a:r>
                        <a:rPr lang="en-US" altLang="ko-KR" dirty="0"/>
                        <a:t>(weight)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276458"/>
                  </a:ext>
                </a:extLst>
              </a:tr>
              <a:tr h="517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</a:t>
                      </a:r>
                      <a:r>
                        <a:rPr lang="ko-KR" altLang="en-US" dirty="0"/>
                        <a:t>도착장소이름</a:t>
                      </a:r>
                      <a:r>
                        <a:rPr lang="en-US" altLang="ko-KR" dirty="0"/>
                        <a:t>()</a:t>
                      </a:r>
                    </a:p>
                    <a:p>
                      <a:pPr latinLnBrk="1"/>
                      <a:r>
                        <a:rPr lang="en-US" altLang="ko-KR" dirty="0"/>
                        <a:t>get</a:t>
                      </a:r>
                      <a:r>
                        <a:rPr lang="ko-KR" altLang="en-US" dirty="0"/>
                        <a:t>소요시간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383789"/>
                  </a:ext>
                </a:extLst>
              </a:tr>
            </a:tbl>
          </a:graphicData>
        </a:graphic>
      </p:graphicFrame>
      <p:sp>
        <p:nvSpPr>
          <p:cNvPr id="83" name="직사각형 82">
            <a:extLst>
              <a:ext uri="{FF2B5EF4-FFF2-40B4-BE49-F238E27FC236}">
                <a16:creationId xmlns:a16="http://schemas.microsoft.com/office/drawing/2014/main" id="{E75A6D82-0C44-42E5-AD3E-179D934229CB}"/>
              </a:ext>
            </a:extLst>
          </p:cNvPr>
          <p:cNvSpPr/>
          <p:nvPr/>
        </p:nvSpPr>
        <p:spPr>
          <a:xfrm>
            <a:off x="21926" y="4317711"/>
            <a:ext cx="1598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Precondition &amp; Calculation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5836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545" y="4237734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B95938E-A3C8-49E1-A1AA-65E1980CBFB7}"/>
              </a:ext>
            </a:extLst>
          </p:cNvPr>
          <p:cNvGrpSpPr/>
          <p:nvPr/>
        </p:nvGrpSpPr>
        <p:grpSpPr>
          <a:xfrm>
            <a:off x="1642369" y="212756"/>
            <a:ext cx="4319965" cy="477575"/>
            <a:chOff x="1642369" y="212756"/>
            <a:chExt cx="4319965" cy="477575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FB21557-5684-446E-B80F-55541C86B52B}"/>
                </a:ext>
              </a:extLst>
            </p:cNvPr>
            <p:cNvSpPr/>
            <p:nvPr/>
          </p:nvSpPr>
          <p:spPr>
            <a:xfrm>
              <a:off x="1642369" y="212756"/>
              <a:ext cx="43199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spc="300" dirty="0"/>
                <a:t>Precondition &amp; Calculation</a:t>
              </a:r>
              <a:endParaRPr lang="ko-KR" altLang="en-US" sz="2000" spc="300" dirty="0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6A073C7-ED9C-4DD6-B965-6F907E568119}"/>
                </a:ext>
              </a:extLst>
            </p:cNvPr>
            <p:cNvSpPr/>
            <p:nvPr/>
          </p:nvSpPr>
          <p:spPr>
            <a:xfrm>
              <a:off x="1707484" y="382554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400" spc="-150" dirty="0">
                <a:latin typeface="+mj-lt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25050" y="2121895"/>
            <a:ext cx="16033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Precondition</a:t>
            </a: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&amp; Calculation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A8757D7-4878-41C8-8B7D-81CE6EDC0E0C}"/>
              </a:ext>
            </a:extLst>
          </p:cNvPr>
          <p:cNvSpPr/>
          <p:nvPr/>
        </p:nvSpPr>
        <p:spPr>
          <a:xfrm>
            <a:off x="9171" y="3514513"/>
            <a:ext cx="15856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Development Environment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916111" y="3086121"/>
            <a:ext cx="6335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Subject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F014737-3DA4-45B2-8562-3651CF2E7895}"/>
              </a:ext>
            </a:extLst>
          </p:cNvPr>
          <p:cNvSpPr/>
          <p:nvPr/>
        </p:nvSpPr>
        <p:spPr>
          <a:xfrm>
            <a:off x="800558" y="3878951"/>
            <a:ext cx="769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Modeling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FD4B8CB-CAFC-49A8-9593-A5B13FC4020A}"/>
              </a:ext>
            </a:extLst>
          </p:cNvPr>
          <p:cNvSpPr/>
          <p:nvPr/>
        </p:nvSpPr>
        <p:spPr>
          <a:xfrm>
            <a:off x="21926" y="4317711"/>
            <a:ext cx="1598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  <a:latin typeface="+mj-lt"/>
              </a:rPr>
              <a:t>Precondition &amp; Calculation</a:t>
            </a:r>
            <a:endParaRPr lang="ko-KR" alt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941903" y="4653846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Q &amp; A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401C336D-CD34-49A7-BD22-F7713ED806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D035333B-7357-408E-9B59-8BD8375BB95B}"/>
              </a:ext>
            </a:extLst>
          </p:cNvPr>
          <p:cNvSpPr txBox="1">
            <a:spLocks/>
          </p:cNvSpPr>
          <p:nvPr/>
        </p:nvSpPr>
        <p:spPr>
          <a:xfrm>
            <a:off x="3477265" y="3086121"/>
            <a:ext cx="8714735" cy="2292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dirty="0">
                <a:latin typeface="+mn-ea"/>
              </a:rPr>
              <a:t>장소 사이 소요 시간 찾는 것이 포인트</a:t>
            </a:r>
            <a:endParaRPr lang="en-US" altLang="ko-KR" sz="1400" dirty="0">
              <a:latin typeface="+mn-ea"/>
            </a:endParaRPr>
          </a:p>
          <a:p>
            <a:pPr algn="l"/>
            <a:endParaRPr lang="en-US" altLang="ko-KR" sz="1400" dirty="0">
              <a:latin typeface="+mn-ea"/>
            </a:endParaRPr>
          </a:p>
          <a:p>
            <a:pPr algn="l"/>
            <a:r>
              <a:rPr lang="ko-KR" altLang="en-US" sz="1400" dirty="0">
                <a:latin typeface="+mn-ea"/>
              </a:rPr>
              <a:t>최소 시간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최적 거리 </a:t>
            </a:r>
            <a:r>
              <a:rPr lang="en-US" altLang="ko-KR" sz="1400" dirty="0">
                <a:latin typeface="+mn-ea"/>
              </a:rPr>
              <a:t>– </a:t>
            </a:r>
            <a:r>
              <a:rPr lang="ko-KR" altLang="en-US" sz="1400" dirty="0">
                <a:latin typeface="+mn-ea"/>
              </a:rPr>
              <a:t>엘리베이터 소요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대기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 시간에 강의시간표 데이터 적용하여 </a:t>
            </a:r>
            <a:r>
              <a:rPr lang="en-US" altLang="ko-KR" sz="1400" dirty="0" err="1">
                <a:latin typeface="+mn-ea"/>
              </a:rPr>
              <a:t>dijkstra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algorithm </a:t>
            </a:r>
            <a:r>
              <a:rPr lang="ko-KR" altLang="en-US" sz="1400" dirty="0">
                <a:latin typeface="+mn-ea"/>
              </a:rPr>
              <a:t>이용</a:t>
            </a:r>
            <a:endParaRPr lang="en-US" altLang="ko-KR" sz="1400" dirty="0">
              <a:latin typeface="+mn-ea"/>
            </a:endParaRPr>
          </a:p>
          <a:p>
            <a:pPr algn="l"/>
            <a:endParaRPr lang="en-US" altLang="ko-KR" sz="1400" dirty="0">
              <a:latin typeface="+mn-ea"/>
            </a:endParaRPr>
          </a:p>
          <a:p>
            <a:pPr algn="l"/>
            <a:r>
              <a:rPr lang="ko-KR" altLang="en-US" sz="1400" dirty="0">
                <a:latin typeface="+mn-ea"/>
              </a:rPr>
              <a:t>계단 거리 </a:t>
            </a:r>
            <a:r>
              <a:rPr lang="en-US" altLang="ko-KR" sz="1400" dirty="0">
                <a:latin typeface="+mn-ea"/>
              </a:rPr>
              <a:t>– </a:t>
            </a:r>
            <a:r>
              <a:rPr lang="ko-KR" altLang="en-US" sz="1400" dirty="0">
                <a:latin typeface="+mn-ea"/>
              </a:rPr>
              <a:t>계단을 사용하는 </a:t>
            </a:r>
            <a:r>
              <a:rPr lang="en-US" altLang="ko-KR" sz="1400" dirty="0" err="1">
                <a:latin typeface="+mn-ea"/>
              </a:rPr>
              <a:t>dijkstra</a:t>
            </a:r>
            <a:r>
              <a:rPr lang="en-US" altLang="ko-KR" sz="1400" dirty="0">
                <a:latin typeface="+mn-ea"/>
              </a:rPr>
              <a:t> algorithm </a:t>
            </a:r>
            <a:r>
              <a:rPr lang="ko-KR" altLang="en-US" sz="1400" dirty="0">
                <a:latin typeface="+mn-ea"/>
              </a:rPr>
              <a:t>이용</a:t>
            </a:r>
            <a:endParaRPr lang="en-US" altLang="ko-KR" sz="1400" dirty="0">
              <a:latin typeface="+mn-ea"/>
            </a:endParaRPr>
          </a:p>
          <a:p>
            <a:pPr algn="l"/>
            <a:endParaRPr lang="en-US" altLang="ko-KR" sz="14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C629DF-CBBD-4A7E-B30C-468D73ED6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70" y="3086121"/>
            <a:ext cx="1462422" cy="146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81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1" y="4585411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A8757D7-4878-41C8-8B7D-81CE6EDC0E0C}"/>
              </a:ext>
            </a:extLst>
          </p:cNvPr>
          <p:cNvSpPr/>
          <p:nvPr/>
        </p:nvSpPr>
        <p:spPr>
          <a:xfrm>
            <a:off x="9171" y="3514513"/>
            <a:ext cx="15856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Development Environment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916111" y="3086121"/>
            <a:ext cx="6335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Subject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F014737-3DA4-45B2-8562-3651CF2E7895}"/>
              </a:ext>
            </a:extLst>
          </p:cNvPr>
          <p:cNvSpPr/>
          <p:nvPr/>
        </p:nvSpPr>
        <p:spPr>
          <a:xfrm>
            <a:off x="800558" y="3878951"/>
            <a:ext cx="769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Modeling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FD4B8CB-CAFC-49A8-9593-A5B13FC4020A}"/>
              </a:ext>
            </a:extLst>
          </p:cNvPr>
          <p:cNvSpPr/>
          <p:nvPr/>
        </p:nvSpPr>
        <p:spPr>
          <a:xfrm>
            <a:off x="556595" y="4290516"/>
            <a:ext cx="100219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Data Analysis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941903" y="4653846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B935538-D6CA-4C37-9AA7-479F6DCA0D9F}"/>
              </a:ext>
            </a:extLst>
          </p:cNvPr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7696A7A-B623-434B-96C5-109414A5C8CF}"/>
              </a:ext>
            </a:extLst>
          </p:cNvPr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E2B035F-CD63-4EF3-A5FB-FDB8B7F6BDD2}"/>
              </a:ext>
            </a:extLst>
          </p:cNvPr>
          <p:cNvSpPr/>
          <p:nvPr/>
        </p:nvSpPr>
        <p:spPr>
          <a:xfrm>
            <a:off x="467013" y="2288526"/>
            <a:ext cx="6463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Q&amp;A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37BB2AC-6932-4B9A-9736-70733D2E065B}"/>
              </a:ext>
            </a:extLst>
          </p:cNvPr>
          <p:cNvSpPr/>
          <p:nvPr/>
        </p:nvSpPr>
        <p:spPr>
          <a:xfrm>
            <a:off x="4826557" y="2241965"/>
            <a:ext cx="3502882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 dirty="0">
                <a:latin typeface="+mj-ea"/>
              </a:rPr>
              <a:t>Q&amp;A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D8D95FB-7E8A-42C0-8E38-C431F9437239}"/>
              </a:ext>
            </a:extLst>
          </p:cNvPr>
          <p:cNvSpPr/>
          <p:nvPr/>
        </p:nvSpPr>
        <p:spPr>
          <a:xfrm>
            <a:off x="5827738" y="3994946"/>
            <a:ext cx="1327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j-ea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91276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3581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6174419"/>
            <a:ext cx="12192000" cy="683581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B70BC9A-4F6F-458B-99A6-190796620EE9}"/>
              </a:ext>
            </a:extLst>
          </p:cNvPr>
          <p:cNvGrpSpPr/>
          <p:nvPr/>
        </p:nvGrpSpPr>
        <p:grpSpPr>
          <a:xfrm>
            <a:off x="738623" y="2845447"/>
            <a:ext cx="2410690" cy="1198485"/>
            <a:chOff x="1619772" y="3045041"/>
            <a:chExt cx="2410690" cy="119848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4030462" y="3195961"/>
              <a:ext cx="0" cy="1047565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030462" y="3045041"/>
              <a:ext cx="0" cy="594804"/>
            </a:xfrm>
            <a:prstGeom prst="line">
              <a:avLst/>
            </a:prstGeom>
            <a:ln w="28575">
              <a:solidFill>
                <a:srgbClr val="DE09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A46F36-ACD3-4C96-A4D2-DB79640B8AB0}"/>
                </a:ext>
              </a:extLst>
            </p:cNvPr>
            <p:cNvSpPr txBox="1"/>
            <p:nvPr/>
          </p:nvSpPr>
          <p:spPr>
            <a:xfrm>
              <a:off x="1619772" y="3233800"/>
              <a:ext cx="24106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Contents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1D94AF3-4674-49E9-9775-65D82D6A3213}"/>
              </a:ext>
            </a:extLst>
          </p:cNvPr>
          <p:cNvGrpSpPr/>
          <p:nvPr/>
        </p:nvGrpSpPr>
        <p:grpSpPr>
          <a:xfrm>
            <a:off x="3617597" y="1879838"/>
            <a:ext cx="7835779" cy="3547297"/>
            <a:chOff x="3534470" y="1056628"/>
            <a:chExt cx="7835779" cy="354729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329201-6DD3-4CA4-B03B-C2977B3C8DCB}"/>
                </a:ext>
              </a:extLst>
            </p:cNvPr>
            <p:cNvSpPr txBox="1"/>
            <p:nvPr/>
          </p:nvSpPr>
          <p:spPr>
            <a:xfrm>
              <a:off x="3534470" y="1056628"/>
              <a:ext cx="5376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</a:rPr>
                <a:t>1. Subject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48CCE8-2BF1-4973-8632-4C3CBEFCBE7C}"/>
                </a:ext>
              </a:extLst>
            </p:cNvPr>
            <p:cNvSpPr txBox="1"/>
            <p:nvPr/>
          </p:nvSpPr>
          <p:spPr>
            <a:xfrm>
              <a:off x="3534470" y="1796498"/>
              <a:ext cx="7835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</a:rPr>
                <a:t>2. Development Environment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C489F9-FAB1-4939-A456-B64630ADF917}"/>
                </a:ext>
              </a:extLst>
            </p:cNvPr>
            <p:cNvSpPr txBox="1"/>
            <p:nvPr/>
          </p:nvSpPr>
          <p:spPr>
            <a:xfrm>
              <a:off x="3534470" y="2536368"/>
              <a:ext cx="68065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</a:rPr>
                <a:t>3. Modeling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D9B69E-AEC3-48E6-A7EE-CC91D9C13ED7}"/>
                </a:ext>
              </a:extLst>
            </p:cNvPr>
            <p:cNvSpPr txBox="1"/>
            <p:nvPr/>
          </p:nvSpPr>
          <p:spPr>
            <a:xfrm>
              <a:off x="3534470" y="3276239"/>
              <a:ext cx="68065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</a:rPr>
                <a:t>4. Calculation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16F7E4-FF3D-4E89-ADB2-34CF30F3A5CD}"/>
                </a:ext>
              </a:extLst>
            </p:cNvPr>
            <p:cNvSpPr txBox="1"/>
            <p:nvPr/>
          </p:nvSpPr>
          <p:spPr>
            <a:xfrm>
              <a:off x="3534470" y="3957594"/>
              <a:ext cx="68065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</a:rPr>
                <a:t>5. Q&amp;A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96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1" y="3038214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07484" y="212756"/>
            <a:ext cx="13067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Subject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346534" y="2250311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Subject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A8757D7-4878-41C8-8B7D-81CE6EDC0E0C}"/>
              </a:ext>
            </a:extLst>
          </p:cNvPr>
          <p:cNvSpPr/>
          <p:nvPr/>
        </p:nvSpPr>
        <p:spPr>
          <a:xfrm>
            <a:off x="9171" y="3514513"/>
            <a:ext cx="15856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Development Environment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916111" y="3086121"/>
            <a:ext cx="6335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Subject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F014737-3DA4-45B2-8562-3651CF2E7895}"/>
              </a:ext>
            </a:extLst>
          </p:cNvPr>
          <p:cNvSpPr/>
          <p:nvPr/>
        </p:nvSpPr>
        <p:spPr>
          <a:xfrm>
            <a:off x="800558" y="3878951"/>
            <a:ext cx="769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Modeling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941903" y="4653846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Q &amp; A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0A92AB-49CA-4DA0-8110-90E5FE4B9F45}"/>
              </a:ext>
            </a:extLst>
          </p:cNvPr>
          <p:cNvSpPr/>
          <p:nvPr/>
        </p:nvSpPr>
        <p:spPr>
          <a:xfrm>
            <a:off x="21926" y="4317711"/>
            <a:ext cx="1598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Precondition &amp; Calculation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8563920-AA89-433B-B59C-2270EFFD2006}"/>
              </a:ext>
            </a:extLst>
          </p:cNvPr>
          <p:cNvGrpSpPr/>
          <p:nvPr/>
        </p:nvGrpSpPr>
        <p:grpSpPr>
          <a:xfrm>
            <a:off x="4148852" y="2919589"/>
            <a:ext cx="5536665" cy="1239274"/>
            <a:chOff x="4159534" y="2955840"/>
            <a:chExt cx="5536665" cy="123927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490299C-4B97-455C-8E33-8408C3AB70A7}"/>
                </a:ext>
              </a:extLst>
            </p:cNvPr>
            <p:cNvSpPr/>
            <p:nvPr/>
          </p:nvSpPr>
          <p:spPr>
            <a:xfrm>
              <a:off x="5803787" y="3783090"/>
              <a:ext cx="38924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rgbClr val="DE0964"/>
                  </a:solidFill>
                  <a:latin typeface="+mj-lt"/>
                </a:rPr>
                <a:t>중간 경유지</a:t>
              </a:r>
              <a:r>
                <a:rPr lang="ko-KR" altLang="en-US" sz="1600" dirty="0">
                  <a:latin typeface="+mj-lt"/>
                </a:rPr>
                <a:t>를 고려한 </a:t>
              </a:r>
              <a:r>
                <a:rPr lang="en-US" altLang="ko-KR" sz="1600" dirty="0">
                  <a:latin typeface="+mj-lt"/>
                </a:rPr>
                <a:t>310</a:t>
              </a:r>
              <a:r>
                <a:rPr lang="ko-KR" altLang="en-US" sz="1600" dirty="0">
                  <a:latin typeface="+mj-lt"/>
                </a:rPr>
                <a:t>관 내비게이션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57FFB82-5510-4EA7-82DF-16AC68572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9534" y="2955840"/>
              <a:ext cx="1239274" cy="1239274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C4507D5-A4DE-461A-BECC-2603D604FB71}"/>
                </a:ext>
              </a:extLst>
            </p:cNvPr>
            <p:cNvSpPr/>
            <p:nvPr/>
          </p:nvSpPr>
          <p:spPr>
            <a:xfrm>
              <a:off x="5304377" y="3277132"/>
              <a:ext cx="30136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/>
                <a:t>310 NAVIGATION</a:t>
              </a:r>
              <a:endParaRPr lang="ko-KR" altLang="en-US" sz="2800" dirty="0"/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0DFFA6-EAC9-486B-B4DE-2E3B66B7FE59}"/>
              </a:ext>
            </a:extLst>
          </p:cNvPr>
          <p:cNvSpPr/>
          <p:nvPr/>
        </p:nvSpPr>
        <p:spPr>
          <a:xfrm>
            <a:off x="5793105" y="4308930"/>
            <a:ext cx="39834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Room,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과사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편의시설 등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310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관 내부 모든 장소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13D777-2BCF-45DE-B2BD-F20369DE623C}"/>
              </a:ext>
            </a:extLst>
          </p:cNvPr>
          <p:cNvCxnSpPr/>
          <p:nvPr/>
        </p:nvCxnSpPr>
        <p:spPr>
          <a:xfrm>
            <a:off x="6471821" y="4085393"/>
            <a:ext cx="0" cy="232318"/>
          </a:xfrm>
          <a:prstGeom prst="straightConnector1">
            <a:avLst/>
          </a:prstGeom>
          <a:ln>
            <a:solidFill>
              <a:srgbClr val="3E4B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25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1" y="3038214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07484" y="212756"/>
            <a:ext cx="13067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Subject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346534" y="2250311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Subject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A8757D7-4878-41C8-8B7D-81CE6EDC0E0C}"/>
              </a:ext>
            </a:extLst>
          </p:cNvPr>
          <p:cNvSpPr/>
          <p:nvPr/>
        </p:nvSpPr>
        <p:spPr>
          <a:xfrm>
            <a:off x="9171" y="3514513"/>
            <a:ext cx="15856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Development Environment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916111" y="3086121"/>
            <a:ext cx="6335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Subject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F014737-3DA4-45B2-8562-3651CF2E7895}"/>
              </a:ext>
            </a:extLst>
          </p:cNvPr>
          <p:cNvSpPr/>
          <p:nvPr/>
        </p:nvSpPr>
        <p:spPr>
          <a:xfrm>
            <a:off x="800558" y="3878951"/>
            <a:ext cx="769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Modeling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941903" y="4653846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Q &amp; A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0A92AB-49CA-4DA0-8110-90E5FE4B9F45}"/>
              </a:ext>
            </a:extLst>
          </p:cNvPr>
          <p:cNvSpPr/>
          <p:nvPr/>
        </p:nvSpPr>
        <p:spPr>
          <a:xfrm>
            <a:off x="21926" y="4317711"/>
            <a:ext cx="1598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Precondition &amp; Calculation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EF25A78-FFFC-473E-8A04-558F0E7C7F6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763" y="2434977"/>
            <a:ext cx="2423930" cy="242393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9FEED346-AB6B-46FB-8F33-C1B0CA7EAEC4}"/>
              </a:ext>
            </a:extLst>
          </p:cNvPr>
          <p:cNvGrpSpPr/>
          <p:nvPr/>
        </p:nvGrpSpPr>
        <p:grpSpPr>
          <a:xfrm>
            <a:off x="5066471" y="3085453"/>
            <a:ext cx="6714834" cy="1687830"/>
            <a:chOff x="5625127" y="3114629"/>
            <a:chExt cx="6714834" cy="168783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DE7559D-EAE9-4C52-8093-06DBC1C2551F}"/>
                </a:ext>
              </a:extLst>
            </p:cNvPr>
            <p:cNvSpPr/>
            <p:nvPr/>
          </p:nvSpPr>
          <p:spPr>
            <a:xfrm>
              <a:off x="5726813" y="3114629"/>
              <a:ext cx="10631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/>
                <a:t>Why?</a:t>
              </a:r>
              <a:endParaRPr lang="ko-KR" altLang="en-US" sz="28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D22BE4E-61FC-4391-9E6C-A800D6B33480}"/>
                </a:ext>
              </a:extLst>
            </p:cNvPr>
            <p:cNvSpPr/>
            <p:nvPr/>
          </p:nvSpPr>
          <p:spPr>
            <a:xfrm>
              <a:off x="5625127" y="3779208"/>
              <a:ext cx="67148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/>
                <a:t>커피를 사거나 프린트를 하거나 연구실에 잠깐 들렸다 수업을 가는 학우들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5629EF2-F100-458C-8BE2-524441B4F2F1}"/>
                </a:ext>
              </a:extLst>
            </p:cNvPr>
            <p:cNvSpPr/>
            <p:nvPr/>
          </p:nvSpPr>
          <p:spPr>
            <a:xfrm>
              <a:off x="9099612" y="4433127"/>
              <a:ext cx="30923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ym typeface="Wingdings" panose="05000000000000000000" pitchFamily="2" charset="2"/>
                </a:rPr>
                <a:t>= </a:t>
              </a:r>
              <a:r>
                <a:rPr lang="ko-KR" altLang="en-US" dirty="0">
                  <a:sym typeface="Wingdings" panose="05000000000000000000" pitchFamily="2" charset="2"/>
                </a:rPr>
                <a:t>중간 경유지의 필요성</a:t>
              </a:r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B2D8DAC-E9E4-41D7-98BC-74AB474F715E}"/>
                </a:ext>
              </a:extLst>
            </p:cNvPr>
            <p:cNvSpPr/>
            <p:nvPr/>
          </p:nvSpPr>
          <p:spPr>
            <a:xfrm>
              <a:off x="5726813" y="4133045"/>
              <a:ext cx="3930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* </a:t>
              </a:r>
              <a:r>
                <a:rPr lang="ko-KR" altLang="en-US" sz="1400" dirty="0">
                  <a:sym typeface="Wingdings" panose="05000000000000000000" pitchFamily="2" charset="2"/>
                </a:rPr>
                <a:t>항상 단일 목적지로만 이동하는 경우는 없음 </a:t>
              </a:r>
              <a:endParaRPr lang="en-US" altLang="ko-KR" sz="1400" dirty="0">
                <a:sym typeface="Wingdings" panose="05000000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289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1" y="3038214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346534" y="2250311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Subject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A8757D7-4878-41C8-8B7D-81CE6EDC0E0C}"/>
              </a:ext>
            </a:extLst>
          </p:cNvPr>
          <p:cNvSpPr/>
          <p:nvPr/>
        </p:nvSpPr>
        <p:spPr>
          <a:xfrm>
            <a:off x="9171" y="3514513"/>
            <a:ext cx="15856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Development Environment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916111" y="3086121"/>
            <a:ext cx="6335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Subject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F014737-3DA4-45B2-8562-3651CF2E7895}"/>
              </a:ext>
            </a:extLst>
          </p:cNvPr>
          <p:cNvSpPr/>
          <p:nvPr/>
        </p:nvSpPr>
        <p:spPr>
          <a:xfrm>
            <a:off x="800558" y="3878951"/>
            <a:ext cx="769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Modeling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941903" y="4653846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Q &amp; A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95" name="제목 1">
            <a:extLst>
              <a:ext uri="{FF2B5EF4-FFF2-40B4-BE49-F238E27FC236}">
                <a16:creationId xmlns:a16="http://schemas.microsoft.com/office/drawing/2014/main" id="{422DFB4F-8C93-4777-BCB2-9D413C9D57D9}"/>
              </a:ext>
            </a:extLst>
          </p:cNvPr>
          <p:cNvSpPr txBox="1">
            <a:spLocks/>
          </p:cNvSpPr>
          <p:nvPr/>
        </p:nvSpPr>
        <p:spPr>
          <a:xfrm>
            <a:off x="1472214" y="10884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latin typeface="+mn-lt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BF40438-AEB7-4AFF-AD37-1AE80974167A}"/>
              </a:ext>
            </a:extLst>
          </p:cNvPr>
          <p:cNvSpPr/>
          <p:nvPr/>
        </p:nvSpPr>
        <p:spPr>
          <a:xfrm>
            <a:off x="21926" y="4317711"/>
            <a:ext cx="1598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Precondition &amp; Calculation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EC2980D-4B99-4987-91DE-97C195C9BB3C}"/>
              </a:ext>
            </a:extLst>
          </p:cNvPr>
          <p:cNvSpPr/>
          <p:nvPr/>
        </p:nvSpPr>
        <p:spPr>
          <a:xfrm>
            <a:off x="1642366" y="64167"/>
            <a:ext cx="13067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Subject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01AA46D-8924-4A74-A452-2621DB3AAF84}"/>
              </a:ext>
            </a:extLst>
          </p:cNvPr>
          <p:cNvSpPr/>
          <p:nvPr/>
        </p:nvSpPr>
        <p:spPr>
          <a:xfrm>
            <a:off x="1642366" y="409327"/>
            <a:ext cx="36778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Refine specification - scenario</a:t>
            </a:r>
            <a:endParaRPr lang="ko-KR" altLang="en-US" sz="2000" dirty="0"/>
          </a:p>
          <a:p>
            <a:endParaRPr lang="ko-KR" altLang="en-US" sz="2000" spc="300" dirty="0">
              <a:latin typeface="+mj-lt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871656E-9D0F-46A3-9C6A-90C721CFBF58}"/>
              </a:ext>
            </a:extLst>
          </p:cNvPr>
          <p:cNvGrpSpPr/>
          <p:nvPr/>
        </p:nvGrpSpPr>
        <p:grpSpPr>
          <a:xfrm>
            <a:off x="3420914" y="2677736"/>
            <a:ext cx="8216569" cy="1976110"/>
            <a:chOff x="3199663" y="2717439"/>
            <a:chExt cx="8216569" cy="1976110"/>
          </a:xfrm>
        </p:grpSpPr>
        <p:sp>
          <p:nvSpPr>
            <p:cNvPr id="96" name="내용 개체 틀 2">
              <a:extLst>
                <a:ext uri="{FF2B5EF4-FFF2-40B4-BE49-F238E27FC236}">
                  <a16:creationId xmlns:a16="http://schemas.microsoft.com/office/drawing/2014/main" id="{FE62ACC9-9C23-497E-8754-C395FAB93EE1}"/>
                </a:ext>
              </a:extLst>
            </p:cNvPr>
            <p:cNvSpPr txBox="1">
              <a:spLocks/>
            </p:cNvSpPr>
            <p:nvPr/>
          </p:nvSpPr>
          <p:spPr>
            <a:xfrm>
              <a:off x="3712612" y="2849660"/>
              <a:ext cx="2383388" cy="32341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u="sng" dirty="0"/>
                <a:t>Input</a:t>
              </a:r>
            </a:p>
          </p:txBody>
        </p:sp>
        <p:sp>
          <p:nvSpPr>
            <p:cNvPr id="97" name="내용 개체 틀 2">
              <a:extLst>
                <a:ext uri="{FF2B5EF4-FFF2-40B4-BE49-F238E27FC236}">
                  <a16:creationId xmlns:a16="http://schemas.microsoft.com/office/drawing/2014/main" id="{11963D18-D374-46C5-8B78-2CEF2D3778D7}"/>
                </a:ext>
              </a:extLst>
            </p:cNvPr>
            <p:cNvSpPr txBox="1">
              <a:spLocks/>
            </p:cNvSpPr>
            <p:nvPr/>
          </p:nvSpPr>
          <p:spPr>
            <a:xfrm>
              <a:off x="5326857" y="3745345"/>
              <a:ext cx="4745914" cy="9482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400" dirty="0"/>
                <a:t>최소 시간 경로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엘리베이터</a:t>
              </a:r>
              <a:r>
                <a:rPr lang="en-US" altLang="ko-KR" sz="1400" dirty="0"/>
                <a:t>+</a:t>
              </a:r>
              <a:r>
                <a:rPr lang="ko-KR" altLang="en-US" sz="1400" dirty="0"/>
                <a:t>계단</a:t>
              </a:r>
              <a:r>
                <a:rPr lang="en-US" altLang="ko-KR" sz="1400" dirty="0"/>
                <a:t>)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400" dirty="0"/>
                <a:t>최적 경로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엘리베이터</a:t>
              </a:r>
              <a:r>
                <a:rPr lang="en-US" altLang="ko-KR" sz="1400" dirty="0"/>
                <a:t>)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400" dirty="0"/>
                <a:t>계단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경로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주로 지하</a:t>
              </a:r>
              <a:r>
                <a:rPr lang="en-US" altLang="ko-KR" sz="1400" dirty="0"/>
                <a:t>3~</a:t>
              </a:r>
              <a:r>
                <a:rPr lang="ko-KR" altLang="en-US" sz="1400" dirty="0"/>
                <a:t>지상</a:t>
              </a:r>
              <a:r>
                <a:rPr lang="en-US" altLang="ko-KR" sz="1400" dirty="0"/>
                <a:t>3</a:t>
              </a:r>
              <a:r>
                <a:rPr lang="ko-KR" altLang="en-US" sz="1400" dirty="0"/>
                <a:t>층 수업하는 사람들이 선택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3343E06-2C23-4B39-A505-DAD4FC405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9663" y="2831842"/>
              <a:ext cx="1174067" cy="1174067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5CA1D2A-D76E-482C-AD81-CEF413C74598}"/>
                </a:ext>
              </a:extLst>
            </p:cNvPr>
            <p:cNvSpPr/>
            <p:nvPr/>
          </p:nvSpPr>
          <p:spPr>
            <a:xfrm>
              <a:off x="5320232" y="2717439"/>
              <a:ext cx="6096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sz="1400" dirty="0">
                  <a:latin typeface="+mj-ea"/>
                  <a:ea typeface="+mj-ea"/>
                </a:rPr>
                <a:t>사용자가 현재 위치</a:t>
              </a:r>
              <a:r>
                <a:rPr lang="en-US" altLang="ko-KR" sz="1400" dirty="0">
                  <a:latin typeface="+mj-ea"/>
                  <a:ea typeface="+mj-ea"/>
                </a:rPr>
                <a:t>, </a:t>
              </a:r>
              <a:r>
                <a:rPr lang="ko-KR" altLang="en-US" sz="1400" dirty="0">
                  <a:latin typeface="+mj-ea"/>
                  <a:ea typeface="+mj-ea"/>
                </a:rPr>
                <a:t>중간 경유지</a:t>
              </a:r>
              <a:r>
                <a:rPr lang="en-US" altLang="ko-KR" sz="1400" dirty="0">
                  <a:latin typeface="+mj-ea"/>
                  <a:ea typeface="+mj-ea"/>
                </a:rPr>
                <a:t>, </a:t>
              </a:r>
              <a:r>
                <a:rPr lang="ko-KR" altLang="en-US" sz="1400" dirty="0">
                  <a:latin typeface="+mj-ea"/>
                  <a:ea typeface="+mj-ea"/>
                </a:rPr>
                <a:t>목적지를 선택</a:t>
              </a:r>
              <a:endParaRPr lang="en-US" altLang="ko-KR" sz="1400" dirty="0">
                <a:latin typeface="+mj-ea"/>
                <a:ea typeface="+mj-ea"/>
              </a:endParaRPr>
            </a:p>
            <a:p>
              <a:r>
                <a:rPr lang="en-US" altLang="ko-KR" sz="1400" dirty="0">
                  <a:latin typeface="+mj-ea"/>
                  <a:ea typeface="+mj-ea"/>
                </a:rPr>
                <a:t>(</a:t>
              </a:r>
              <a:r>
                <a:rPr lang="ko-KR" altLang="en-US" sz="1400" dirty="0">
                  <a:latin typeface="+mj-ea"/>
                  <a:ea typeface="+mj-ea"/>
                </a:rPr>
                <a:t>중간 경유지는 필수 아님</a:t>
              </a:r>
              <a:r>
                <a:rPr lang="en-US" altLang="ko-KR" sz="1400" dirty="0">
                  <a:latin typeface="+mj-ea"/>
                  <a:ea typeface="+mj-ea"/>
                </a:rPr>
                <a:t>)</a:t>
              </a:r>
              <a:endParaRPr lang="ko-KR" altLang="en-US" sz="1400" dirty="0">
                <a:latin typeface="+mj-ea"/>
                <a:ea typeface="+mj-ea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D05B030-64C3-46DA-A0A8-E6E6C028CA17}"/>
                </a:ext>
              </a:extLst>
            </p:cNvPr>
            <p:cNvSpPr/>
            <p:nvPr/>
          </p:nvSpPr>
          <p:spPr>
            <a:xfrm>
              <a:off x="4481754" y="3878951"/>
              <a:ext cx="8451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u="sng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759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1" y="3038214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346534" y="2250311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Subject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A8757D7-4878-41C8-8B7D-81CE6EDC0E0C}"/>
              </a:ext>
            </a:extLst>
          </p:cNvPr>
          <p:cNvSpPr/>
          <p:nvPr/>
        </p:nvSpPr>
        <p:spPr>
          <a:xfrm>
            <a:off x="9171" y="3514513"/>
            <a:ext cx="15856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Development Environment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916111" y="3086121"/>
            <a:ext cx="6335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Subject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F014737-3DA4-45B2-8562-3651CF2E7895}"/>
              </a:ext>
            </a:extLst>
          </p:cNvPr>
          <p:cNvSpPr/>
          <p:nvPr/>
        </p:nvSpPr>
        <p:spPr>
          <a:xfrm>
            <a:off x="800558" y="3878951"/>
            <a:ext cx="769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Modeling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941903" y="4653846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Q &amp; A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1838010-3261-4582-B80C-F55D96D40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622" y="1548956"/>
            <a:ext cx="7286112" cy="1327843"/>
          </a:xfrm>
          <a:prstGeom prst="rect">
            <a:avLst/>
          </a:prstGeom>
        </p:spPr>
      </p:pic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49D40B83-8CBE-4143-B961-A8939DE143FA}"/>
              </a:ext>
            </a:extLst>
          </p:cNvPr>
          <p:cNvSpPr txBox="1">
            <a:spLocks/>
          </p:cNvSpPr>
          <p:nvPr/>
        </p:nvSpPr>
        <p:spPr>
          <a:xfrm>
            <a:off x="1185439" y="1717701"/>
            <a:ext cx="2362201" cy="516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u="sng" dirty="0"/>
              <a:t>Input</a:t>
            </a:r>
            <a:endParaRPr lang="ko-KR" altLang="en-US" sz="1600" dirty="0"/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349992CD-21AC-4E34-9CB5-CB1FEE5C4D64}"/>
              </a:ext>
            </a:extLst>
          </p:cNvPr>
          <p:cNvSpPr txBox="1">
            <a:spLocks/>
          </p:cNvSpPr>
          <p:nvPr/>
        </p:nvSpPr>
        <p:spPr>
          <a:xfrm>
            <a:off x="110617" y="3912403"/>
            <a:ext cx="4271212" cy="496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u="sng" dirty="0"/>
              <a:t>Output</a:t>
            </a:r>
            <a:endParaRPr lang="ko-KR" altLang="en-US" sz="16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BD2A5B1-E385-4C2F-85B0-BED250F81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244" y="3745345"/>
            <a:ext cx="7223032" cy="1453483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978452-F31D-495D-A2FF-6E20FF8FA23E}"/>
              </a:ext>
            </a:extLst>
          </p:cNvPr>
          <p:cNvSpPr/>
          <p:nvPr/>
        </p:nvSpPr>
        <p:spPr>
          <a:xfrm>
            <a:off x="5093657" y="5180282"/>
            <a:ext cx="26613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중간 경유지 대기 시간은 사용자가 직접 더하여 계산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2067244-920B-4E73-82F4-4EA06F517AD3}"/>
              </a:ext>
            </a:extLst>
          </p:cNvPr>
          <p:cNvSpPr/>
          <p:nvPr/>
        </p:nvSpPr>
        <p:spPr>
          <a:xfrm>
            <a:off x="8486978" y="2807355"/>
            <a:ext cx="193514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새로운 경유지 </a:t>
            </a:r>
            <a:r>
              <a:rPr lang="ko-KR" altLang="en-US" sz="800" dirty="0" err="1"/>
              <a:t>콤보박스</a:t>
            </a:r>
            <a:r>
              <a:rPr lang="ko-KR" altLang="en-US" sz="800" dirty="0"/>
              <a:t> 생성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3B21B3F-ADFB-4DE9-BA66-84E857C446A8}"/>
              </a:ext>
            </a:extLst>
          </p:cNvPr>
          <p:cNvCxnSpPr>
            <a:cxnSpLocks/>
          </p:cNvCxnSpPr>
          <p:nvPr/>
        </p:nvCxnSpPr>
        <p:spPr>
          <a:xfrm flipH="1" flipV="1">
            <a:off x="9264771" y="2250312"/>
            <a:ext cx="189780" cy="487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EF0DF8C-EBF1-48A9-9227-836BA0844D24}"/>
              </a:ext>
            </a:extLst>
          </p:cNvPr>
          <p:cNvSpPr/>
          <p:nvPr/>
        </p:nvSpPr>
        <p:spPr>
          <a:xfrm>
            <a:off x="9695889" y="3804681"/>
            <a:ext cx="1143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경유지 없음 </a:t>
            </a:r>
            <a:r>
              <a:rPr lang="ko-KR" altLang="en-US" sz="800" dirty="0" err="1"/>
              <a:t>선택시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ABF3D20-2F41-418E-ADBC-9374D6FF4209}"/>
              </a:ext>
            </a:extLst>
          </p:cNvPr>
          <p:cNvSpPr/>
          <p:nvPr/>
        </p:nvSpPr>
        <p:spPr>
          <a:xfrm>
            <a:off x="21926" y="4317711"/>
            <a:ext cx="1598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Precondition &amp; Calculation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7EE9DED-23A6-49BF-9691-BBF4C64DCD36}"/>
              </a:ext>
            </a:extLst>
          </p:cNvPr>
          <p:cNvSpPr/>
          <p:nvPr/>
        </p:nvSpPr>
        <p:spPr>
          <a:xfrm>
            <a:off x="1741578" y="30283"/>
            <a:ext cx="13067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Subject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92D5EB-E176-4EE0-857A-86038AEFFC46}"/>
              </a:ext>
            </a:extLst>
          </p:cNvPr>
          <p:cNvSpPr/>
          <p:nvPr/>
        </p:nvSpPr>
        <p:spPr>
          <a:xfrm>
            <a:off x="1741578" y="401959"/>
            <a:ext cx="47935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Refine specification – use case example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0397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1" y="3444672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642366" y="212756"/>
            <a:ext cx="41756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Development</a:t>
            </a:r>
            <a:r>
              <a:rPr lang="ko-KR" altLang="en-US" sz="2000" spc="300" dirty="0">
                <a:latin typeface="+mj-lt"/>
              </a:rPr>
              <a:t> </a:t>
            </a:r>
            <a:r>
              <a:rPr lang="en-US" altLang="ko-KR" sz="2000" spc="300" dirty="0">
                <a:latin typeface="+mj-lt"/>
              </a:rPr>
              <a:t>Environment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23838" y="2114189"/>
            <a:ext cx="15794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Development</a:t>
            </a: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Environment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A8757D7-4878-41C8-8B7D-81CE6EDC0E0C}"/>
              </a:ext>
            </a:extLst>
          </p:cNvPr>
          <p:cNvSpPr/>
          <p:nvPr/>
        </p:nvSpPr>
        <p:spPr>
          <a:xfrm>
            <a:off x="9171" y="3514513"/>
            <a:ext cx="15856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  <a:latin typeface="+mj-lt"/>
              </a:rPr>
              <a:t>Development Environment</a:t>
            </a:r>
            <a:endParaRPr lang="ko-KR" alt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916111" y="3086121"/>
            <a:ext cx="6335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Subject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F014737-3DA4-45B2-8562-3651CF2E7895}"/>
              </a:ext>
            </a:extLst>
          </p:cNvPr>
          <p:cNvSpPr/>
          <p:nvPr/>
        </p:nvSpPr>
        <p:spPr>
          <a:xfrm>
            <a:off x="800558" y="3878951"/>
            <a:ext cx="769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Modeling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941903" y="4653846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Q &amp; A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F4B5E2C-B78B-481B-A225-DF9689884E55}"/>
              </a:ext>
            </a:extLst>
          </p:cNvPr>
          <p:cNvSpPr/>
          <p:nvPr/>
        </p:nvSpPr>
        <p:spPr>
          <a:xfrm>
            <a:off x="21926" y="4317711"/>
            <a:ext cx="1598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Precondition &amp; Calculation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38478C-542B-4FD7-A82B-C7BFD6AC0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868" y="2720001"/>
            <a:ext cx="1972561" cy="1972561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925EBD22-EB96-4670-B7A1-C4DF8038DAF7}"/>
              </a:ext>
            </a:extLst>
          </p:cNvPr>
          <p:cNvGrpSpPr/>
          <p:nvPr/>
        </p:nvGrpSpPr>
        <p:grpSpPr>
          <a:xfrm>
            <a:off x="5316637" y="3043185"/>
            <a:ext cx="6714834" cy="1342278"/>
            <a:chOff x="5625127" y="3114629"/>
            <a:chExt cx="6714834" cy="1342278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1D68946-71BB-47E3-A94C-548BA2002A59}"/>
                </a:ext>
              </a:extLst>
            </p:cNvPr>
            <p:cNvSpPr/>
            <p:nvPr/>
          </p:nvSpPr>
          <p:spPr>
            <a:xfrm>
              <a:off x="5726813" y="3114629"/>
              <a:ext cx="34481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/>
                <a:t>Android Application</a:t>
              </a:r>
              <a:endParaRPr lang="ko-KR" altLang="en-US" sz="28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6C9C320-D95B-4B7D-8E62-B4E6BCFD9162}"/>
                </a:ext>
              </a:extLst>
            </p:cNvPr>
            <p:cNvSpPr/>
            <p:nvPr/>
          </p:nvSpPr>
          <p:spPr>
            <a:xfrm>
              <a:off x="5625127" y="3779208"/>
              <a:ext cx="67148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/>
                <a:t>사용하는 상황은 주로 </a:t>
              </a:r>
              <a:r>
                <a:rPr lang="en-US" altLang="ko-KR" sz="1400" dirty="0"/>
                <a:t>Device</a:t>
              </a:r>
              <a:r>
                <a:rPr lang="ko-KR" altLang="en-US" sz="1400" dirty="0"/>
                <a:t>를 손에 들고 있는 상황이 많을 것이라 예상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0F7029-64DB-41D2-A543-EB77511BFE43}"/>
                </a:ext>
              </a:extLst>
            </p:cNvPr>
            <p:cNvSpPr/>
            <p:nvPr/>
          </p:nvSpPr>
          <p:spPr>
            <a:xfrm>
              <a:off x="5625127" y="4149130"/>
              <a:ext cx="420820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sym typeface="Wingdings" panose="05000000000000000000" pitchFamily="2" charset="2"/>
                </a:rPr>
                <a:t>길 찾기라는 주제에 맞게 접근성이 좋은 </a:t>
              </a:r>
              <a:r>
                <a:rPr lang="en-US" altLang="ko-KR" sz="1400" dirty="0">
                  <a:sym typeface="Wingdings" panose="05000000000000000000" pitchFamily="2" charset="2"/>
                </a:rPr>
                <a:t>UI</a:t>
              </a:r>
              <a:r>
                <a:rPr lang="ko-KR" altLang="en-US" sz="1400" dirty="0">
                  <a:sym typeface="Wingdings" panose="05000000000000000000" pitchFamily="2" charset="2"/>
                </a:rPr>
                <a:t>가 필요</a:t>
              </a:r>
              <a:endParaRPr lang="en-US" altLang="ko-KR" sz="1400" dirty="0">
                <a:sym typeface="Wingdings" panose="05000000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67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3273" y="3822537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B95938E-A3C8-49E1-A1AA-65E1980CBFB7}"/>
              </a:ext>
            </a:extLst>
          </p:cNvPr>
          <p:cNvGrpSpPr/>
          <p:nvPr/>
        </p:nvGrpSpPr>
        <p:grpSpPr>
          <a:xfrm>
            <a:off x="1707484" y="54274"/>
            <a:ext cx="1601721" cy="636057"/>
            <a:chOff x="1707484" y="54274"/>
            <a:chExt cx="1601721" cy="636057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FB21557-5684-446E-B80F-55541C86B52B}"/>
                </a:ext>
              </a:extLst>
            </p:cNvPr>
            <p:cNvSpPr/>
            <p:nvPr/>
          </p:nvSpPr>
          <p:spPr>
            <a:xfrm>
              <a:off x="1707484" y="54274"/>
              <a:ext cx="16017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spc="300" dirty="0">
                  <a:latin typeface="+mj-lt"/>
                </a:rPr>
                <a:t>Modeling</a:t>
              </a:r>
              <a:endParaRPr lang="ko-KR" altLang="en-US" sz="2000" spc="300" dirty="0">
                <a:latin typeface="+mj-lt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6A073C7-ED9C-4DD6-B965-6F907E568119}"/>
                </a:ext>
              </a:extLst>
            </p:cNvPr>
            <p:cNvSpPr/>
            <p:nvPr/>
          </p:nvSpPr>
          <p:spPr>
            <a:xfrm>
              <a:off x="1707484" y="382554"/>
              <a:ext cx="3209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spc="-150" dirty="0">
                  <a:latin typeface="+mj-lt"/>
                </a:rPr>
                <a:t>UI</a:t>
              </a:r>
              <a:endParaRPr lang="ko-KR" altLang="en-US" sz="1400" spc="-150" dirty="0">
                <a:latin typeface="+mj-lt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181638" y="2263655"/>
            <a:ext cx="1181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Modeling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A8757D7-4878-41C8-8B7D-81CE6EDC0E0C}"/>
              </a:ext>
            </a:extLst>
          </p:cNvPr>
          <p:cNvSpPr/>
          <p:nvPr/>
        </p:nvSpPr>
        <p:spPr>
          <a:xfrm>
            <a:off x="9171" y="3514513"/>
            <a:ext cx="15856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Development Environment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916111" y="3086121"/>
            <a:ext cx="6335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Subject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F014737-3DA4-45B2-8562-3651CF2E7895}"/>
              </a:ext>
            </a:extLst>
          </p:cNvPr>
          <p:cNvSpPr/>
          <p:nvPr/>
        </p:nvSpPr>
        <p:spPr>
          <a:xfrm>
            <a:off x="800558" y="3878951"/>
            <a:ext cx="769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Modeling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941903" y="4653846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Q &amp; A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FDC0AF-901A-47E5-9C01-22666C90A2B1}"/>
              </a:ext>
            </a:extLst>
          </p:cNvPr>
          <p:cNvSpPr/>
          <p:nvPr/>
        </p:nvSpPr>
        <p:spPr>
          <a:xfrm>
            <a:off x="21926" y="4317711"/>
            <a:ext cx="1598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Precondition &amp; Calculation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09CD009-40CB-451E-9E40-912746E01E0F}"/>
              </a:ext>
            </a:extLst>
          </p:cNvPr>
          <p:cNvGrpSpPr/>
          <p:nvPr/>
        </p:nvGrpSpPr>
        <p:grpSpPr>
          <a:xfrm>
            <a:off x="2878369" y="2297095"/>
            <a:ext cx="4131245" cy="2818374"/>
            <a:chOff x="1996385" y="2166290"/>
            <a:chExt cx="4131245" cy="281837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AB8CD12-BD1E-498E-916C-63E1210A7AC1}"/>
                </a:ext>
              </a:extLst>
            </p:cNvPr>
            <p:cNvGrpSpPr/>
            <p:nvPr/>
          </p:nvGrpSpPr>
          <p:grpSpPr>
            <a:xfrm>
              <a:off x="1996385" y="2166290"/>
              <a:ext cx="2920301" cy="2818374"/>
              <a:chOff x="2439654" y="1875201"/>
              <a:chExt cx="3759353" cy="3400552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02424027-7507-4CD6-8CB4-95ABA20B5A2C}"/>
                  </a:ext>
                </a:extLst>
              </p:cNvPr>
              <p:cNvGrpSpPr/>
              <p:nvPr/>
            </p:nvGrpSpPr>
            <p:grpSpPr>
              <a:xfrm>
                <a:off x="2439654" y="1875201"/>
                <a:ext cx="3759353" cy="3400552"/>
                <a:chOff x="2073023" y="1085185"/>
                <a:chExt cx="3759353" cy="3400552"/>
              </a:xfrm>
            </p:grpSpPr>
            <p:pic>
              <p:nvPicPr>
                <p:cNvPr id="2" name="그림 1">
                  <a:extLst>
                    <a:ext uri="{FF2B5EF4-FFF2-40B4-BE49-F238E27FC236}">
                      <a16:creationId xmlns:a16="http://schemas.microsoft.com/office/drawing/2014/main" id="{944C5279-09E0-4CF7-AC73-ADB5170F53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49119"/>
                <a:stretch/>
              </p:blipFill>
              <p:spPr>
                <a:xfrm>
                  <a:off x="2073023" y="1085185"/>
                  <a:ext cx="3759353" cy="3400552"/>
                </a:xfrm>
                <a:prstGeom prst="rect">
                  <a:avLst/>
                </a:prstGeom>
              </p:spPr>
            </p:pic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7ECC9DCD-2DC6-43DA-B4B4-3F8F669D3CB6}"/>
                    </a:ext>
                  </a:extLst>
                </p:cNvPr>
                <p:cNvSpPr/>
                <p:nvPr/>
              </p:nvSpPr>
              <p:spPr>
                <a:xfrm>
                  <a:off x="3200401" y="1440611"/>
                  <a:ext cx="2009954" cy="241540"/>
                </a:xfrm>
                <a:prstGeom prst="rect">
                  <a:avLst/>
                </a:prstGeom>
                <a:solidFill>
                  <a:srgbClr val="EDED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0" dirty="0">
                      <a:solidFill>
                        <a:schemeClr val="tx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310</a:t>
                  </a:r>
                  <a:r>
                    <a:rPr lang="ko-KR" altLang="en-US" sz="1000" dirty="0">
                      <a:solidFill>
                        <a:schemeClr val="tx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관 </a:t>
                  </a:r>
                  <a:r>
                    <a:rPr lang="en-US" altLang="ko-KR" sz="1000" dirty="0">
                      <a:solidFill>
                        <a:schemeClr val="tx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321</a:t>
                  </a:r>
                  <a:r>
                    <a:rPr lang="ko-KR" altLang="en-US" sz="1000" dirty="0">
                      <a:solidFill>
                        <a:schemeClr val="tx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호</a:t>
                  </a: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00C37B50-080E-4814-AAAD-B347205276F7}"/>
                    </a:ext>
                  </a:extLst>
                </p:cNvPr>
                <p:cNvSpPr/>
                <p:nvPr/>
              </p:nvSpPr>
              <p:spPr>
                <a:xfrm>
                  <a:off x="2682816" y="1796038"/>
                  <a:ext cx="2009954" cy="241540"/>
                </a:xfrm>
                <a:prstGeom prst="rect">
                  <a:avLst/>
                </a:prstGeom>
                <a:solidFill>
                  <a:srgbClr val="EDED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0" dirty="0">
                      <a:solidFill>
                        <a:schemeClr val="tx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310</a:t>
                  </a:r>
                  <a:r>
                    <a:rPr lang="ko-KR" altLang="en-US" sz="1000" dirty="0">
                      <a:solidFill>
                        <a:schemeClr val="tx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관 뚜레쥬르</a:t>
                  </a:r>
                </a:p>
              </p:txBody>
            </p: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0209960-BFE0-487E-B301-AC2E460B08E0}"/>
                  </a:ext>
                </a:extLst>
              </p:cNvPr>
              <p:cNvSpPr/>
              <p:nvPr/>
            </p:nvSpPr>
            <p:spPr>
              <a:xfrm>
                <a:off x="2863978" y="4412306"/>
                <a:ext cx="1190446" cy="241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5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310</a:t>
                </a:r>
                <a:r>
                  <a:rPr lang="ko-KR" altLang="en-US" sz="105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관 우체국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F340277-62AF-4559-BDFF-54D003F638C6}"/>
                  </a:ext>
                </a:extLst>
              </p:cNvPr>
              <p:cNvSpPr/>
              <p:nvPr/>
            </p:nvSpPr>
            <p:spPr>
              <a:xfrm>
                <a:off x="2863978" y="4888502"/>
                <a:ext cx="1190446" cy="241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5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310</a:t>
                </a:r>
                <a:r>
                  <a:rPr lang="ko-KR" altLang="en-US" sz="105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관 </a:t>
                </a:r>
                <a:r>
                  <a:rPr lang="en-US" altLang="ko-KR" sz="105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727</a:t>
                </a:r>
                <a:r>
                  <a:rPr lang="ko-KR" altLang="en-US" sz="105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호</a:t>
                </a:r>
              </a:p>
            </p:txBody>
          </p:sp>
        </p:grp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1E4B423E-9C25-4597-92FE-FEACEA198551}"/>
                </a:ext>
              </a:extLst>
            </p:cNvPr>
            <p:cNvSpPr/>
            <p:nvPr/>
          </p:nvSpPr>
          <p:spPr>
            <a:xfrm>
              <a:off x="5543909" y="3405680"/>
              <a:ext cx="583721" cy="532266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8E622AA-3584-4585-80FA-BC5EAB5891C4}"/>
              </a:ext>
            </a:extLst>
          </p:cNvPr>
          <p:cNvGrpSpPr/>
          <p:nvPr/>
        </p:nvGrpSpPr>
        <p:grpSpPr>
          <a:xfrm>
            <a:off x="7350217" y="2173293"/>
            <a:ext cx="3267164" cy="3159328"/>
            <a:chOff x="6928451" y="1389215"/>
            <a:chExt cx="3866255" cy="359545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B131871-85B8-433B-8B6D-1E30387EE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1" b="47574"/>
            <a:stretch/>
          </p:blipFill>
          <p:spPr>
            <a:xfrm>
              <a:off x="6937081" y="1389215"/>
              <a:ext cx="3857625" cy="359545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8FF744F-EE37-4DAB-A2E6-11AC5ECE5F96}"/>
                </a:ext>
              </a:extLst>
            </p:cNvPr>
            <p:cNvSpPr/>
            <p:nvPr/>
          </p:nvSpPr>
          <p:spPr>
            <a:xfrm>
              <a:off x="7694761" y="3981892"/>
              <a:ext cx="957532" cy="2753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rgbClr val="BFBFBF"/>
                  </a:solidFill>
                </a:rPr>
                <a:t>도보 </a:t>
              </a:r>
              <a:r>
                <a:rPr lang="en-US" altLang="ko-KR" sz="1000" dirty="0">
                  <a:solidFill>
                    <a:srgbClr val="BFBFBF"/>
                  </a:solidFill>
                </a:rPr>
                <a:t>30</a:t>
              </a:r>
              <a:r>
                <a:rPr lang="ko-KR" altLang="en-US" sz="1000" dirty="0">
                  <a:solidFill>
                    <a:srgbClr val="BFBFBF"/>
                  </a:solidFill>
                </a:rPr>
                <a:t>초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46E6FA5-AA3A-497E-B171-15A3EB369B90}"/>
                </a:ext>
              </a:extLst>
            </p:cNvPr>
            <p:cNvSpPr/>
            <p:nvPr/>
          </p:nvSpPr>
          <p:spPr>
            <a:xfrm>
              <a:off x="7703385" y="4410854"/>
              <a:ext cx="1469168" cy="2753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엘리베이터 승차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2756222-98D6-46F6-A057-007B11666890}"/>
                </a:ext>
              </a:extLst>
            </p:cNvPr>
            <p:cNvSpPr/>
            <p:nvPr/>
          </p:nvSpPr>
          <p:spPr>
            <a:xfrm>
              <a:off x="6928451" y="2254734"/>
              <a:ext cx="3060938" cy="612452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총 예상 소요시간 </a:t>
              </a:r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r>
                <a:rPr lang="ko-KR" altLang="en-US" dirty="0">
                  <a:solidFill>
                    <a:schemeClr val="tx1"/>
                  </a:solidFill>
                </a:rPr>
                <a:t>분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11F6867-B3FA-4DFA-8A26-2FE0040F2A67}"/>
                </a:ext>
              </a:extLst>
            </p:cNvPr>
            <p:cNvSpPr/>
            <p:nvPr/>
          </p:nvSpPr>
          <p:spPr>
            <a:xfrm>
              <a:off x="7760459" y="3512860"/>
              <a:ext cx="2228930" cy="2753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tx1"/>
                  </a:solidFill>
                </a:rPr>
                <a:t>310</a:t>
              </a:r>
              <a:r>
                <a:rPr lang="ko-KR" altLang="en-US" sz="1050" dirty="0">
                  <a:solidFill>
                    <a:schemeClr val="tx1"/>
                  </a:solidFill>
                </a:rPr>
                <a:t>관 </a:t>
              </a:r>
              <a:r>
                <a:rPr lang="en-US" altLang="ko-KR" sz="1050" dirty="0">
                  <a:solidFill>
                    <a:schemeClr val="tx1"/>
                  </a:solidFill>
                </a:rPr>
                <a:t>321</a:t>
              </a:r>
              <a:r>
                <a:rPr lang="ko-KR" altLang="en-US" sz="1050" dirty="0">
                  <a:solidFill>
                    <a:schemeClr val="tx1"/>
                  </a:solidFill>
                </a:rPr>
                <a:t>호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3F7A38F-E833-46E3-914E-EE9225C45842}"/>
                </a:ext>
              </a:extLst>
            </p:cNvPr>
            <p:cNvSpPr/>
            <p:nvPr/>
          </p:nvSpPr>
          <p:spPr>
            <a:xfrm>
              <a:off x="7360965" y="1757002"/>
              <a:ext cx="1886551" cy="2753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310</a:t>
              </a:r>
              <a:r>
                <a:rPr lang="ko-KR" altLang="en-US" sz="1050" dirty="0">
                  <a:solidFill>
                    <a:schemeClr val="tx1"/>
                  </a:solidFill>
                </a:rPr>
                <a:t>관 </a:t>
              </a:r>
              <a:r>
                <a:rPr lang="en-US" altLang="ko-KR" sz="1050" dirty="0">
                  <a:solidFill>
                    <a:schemeClr val="tx1"/>
                  </a:solidFill>
                </a:rPr>
                <a:t>321</a:t>
              </a:r>
              <a:r>
                <a:rPr lang="ko-KR" altLang="en-US" sz="1050" dirty="0">
                  <a:solidFill>
                    <a:schemeClr val="tx1"/>
                  </a:solidFill>
                </a:rPr>
                <a:t>호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37F848D-2FD4-46D5-BFE4-35BC62F95554}"/>
                </a:ext>
              </a:extLst>
            </p:cNvPr>
            <p:cNvSpPr/>
            <p:nvPr/>
          </p:nvSpPr>
          <p:spPr>
            <a:xfrm>
              <a:off x="9461089" y="1739448"/>
              <a:ext cx="1120043" cy="2753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뚜레쥬르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D41DAFA-DB60-4009-B8A8-C7CA85FE3C83}"/>
              </a:ext>
            </a:extLst>
          </p:cNvPr>
          <p:cNvSpPr/>
          <p:nvPr/>
        </p:nvSpPr>
        <p:spPr>
          <a:xfrm>
            <a:off x="4538657" y="5760653"/>
            <a:ext cx="3974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길 찾기 어플리케이션처럼 구현 예정</a:t>
            </a:r>
          </a:p>
        </p:txBody>
      </p:sp>
    </p:spTree>
    <p:extLst>
      <p:ext uri="{BB962C8B-B14F-4D97-AF65-F5344CB8AC3E}">
        <p14:creationId xmlns:p14="http://schemas.microsoft.com/office/powerpoint/2010/main" val="1408190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3273" y="3822537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B95938E-A3C8-49E1-A1AA-65E1980CBFB7}"/>
              </a:ext>
            </a:extLst>
          </p:cNvPr>
          <p:cNvGrpSpPr/>
          <p:nvPr/>
        </p:nvGrpSpPr>
        <p:grpSpPr>
          <a:xfrm>
            <a:off x="1707484" y="54274"/>
            <a:ext cx="1601721" cy="636057"/>
            <a:chOff x="1707484" y="54274"/>
            <a:chExt cx="1601721" cy="636057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FB21557-5684-446E-B80F-55541C86B52B}"/>
                </a:ext>
              </a:extLst>
            </p:cNvPr>
            <p:cNvSpPr/>
            <p:nvPr/>
          </p:nvSpPr>
          <p:spPr>
            <a:xfrm>
              <a:off x="1707484" y="54274"/>
              <a:ext cx="16017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spc="300" dirty="0">
                  <a:latin typeface="+mj-lt"/>
                </a:rPr>
                <a:t>Modeling</a:t>
              </a:r>
              <a:endParaRPr lang="ko-KR" altLang="en-US" sz="2000" spc="300" dirty="0">
                <a:latin typeface="+mj-lt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6A073C7-ED9C-4DD6-B965-6F907E568119}"/>
                </a:ext>
              </a:extLst>
            </p:cNvPr>
            <p:cNvSpPr/>
            <p:nvPr/>
          </p:nvSpPr>
          <p:spPr>
            <a:xfrm>
              <a:off x="1707484" y="382554"/>
              <a:ext cx="5838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spc="-150" dirty="0">
                  <a:latin typeface="+mj-lt"/>
                </a:rPr>
                <a:t>Graph</a:t>
              </a:r>
              <a:endParaRPr lang="ko-KR" altLang="en-US" sz="1400" spc="-150" dirty="0">
                <a:latin typeface="+mj-lt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181638" y="2263655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Modieling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A8757D7-4878-41C8-8B7D-81CE6EDC0E0C}"/>
              </a:ext>
            </a:extLst>
          </p:cNvPr>
          <p:cNvSpPr/>
          <p:nvPr/>
        </p:nvSpPr>
        <p:spPr>
          <a:xfrm>
            <a:off x="9171" y="3514513"/>
            <a:ext cx="15856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Development Environment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916111" y="3086121"/>
            <a:ext cx="6335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Subject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F014737-3DA4-45B2-8562-3651CF2E7895}"/>
              </a:ext>
            </a:extLst>
          </p:cNvPr>
          <p:cNvSpPr/>
          <p:nvPr/>
        </p:nvSpPr>
        <p:spPr>
          <a:xfrm>
            <a:off x="800558" y="3878951"/>
            <a:ext cx="769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Modeling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941903" y="4653846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Q &amp; A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22" name="사각형: 잘린 대각선 방향 모서리 21">
            <a:extLst>
              <a:ext uri="{FF2B5EF4-FFF2-40B4-BE49-F238E27FC236}">
                <a16:creationId xmlns:a16="http://schemas.microsoft.com/office/drawing/2014/main" id="{BEBD2A5F-904E-4797-BF17-1244E19DA098}"/>
              </a:ext>
            </a:extLst>
          </p:cNvPr>
          <p:cNvSpPr/>
          <p:nvPr/>
        </p:nvSpPr>
        <p:spPr>
          <a:xfrm>
            <a:off x="2622784" y="1491374"/>
            <a:ext cx="5763237" cy="2541865"/>
          </a:xfrm>
          <a:prstGeom prst="snip2DiagRect">
            <a:avLst/>
          </a:prstGeom>
          <a:ln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ED945BD-DD36-40E9-B527-4625DAC8E9AB}"/>
              </a:ext>
            </a:extLst>
          </p:cNvPr>
          <p:cNvSpPr/>
          <p:nvPr/>
        </p:nvSpPr>
        <p:spPr>
          <a:xfrm>
            <a:off x="3665504" y="2181831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71816D1-B5B6-4D8A-BDC1-FD75A9539859}"/>
              </a:ext>
            </a:extLst>
          </p:cNvPr>
          <p:cNvSpPr/>
          <p:nvPr/>
        </p:nvSpPr>
        <p:spPr>
          <a:xfrm>
            <a:off x="6519607" y="3082861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992668C-ABEC-45B6-8108-96D2B4BF181E}"/>
              </a:ext>
            </a:extLst>
          </p:cNvPr>
          <p:cNvSpPr/>
          <p:nvPr/>
        </p:nvSpPr>
        <p:spPr>
          <a:xfrm>
            <a:off x="3996870" y="2630838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81DE2F5-4528-40E2-8544-4274AF80EE62}"/>
              </a:ext>
            </a:extLst>
          </p:cNvPr>
          <p:cNvSpPr/>
          <p:nvPr/>
        </p:nvSpPr>
        <p:spPr>
          <a:xfrm>
            <a:off x="5910903" y="2517135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199B827-E4C9-4677-9521-B7A13C95A8E1}"/>
              </a:ext>
            </a:extLst>
          </p:cNvPr>
          <p:cNvSpPr/>
          <p:nvPr/>
        </p:nvSpPr>
        <p:spPr>
          <a:xfrm>
            <a:off x="7232223" y="2740376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잘린 대각선 방향 모서리 28">
            <a:extLst>
              <a:ext uri="{FF2B5EF4-FFF2-40B4-BE49-F238E27FC236}">
                <a16:creationId xmlns:a16="http://schemas.microsoft.com/office/drawing/2014/main" id="{71569E5C-DAD4-451D-B008-3BDEAE7BB1A4}"/>
              </a:ext>
            </a:extLst>
          </p:cNvPr>
          <p:cNvSpPr/>
          <p:nvPr/>
        </p:nvSpPr>
        <p:spPr>
          <a:xfrm>
            <a:off x="2622785" y="2852438"/>
            <a:ext cx="5763237" cy="2541865"/>
          </a:xfrm>
          <a:prstGeom prst="snip2DiagRect">
            <a:avLst/>
          </a:prstGeom>
          <a:ln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잘린 대각선 방향 모서리 29">
            <a:extLst>
              <a:ext uri="{FF2B5EF4-FFF2-40B4-BE49-F238E27FC236}">
                <a16:creationId xmlns:a16="http://schemas.microsoft.com/office/drawing/2014/main" id="{4E51B7EC-EBEF-42E7-93E2-8827B907F0B7}"/>
              </a:ext>
            </a:extLst>
          </p:cNvPr>
          <p:cNvSpPr/>
          <p:nvPr/>
        </p:nvSpPr>
        <p:spPr>
          <a:xfrm>
            <a:off x="2622784" y="4182804"/>
            <a:ext cx="5763237" cy="2541865"/>
          </a:xfrm>
          <a:prstGeom prst="snip2DiagRect">
            <a:avLst/>
          </a:prstGeom>
          <a:ln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ED22FDE-4ABE-47C9-BF54-BB0F7A188EB9}"/>
              </a:ext>
            </a:extLst>
          </p:cNvPr>
          <p:cNvSpPr/>
          <p:nvPr/>
        </p:nvSpPr>
        <p:spPr>
          <a:xfrm>
            <a:off x="5083406" y="2778289"/>
            <a:ext cx="218114" cy="2097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D66F48E-7E6D-44EA-B67A-3627A0FA6CF9}"/>
              </a:ext>
            </a:extLst>
          </p:cNvPr>
          <p:cNvCxnSpPr>
            <a:stCxn id="23" idx="5"/>
          </p:cNvCxnSpPr>
          <p:nvPr/>
        </p:nvCxnSpPr>
        <p:spPr>
          <a:xfrm>
            <a:off x="3851676" y="2360842"/>
            <a:ext cx="196545" cy="2580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1367502-B7D2-482E-9ED5-272EEAF62070}"/>
              </a:ext>
            </a:extLst>
          </p:cNvPr>
          <p:cNvCxnSpPr>
            <a:stCxn id="26" idx="6"/>
            <a:endCxn id="31" idx="2"/>
          </p:cNvCxnSpPr>
          <p:nvPr/>
        </p:nvCxnSpPr>
        <p:spPr>
          <a:xfrm>
            <a:off x="4214984" y="2735700"/>
            <a:ext cx="868422" cy="147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3DDFB60-1CEA-4D1C-BEDB-86A96641763A}"/>
              </a:ext>
            </a:extLst>
          </p:cNvPr>
          <p:cNvCxnSpPr>
            <a:stCxn id="31" idx="7"/>
          </p:cNvCxnSpPr>
          <p:nvPr/>
        </p:nvCxnSpPr>
        <p:spPr>
          <a:xfrm flipV="1">
            <a:off x="5269578" y="2645759"/>
            <a:ext cx="644934" cy="163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20DBC97-CCC8-4C1C-992F-09A13A629FF6}"/>
              </a:ext>
            </a:extLst>
          </p:cNvPr>
          <p:cNvCxnSpPr>
            <a:stCxn id="27" idx="5"/>
          </p:cNvCxnSpPr>
          <p:nvPr/>
        </p:nvCxnSpPr>
        <p:spPr>
          <a:xfrm>
            <a:off x="6097075" y="2696146"/>
            <a:ext cx="436894" cy="38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3A64D67-8050-4CE4-98A6-C586AFE96BB6}"/>
              </a:ext>
            </a:extLst>
          </p:cNvPr>
          <p:cNvCxnSpPr>
            <a:stCxn id="24" idx="7"/>
          </p:cNvCxnSpPr>
          <p:nvPr/>
        </p:nvCxnSpPr>
        <p:spPr>
          <a:xfrm flipV="1">
            <a:off x="6705779" y="2902998"/>
            <a:ext cx="520648" cy="210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B873737-51AF-4B2F-96D4-403D1CB18C26}"/>
              </a:ext>
            </a:extLst>
          </p:cNvPr>
          <p:cNvCxnSpPr>
            <a:cxnSpLocks/>
            <a:stCxn id="31" idx="5"/>
            <a:endCxn id="24" idx="2"/>
          </p:cNvCxnSpPr>
          <p:nvPr/>
        </p:nvCxnSpPr>
        <p:spPr>
          <a:xfrm>
            <a:off x="5269578" y="2957300"/>
            <a:ext cx="1250029" cy="230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A1D42367-0F6D-4634-8BEB-EB77D2D6EDB0}"/>
              </a:ext>
            </a:extLst>
          </p:cNvPr>
          <p:cNvSpPr/>
          <p:nvPr/>
        </p:nvSpPr>
        <p:spPr>
          <a:xfrm>
            <a:off x="3665504" y="3524074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595493-BBEC-4636-A708-E7FCE95A98D0}"/>
              </a:ext>
            </a:extLst>
          </p:cNvPr>
          <p:cNvSpPr/>
          <p:nvPr/>
        </p:nvSpPr>
        <p:spPr>
          <a:xfrm>
            <a:off x="6519607" y="4425104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D0C8A22-C5F3-4516-8B78-382CBC5C299C}"/>
              </a:ext>
            </a:extLst>
          </p:cNvPr>
          <p:cNvSpPr/>
          <p:nvPr/>
        </p:nvSpPr>
        <p:spPr>
          <a:xfrm>
            <a:off x="3996870" y="3973081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0558B86-9578-4840-B323-604A96F2A000}"/>
              </a:ext>
            </a:extLst>
          </p:cNvPr>
          <p:cNvSpPr/>
          <p:nvPr/>
        </p:nvSpPr>
        <p:spPr>
          <a:xfrm>
            <a:off x="5910903" y="3859378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689C47B-8BDD-44BF-B5B9-876D9B8F7D4E}"/>
              </a:ext>
            </a:extLst>
          </p:cNvPr>
          <p:cNvSpPr/>
          <p:nvPr/>
        </p:nvSpPr>
        <p:spPr>
          <a:xfrm>
            <a:off x="7232223" y="4082619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A1CE37D-45BF-4F2B-8F61-B56F7E5517AF}"/>
              </a:ext>
            </a:extLst>
          </p:cNvPr>
          <p:cNvSpPr/>
          <p:nvPr/>
        </p:nvSpPr>
        <p:spPr>
          <a:xfrm>
            <a:off x="5083406" y="4120532"/>
            <a:ext cx="218114" cy="2097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01A0E43-B16E-4E7E-931E-94B8D5866586}"/>
              </a:ext>
            </a:extLst>
          </p:cNvPr>
          <p:cNvCxnSpPr>
            <a:stCxn id="40" idx="5"/>
          </p:cNvCxnSpPr>
          <p:nvPr/>
        </p:nvCxnSpPr>
        <p:spPr>
          <a:xfrm>
            <a:off x="3851676" y="3703085"/>
            <a:ext cx="196545" cy="2580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ECFB07E-0D4B-4393-B76A-33A0AC6126CE}"/>
              </a:ext>
            </a:extLst>
          </p:cNvPr>
          <p:cNvCxnSpPr>
            <a:stCxn id="42" idx="6"/>
            <a:endCxn id="45" idx="2"/>
          </p:cNvCxnSpPr>
          <p:nvPr/>
        </p:nvCxnSpPr>
        <p:spPr>
          <a:xfrm>
            <a:off x="4214984" y="4077943"/>
            <a:ext cx="868422" cy="147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1AB633B-8A2C-4C12-B692-6CEEC4FE2F8B}"/>
              </a:ext>
            </a:extLst>
          </p:cNvPr>
          <p:cNvCxnSpPr>
            <a:stCxn id="45" idx="7"/>
          </p:cNvCxnSpPr>
          <p:nvPr/>
        </p:nvCxnSpPr>
        <p:spPr>
          <a:xfrm flipV="1">
            <a:off x="5269578" y="3988002"/>
            <a:ext cx="644934" cy="163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0BE64BC-F8FF-49B0-86A2-6258BB03B510}"/>
              </a:ext>
            </a:extLst>
          </p:cNvPr>
          <p:cNvCxnSpPr>
            <a:stCxn id="43" idx="5"/>
          </p:cNvCxnSpPr>
          <p:nvPr/>
        </p:nvCxnSpPr>
        <p:spPr>
          <a:xfrm>
            <a:off x="6097075" y="4038389"/>
            <a:ext cx="436894" cy="38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5FDCECB-93CA-4765-9A59-2EC24B8B2C5C}"/>
              </a:ext>
            </a:extLst>
          </p:cNvPr>
          <p:cNvCxnSpPr>
            <a:stCxn id="41" idx="7"/>
          </p:cNvCxnSpPr>
          <p:nvPr/>
        </p:nvCxnSpPr>
        <p:spPr>
          <a:xfrm flipV="1">
            <a:off x="6705779" y="4245241"/>
            <a:ext cx="520648" cy="210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75585BF-72E5-408C-9C69-1319B538F7E7}"/>
              </a:ext>
            </a:extLst>
          </p:cNvPr>
          <p:cNvCxnSpPr>
            <a:cxnSpLocks/>
            <a:stCxn id="45" idx="5"/>
            <a:endCxn id="41" idx="2"/>
          </p:cNvCxnSpPr>
          <p:nvPr/>
        </p:nvCxnSpPr>
        <p:spPr>
          <a:xfrm>
            <a:off x="5269578" y="4299543"/>
            <a:ext cx="1250029" cy="230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0729ED3C-C9ED-46A3-B130-2E074B8FFDF9}"/>
              </a:ext>
            </a:extLst>
          </p:cNvPr>
          <p:cNvSpPr/>
          <p:nvPr/>
        </p:nvSpPr>
        <p:spPr>
          <a:xfrm>
            <a:off x="3665504" y="4839810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2CAAAD4-8076-46F4-A167-3DC3E9FF277C}"/>
              </a:ext>
            </a:extLst>
          </p:cNvPr>
          <p:cNvSpPr/>
          <p:nvPr/>
        </p:nvSpPr>
        <p:spPr>
          <a:xfrm>
            <a:off x="6519607" y="5740840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0997A06-3E93-4AE4-8AF0-3D659B4CE234}"/>
              </a:ext>
            </a:extLst>
          </p:cNvPr>
          <p:cNvSpPr/>
          <p:nvPr/>
        </p:nvSpPr>
        <p:spPr>
          <a:xfrm>
            <a:off x="3996870" y="5288817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C6960EE-0123-4F83-BFF3-1874663FDFC6}"/>
              </a:ext>
            </a:extLst>
          </p:cNvPr>
          <p:cNvSpPr/>
          <p:nvPr/>
        </p:nvSpPr>
        <p:spPr>
          <a:xfrm>
            <a:off x="5910903" y="5175114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670B940-91AA-4355-ACA8-F258E570F3C6}"/>
              </a:ext>
            </a:extLst>
          </p:cNvPr>
          <p:cNvSpPr/>
          <p:nvPr/>
        </p:nvSpPr>
        <p:spPr>
          <a:xfrm>
            <a:off x="7232223" y="5398355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8EB55C0-A16D-4C2C-8153-59CEB9512689}"/>
              </a:ext>
            </a:extLst>
          </p:cNvPr>
          <p:cNvSpPr/>
          <p:nvPr/>
        </p:nvSpPr>
        <p:spPr>
          <a:xfrm>
            <a:off x="5083406" y="5436268"/>
            <a:ext cx="218114" cy="2097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FFF25A5-2A41-472A-809B-84E2EC547CFF}"/>
              </a:ext>
            </a:extLst>
          </p:cNvPr>
          <p:cNvCxnSpPr>
            <a:stCxn id="52" idx="5"/>
          </p:cNvCxnSpPr>
          <p:nvPr/>
        </p:nvCxnSpPr>
        <p:spPr>
          <a:xfrm>
            <a:off x="3851676" y="5018821"/>
            <a:ext cx="196545" cy="2580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53FF0CA-3521-464C-AD21-EA8DB0F9065F}"/>
              </a:ext>
            </a:extLst>
          </p:cNvPr>
          <p:cNvCxnSpPr>
            <a:stCxn id="54" idx="6"/>
            <a:endCxn id="57" idx="2"/>
          </p:cNvCxnSpPr>
          <p:nvPr/>
        </p:nvCxnSpPr>
        <p:spPr>
          <a:xfrm>
            <a:off x="4214984" y="5393679"/>
            <a:ext cx="868422" cy="147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E9D6871-F610-4EB4-90E4-57344E989FAE}"/>
              </a:ext>
            </a:extLst>
          </p:cNvPr>
          <p:cNvCxnSpPr>
            <a:stCxn id="57" idx="7"/>
          </p:cNvCxnSpPr>
          <p:nvPr/>
        </p:nvCxnSpPr>
        <p:spPr>
          <a:xfrm flipV="1">
            <a:off x="5269578" y="5303738"/>
            <a:ext cx="644934" cy="163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07A1775-0D9D-4069-954E-A6FD9D8EA827}"/>
              </a:ext>
            </a:extLst>
          </p:cNvPr>
          <p:cNvCxnSpPr>
            <a:stCxn id="55" idx="5"/>
          </p:cNvCxnSpPr>
          <p:nvPr/>
        </p:nvCxnSpPr>
        <p:spPr>
          <a:xfrm>
            <a:off x="6097075" y="5354125"/>
            <a:ext cx="436894" cy="38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4D23941-3CED-4D1F-932F-9221A8491914}"/>
              </a:ext>
            </a:extLst>
          </p:cNvPr>
          <p:cNvCxnSpPr>
            <a:stCxn id="53" idx="7"/>
          </p:cNvCxnSpPr>
          <p:nvPr/>
        </p:nvCxnSpPr>
        <p:spPr>
          <a:xfrm flipV="1">
            <a:off x="6705779" y="5560977"/>
            <a:ext cx="520648" cy="210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9C13D44-57E7-4A33-BD00-C9ACFDE13482}"/>
              </a:ext>
            </a:extLst>
          </p:cNvPr>
          <p:cNvCxnSpPr>
            <a:cxnSpLocks/>
            <a:stCxn id="57" idx="5"/>
            <a:endCxn id="53" idx="2"/>
          </p:cNvCxnSpPr>
          <p:nvPr/>
        </p:nvCxnSpPr>
        <p:spPr>
          <a:xfrm>
            <a:off x="5269578" y="5615279"/>
            <a:ext cx="1250029" cy="230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7A00C3E-6A23-47EB-8AF8-A02A52E3715E}"/>
              </a:ext>
            </a:extLst>
          </p:cNvPr>
          <p:cNvCxnSpPr/>
          <p:nvPr/>
        </p:nvCxnSpPr>
        <p:spPr>
          <a:xfrm>
            <a:off x="5189938" y="2176451"/>
            <a:ext cx="0" cy="40127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084454E-C1B1-41D2-BB45-E9CEE72D09A7}"/>
              </a:ext>
            </a:extLst>
          </p:cNvPr>
          <p:cNvSpPr txBox="1"/>
          <p:nvPr/>
        </p:nvSpPr>
        <p:spPr>
          <a:xfrm>
            <a:off x="8239757" y="4220373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1F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C669BBA-1FEC-4279-889C-2252297DDC92}"/>
              </a:ext>
            </a:extLst>
          </p:cNvPr>
          <p:cNvSpPr txBox="1"/>
          <p:nvPr/>
        </p:nvSpPr>
        <p:spPr>
          <a:xfrm>
            <a:off x="8230248" y="5541130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B1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008C8D8-C90E-49E9-B9B7-214619AB715F}"/>
              </a:ext>
            </a:extLst>
          </p:cNvPr>
          <p:cNvSpPr txBox="1"/>
          <p:nvPr/>
        </p:nvSpPr>
        <p:spPr>
          <a:xfrm>
            <a:off x="8239757" y="290448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2F</a:t>
            </a:r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59091DE6-465E-440F-966A-17FBB9D583D8}"/>
              </a:ext>
            </a:extLst>
          </p:cNvPr>
          <p:cNvSpPr/>
          <p:nvPr/>
        </p:nvSpPr>
        <p:spPr>
          <a:xfrm>
            <a:off x="8578475" y="1059503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56117B-2C46-4E46-BB4E-C2A409E9ED5F}"/>
              </a:ext>
            </a:extLst>
          </p:cNvPr>
          <p:cNvSpPr txBox="1"/>
          <p:nvPr/>
        </p:nvSpPr>
        <p:spPr>
          <a:xfrm>
            <a:off x="8392949" y="951446"/>
            <a:ext cx="306738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    : </a:t>
            </a:r>
            <a:r>
              <a:rPr lang="ko-KR" altLang="en-US" dirty="0"/>
              <a:t>그냥 장소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: </a:t>
            </a:r>
            <a:r>
              <a:rPr lang="ko-KR" altLang="en-US" dirty="0"/>
              <a:t>층간 이동 가능 장소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: </a:t>
            </a:r>
            <a:r>
              <a:rPr lang="ko-KR" altLang="en-US" dirty="0"/>
              <a:t>장소 사이 소요 시간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404C913-9CAF-4AAB-8F18-6ACDEA4D7BCD}"/>
              </a:ext>
            </a:extLst>
          </p:cNvPr>
          <p:cNvSpPr/>
          <p:nvPr/>
        </p:nvSpPr>
        <p:spPr>
          <a:xfrm>
            <a:off x="8578475" y="1601791"/>
            <a:ext cx="218114" cy="2097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A0C4977-0917-4918-9F96-7B9C0C562359}"/>
              </a:ext>
            </a:extLst>
          </p:cNvPr>
          <p:cNvCxnSpPr>
            <a:cxnSpLocks/>
          </p:cNvCxnSpPr>
          <p:nvPr/>
        </p:nvCxnSpPr>
        <p:spPr>
          <a:xfrm flipV="1">
            <a:off x="8565161" y="2126323"/>
            <a:ext cx="258062" cy="249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5EA0CE1-857A-4032-87ED-725F9DF38BED}"/>
              </a:ext>
            </a:extLst>
          </p:cNvPr>
          <p:cNvSpPr/>
          <p:nvPr/>
        </p:nvSpPr>
        <p:spPr>
          <a:xfrm>
            <a:off x="21926" y="4317711"/>
            <a:ext cx="1598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Precondition &amp; Calculation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5288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</TotalTime>
  <Words>527</Words>
  <Application>Microsoft Office PowerPoint</Application>
  <PresentationFormat>와이드스크린</PresentationFormat>
  <Paragraphs>180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나눔바른고딕</vt:lpstr>
      <vt:lpstr>Arial</vt:lpstr>
      <vt:lpstr>08서울남산체 B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김지은</dc:creator>
  <cp:lastModifiedBy>Michael</cp:lastModifiedBy>
  <cp:revision>84</cp:revision>
  <dcterms:created xsi:type="dcterms:W3CDTF">2016-08-06T10:34:02Z</dcterms:created>
  <dcterms:modified xsi:type="dcterms:W3CDTF">2018-11-14T01:05:53Z</dcterms:modified>
</cp:coreProperties>
</file>