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72" r:id="rId4"/>
    <p:sldId id="275" r:id="rId5"/>
    <p:sldId id="280" r:id="rId6"/>
    <p:sldId id="281" r:id="rId7"/>
    <p:sldId id="279" r:id="rId8"/>
    <p:sldId id="282" r:id="rId9"/>
    <p:sldId id="278" r:id="rId10"/>
    <p:sldId id="283" r:id="rId11"/>
    <p:sldId id="276" r:id="rId12"/>
    <p:sldId id="284" r:id="rId13"/>
    <p:sldId id="285" r:id="rId14"/>
    <p:sldId id="286" r:id="rId15"/>
    <p:sldId id="277" r:id="rId16"/>
    <p:sldId id="287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127F2-43E2-4955-86A9-751626527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44F145-DE2D-4F51-B8AC-868467DE1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3C693-A40F-4981-A14A-21EB19F1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2415F-A134-4A85-8AE1-15BC035C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B8CFF-C160-4694-A615-968D0CD7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2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E43E7-5139-4118-A595-8CBE655A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2C3BCA-8B35-4C9E-AF2F-164DBC88A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D4ED2-A015-426F-8BFD-3FC21EB9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BC735-437B-47F3-B4E0-44744443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5A3B0-C021-43ED-BD0D-FF6A0ED7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85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72AB4F-7C95-401B-9CE3-A32E9F8D6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CB2729-32DD-4D30-9816-70F20D9B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DE739-B533-4CBC-A7E2-63D20B7B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4D717-C6C7-48DB-81D0-3E1A5BAD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5AB8C-B7F8-4AFE-A36C-F8F815A7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C510C-5483-498C-8175-30BD8583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40CA8-80C2-46F1-826D-75738369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7205D-8C59-4BEE-B4A1-72F6804A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7EE7C-F089-440F-A24A-1ED32095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1D5AF-63CF-4898-8989-B17CAAE7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2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F3211-78C6-4D26-8AB6-1BFDF91A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845E5-406C-49C5-A500-8B0C88C61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B1E9B-8A38-4405-A42F-B03E0C9D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7EA41-F34E-44D1-91DB-F72AD433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F8E46-82A6-4FE3-8A18-E3EC5DAF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5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67B21-083D-4D87-988D-980830C2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A3565-4CEC-4CD8-A387-0D3E51BDA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340BB-2812-404A-BC64-7CB585839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D4EA9-7353-4E60-976F-127D610A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FF4C18-574D-48F1-AEBA-4D66793D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DC7DA-A5AE-44AB-B074-8C0894F4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4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407AA-A108-4F6B-A061-0108F7B7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39D6D-0959-4E55-AF79-F292F76BE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A9FD7-C360-4951-BB8F-3898A6696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2DE8B0-2916-477A-81C2-B897A99D9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DCE106-D6F1-45CA-A35E-35EF093C6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D64185-2B15-48CE-A7AA-8A22B238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9005FA-69C3-42C5-B5FE-C5ED437B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34663A-0FB4-4FF9-ACA9-75A5048D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1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912D8-CB55-49C7-B7E5-BC8BEAE8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39D011-FDEA-43E1-8109-3DF23330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EA245-8246-442C-A75F-13CF44A9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6EAA9C-E543-4961-884F-7F7ED59D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51E50C-4129-4E40-892F-485F5CB9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C74B3D-176A-4D80-B437-0FBAD2CE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2C17FA-A3CC-47DA-BEAC-E5196AAE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9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0AB5-41D6-4B0E-970C-A3D1801D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32B4C-9C95-4A25-A838-8C57F29B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53355D-6079-47FB-9F25-7F486948A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D7E4E0-6DC6-4477-8662-CB01F381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B81597-C8E6-40F0-BA8F-F1E973A9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6C47F-589E-4E21-9921-124158CC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2354E-EB99-43D1-BD49-01C1C9F9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8EA39D-A954-4039-BBF2-F02AC42D6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26EC32-EB05-477B-9B54-A887528DC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F94F55-BA27-4A17-90FE-151A5D54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9FF823-5A51-4B7C-93FD-C7B3189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96846-6740-4FC2-859B-1FDFA792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9CCFE0-5804-4D12-9D46-54AABCD2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468684-074E-4F72-B957-D7052B72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361C4-43B8-442C-B8B5-4EE66E525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32A08-4380-45F1-AE51-D0AE2E0AB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1E5DD-5F51-4AF4-8417-FA22E26DC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1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0BC9A-4F6F-458B-99A6-190796620EE9}"/>
              </a:ext>
            </a:extLst>
          </p:cNvPr>
          <p:cNvGrpSpPr/>
          <p:nvPr/>
        </p:nvGrpSpPr>
        <p:grpSpPr>
          <a:xfrm>
            <a:off x="3149313" y="2814067"/>
            <a:ext cx="7310302" cy="1229865"/>
            <a:chOff x="4030462" y="3013661"/>
            <a:chExt cx="7310302" cy="12298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30462" y="3195961"/>
              <a:ext cx="0" cy="10475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30462" y="3045041"/>
              <a:ext cx="0" cy="594804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46F36-ACD3-4C96-A4D2-DB79640B8AB0}"/>
                </a:ext>
              </a:extLst>
            </p:cNvPr>
            <p:cNvSpPr txBox="1"/>
            <p:nvPr/>
          </p:nvSpPr>
          <p:spPr>
            <a:xfrm>
              <a:off x="4142429" y="3458133"/>
              <a:ext cx="71983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Testing</a:t>
              </a:r>
              <a:r>
                <a:rPr lang="ko-KR" altLang="en-US" sz="3200" dirty="0">
                  <a:solidFill>
                    <a:schemeClr val="bg1"/>
                  </a:solidFill>
                </a:rPr>
                <a:t> </a:t>
              </a:r>
              <a:r>
                <a:rPr lang="en-US" altLang="ko-KR" sz="3200" dirty="0">
                  <a:solidFill>
                    <a:schemeClr val="bg1"/>
                  </a:solidFill>
                </a:rPr>
                <a:t>&amp;</a:t>
              </a:r>
              <a:r>
                <a:rPr lang="ko-KR" altLang="en-US" sz="3200" dirty="0">
                  <a:solidFill>
                    <a:schemeClr val="bg1"/>
                  </a:solidFill>
                </a:rPr>
                <a:t> </a:t>
              </a:r>
              <a:r>
                <a:rPr lang="en-US" altLang="ko-KR" sz="3200" dirty="0">
                  <a:solidFill>
                    <a:schemeClr val="bg1"/>
                  </a:solidFill>
                </a:rPr>
                <a:t>Evaluation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418D30-A1EE-4422-8321-DEA7335E57B3}"/>
                </a:ext>
              </a:extLst>
            </p:cNvPr>
            <p:cNvSpPr txBox="1"/>
            <p:nvPr/>
          </p:nvSpPr>
          <p:spPr>
            <a:xfrm>
              <a:off x="4220049" y="3013661"/>
              <a:ext cx="4994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Data Structure Design (2018-02)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1A0130-7BCE-42DE-897C-6234EFA43CCB}"/>
              </a:ext>
            </a:extLst>
          </p:cNvPr>
          <p:cNvSpPr txBox="1"/>
          <p:nvPr/>
        </p:nvSpPr>
        <p:spPr>
          <a:xfrm>
            <a:off x="8455186" y="3843314"/>
            <a:ext cx="211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Presenter . </a:t>
            </a:r>
            <a:r>
              <a:rPr lang="ko-KR" altLang="en-US" dirty="0">
                <a:solidFill>
                  <a:schemeClr val="bg1"/>
                </a:solidFill>
              </a:rPr>
              <a:t>권도경</a:t>
            </a:r>
          </a:p>
        </p:txBody>
      </p:sp>
    </p:spTree>
    <p:extLst>
      <p:ext uri="{BB962C8B-B14F-4D97-AF65-F5344CB8AC3E}">
        <p14:creationId xmlns:p14="http://schemas.microsoft.com/office/powerpoint/2010/main" val="325480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46245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35115" y="215193"/>
            <a:ext cx="6837769" cy="395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altLang="ko-KR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System Error 1. </a:t>
            </a:r>
            <a:r>
              <a:rPr lang="ko-KR" altLang="en-US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사용자가 입력한 정보에 대한 처리 테스팅</a:t>
            </a:r>
            <a:endParaRPr lang="ko-KR" altLang="ko-KR" sz="2000" kern="1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Result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964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46245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35115" y="215193"/>
            <a:ext cx="6837769" cy="395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altLang="ko-KR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System Error 2. </a:t>
            </a:r>
            <a:r>
              <a:rPr lang="ko-KR" altLang="en-US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입력한 결과와 출력되는 결과 오류 테스팅</a:t>
            </a:r>
            <a:endParaRPr lang="ko-KR" altLang="ko-KR" sz="2000" kern="1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Result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489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46245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642365" y="215193"/>
            <a:ext cx="5722079" cy="395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altLang="ko-KR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System Error 3. </a:t>
            </a:r>
            <a:r>
              <a:rPr lang="ko-KR" altLang="en-US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비정상 입력에 대한 오류 테스팅</a:t>
            </a:r>
            <a:endParaRPr lang="ko-KR" altLang="ko-KR" sz="2000" kern="1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Result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4857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46245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642365" y="215193"/>
            <a:ext cx="6912790" cy="395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altLang="ko-KR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Algorithm Testing 1. </a:t>
            </a:r>
            <a:r>
              <a:rPr lang="ko-KR" altLang="en-US" sz="2000" kern="100" dirty="0">
                <a:solidFill>
                  <a:sysClr val="windowText" lastClr="000000"/>
                </a:solidFill>
              </a:rPr>
              <a:t>수평 이동 </a:t>
            </a:r>
            <a:r>
              <a:rPr lang="ko-KR" altLang="ko-KR" sz="2000" kern="100" dirty="0">
                <a:solidFill>
                  <a:sysClr val="windowText" lastClr="000000"/>
                </a:solidFill>
              </a:rPr>
              <a:t>알고리즘의 타당성 테스팅</a:t>
            </a:r>
            <a:r>
              <a:rPr lang="en-US" altLang="ko-KR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endParaRPr lang="ko-KR" altLang="ko-KR" sz="2000" kern="1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Result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454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46245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642365" y="215193"/>
            <a:ext cx="6912790" cy="395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altLang="ko-KR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Algorithm Testing 2. </a:t>
            </a:r>
            <a:r>
              <a:rPr lang="ko-KR" altLang="en-US" sz="2000" kern="100" dirty="0">
                <a:solidFill>
                  <a:sysClr val="windowText" lastClr="000000"/>
                </a:solidFill>
              </a:rPr>
              <a:t>수직 이동 </a:t>
            </a:r>
            <a:r>
              <a:rPr lang="ko-KR" altLang="ko-KR" sz="2000" kern="100" dirty="0">
                <a:solidFill>
                  <a:sysClr val="windowText" lastClr="000000"/>
                </a:solidFill>
              </a:rPr>
              <a:t>알고리즘의 타당성 테스팅</a:t>
            </a:r>
            <a:r>
              <a:rPr lang="en-US" altLang="ko-KR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endParaRPr lang="ko-KR" altLang="ko-KR" sz="2000" kern="1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Result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9127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865005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4171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Evaluation – Dynamic </a:t>
            </a:r>
            <a:r>
              <a:rPr lang="ko-KR" altLang="en-US" sz="2000" spc="300" dirty="0">
                <a:latin typeface="+mj-lt"/>
              </a:rPr>
              <a:t>요소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230480" y="2241308"/>
            <a:ext cx="1247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Evaluation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A73931E-8F23-4EFF-A201-A19BD5E4D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081" y="1984446"/>
            <a:ext cx="883056" cy="883056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68B488A-8DF5-4B9E-9683-A0065D838DA1}"/>
              </a:ext>
            </a:extLst>
          </p:cNvPr>
          <p:cNvSpPr/>
          <p:nvPr/>
        </p:nvSpPr>
        <p:spPr>
          <a:xfrm>
            <a:off x="2496738" y="1752457"/>
            <a:ext cx="3283974" cy="4178709"/>
          </a:xfrm>
          <a:prstGeom prst="roundRect">
            <a:avLst>
              <a:gd name="adj" fmla="val 7386"/>
            </a:avLst>
          </a:prstGeom>
          <a:noFill/>
          <a:ln w="38100">
            <a:solidFill>
              <a:srgbClr val="DE09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280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865005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5109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Evaluation – Data</a:t>
            </a:r>
            <a:r>
              <a:rPr lang="ko-KR" altLang="en-US" sz="2000" spc="300" dirty="0">
                <a:latin typeface="+mj-lt"/>
              </a:rPr>
              <a:t> </a:t>
            </a:r>
            <a:r>
              <a:rPr lang="en-US" altLang="ko-KR" sz="2000" spc="300" dirty="0">
                <a:latin typeface="+mj-lt"/>
              </a:rPr>
              <a:t>Structure </a:t>
            </a:r>
            <a:r>
              <a:rPr lang="ko-KR" altLang="en-US" sz="2000" spc="300" dirty="0">
                <a:latin typeface="+mj-lt"/>
              </a:rPr>
              <a:t>요소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230480" y="2241308"/>
            <a:ext cx="1247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Evaluation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771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67013" y="2288526"/>
            <a:ext cx="646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FF720-42DE-4790-98F0-772313328794}"/>
              </a:ext>
            </a:extLst>
          </p:cNvPr>
          <p:cNvSpPr/>
          <p:nvPr/>
        </p:nvSpPr>
        <p:spPr>
          <a:xfrm>
            <a:off x="4826557" y="2241965"/>
            <a:ext cx="350288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latin typeface="+mj-ea"/>
              </a:rPr>
              <a:t>Q&amp;A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5A8813-AD2D-44ED-A3C2-4E6BCA4FE1E2}"/>
              </a:ext>
            </a:extLst>
          </p:cNvPr>
          <p:cNvSpPr/>
          <p:nvPr/>
        </p:nvSpPr>
        <p:spPr>
          <a:xfrm>
            <a:off x="5827738" y="3994946"/>
            <a:ext cx="1327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</a:rPr>
              <a:t>Thank you.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6F44BA9-0C5B-49D1-9DF8-C51013265BDC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F11D77-FCD1-4853-8F19-80913A58C3BB}"/>
                </a:ext>
              </a:extLst>
            </p:cNvPr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70CE00-63AC-415C-B87A-6002EDEA2610}"/>
                </a:ext>
              </a:extLst>
            </p:cNvPr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61B689-10E6-4232-B74C-C2930105205B}"/>
              </a:ext>
            </a:extLst>
          </p:cNvPr>
          <p:cNvGrpSpPr/>
          <p:nvPr/>
        </p:nvGrpSpPr>
        <p:grpSpPr>
          <a:xfrm>
            <a:off x="0" y="4246558"/>
            <a:ext cx="1642365" cy="390786"/>
            <a:chOff x="1" y="3038214"/>
            <a:chExt cx="1642365" cy="39078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550A678-1E9A-4D4A-A9B0-055D6D00A7DC}"/>
                </a:ext>
              </a:extLst>
            </p:cNvPr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A290F45-B115-48DC-BB44-3D3A24C0BFC1}"/>
                </a:ext>
              </a:extLst>
            </p:cNvPr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72819D-8EB2-4A59-B51A-0EBC8A498A95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583F3A-C41A-4519-8327-06DBFBBC6E70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D41A12-AEC8-44B6-8CDD-CF50F8E96423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41ED76-9E8A-4179-A25D-49C80926750B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913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0BC9A-4F6F-458B-99A6-190796620EE9}"/>
              </a:ext>
            </a:extLst>
          </p:cNvPr>
          <p:cNvGrpSpPr/>
          <p:nvPr/>
        </p:nvGrpSpPr>
        <p:grpSpPr>
          <a:xfrm>
            <a:off x="738623" y="2845447"/>
            <a:ext cx="2410690" cy="1198485"/>
            <a:chOff x="1619772" y="3045041"/>
            <a:chExt cx="2410690" cy="119848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30462" y="3195961"/>
              <a:ext cx="0" cy="10475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30462" y="3045041"/>
              <a:ext cx="0" cy="594804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46F36-ACD3-4C96-A4D2-DB79640B8AB0}"/>
                </a:ext>
              </a:extLst>
            </p:cNvPr>
            <p:cNvSpPr txBox="1"/>
            <p:nvPr/>
          </p:nvSpPr>
          <p:spPr>
            <a:xfrm>
              <a:off x="1619772" y="3233800"/>
              <a:ext cx="24106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Contents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D94AF3-4674-49E9-9775-65D82D6A3213}"/>
              </a:ext>
            </a:extLst>
          </p:cNvPr>
          <p:cNvGrpSpPr/>
          <p:nvPr/>
        </p:nvGrpSpPr>
        <p:grpSpPr>
          <a:xfrm>
            <a:off x="3626927" y="1630116"/>
            <a:ext cx="6806557" cy="3681072"/>
            <a:chOff x="3534470" y="303053"/>
            <a:chExt cx="6806557" cy="368107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29201-6DD3-4CA4-B03B-C2977B3C8DCB}"/>
                </a:ext>
              </a:extLst>
            </p:cNvPr>
            <p:cNvSpPr txBox="1"/>
            <p:nvPr/>
          </p:nvSpPr>
          <p:spPr>
            <a:xfrm>
              <a:off x="3534470" y="1056628"/>
              <a:ext cx="5376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1. Testing</a:t>
              </a:r>
              <a:r>
                <a:rPr lang="ko-KR" altLang="en-US" sz="4000" dirty="0">
                  <a:solidFill>
                    <a:schemeClr val="bg1"/>
                  </a:solidFill>
                </a:rPr>
                <a:t> </a:t>
              </a:r>
              <a:r>
                <a:rPr lang="en-US" altLang="ko-KR" sz="4000" dirty="0">
                  <a:solidFill>
                    <a:schemeClr val="bg1"/>
                  </a:solidFill>
                </a:rPr>
                <a:t>Case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8CCE8-2BF1-4973-8632-4C3CBEFCBE7C}"/>
                </a:ext>
              </a:extLst>
            </p:cNvPr>
            <p:cNvSpPr txBox="1"/>
            <p:nvPr/>
          </p:nvSpPr>
          <p:spPr>
            <a:xfrm>
              <a:off x="3534470" y="1796498"/>
              <a:ext cx="680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2. Testing Result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C489F9-FAB1-4939-A456-B64630ADF917}"/>
                </a:ext>
              </a:extLst>
            </p:cNvPr>
            <p:cNvSpPr txBox="1"/>
            <p:nvPr/>
          </p:nvSpPr>
          <p:spPr>
            <a:xfrm>
              <a:off x="3534470" y="2536368"/>
              <a:ext cx="680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3. Evaluation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D9B69E-AEC3-48E6-A7EE-CC91D9C13ED7}"/>
                </a:ext>
              </a:extLst>
            </p:cNvPr>
            <p:cNvSpPr txBox="1"/>
            <p:nvPr/>
          </p:nvSpPr>
          <p:spPr>
            <a:xfrm>
              <a:off x="3534470" y="3276239"/>
              <a:ext cx="680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4. Q&amp;A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8FC73C-B821-4D38-9141-590E1E10D8A5}"/>
                </a:ext>
              </a:extLst>
            </p:cNvPr>
            <p:cNvSpPr txBox="1"/>
            <p:nvPr/>
          </p:nvSpPr>
          <p:spPr>
            <a:xfrm>
              <a:off x="3534470" y="303053"/>
              <a:ext cx="5376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0. Schedule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96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16107" y="212756"/>
            <a:ext cx="1544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Schedule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257568" y="2252689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2CB32F-4D48-475E-A9BD-448E86611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12427"/>
              </p:ext>
            </p:extLst>
          </p:nvPr>
        </p:nvGraphicFramePr>
        <p:xfrm>
          <a:off x="2751091" y="199791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999409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8341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Schedule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Under Progress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97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Under Standing Problems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Complete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3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Designing Problems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Complete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54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Solving problems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Complete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0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Experimentation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Complete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2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Testing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Done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8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Evaluation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66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Wrapup</a:t>
                      </a:r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&amp; Documentation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Will Progress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42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92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3934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Summary of the Project 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40087" y="2122287"/>
            <a:ext cx="762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Last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Week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Summary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563920-AA89-433B-B59C-2270EFFD2006}"/>
              </a:ext>
            </a:extLst>
          </p:cNvPr>
          <p:cNvGrpSpPr/>
          <p:nvPr/>
        </p:nvGrpSpPr>
        <p:grpSpPr>
          <a:xfrm>
            <a:off x="4148852" y="2919589"/>
            <a:ext cx="5536665" cy="1239274"/>
            <a:chOff x="4159534" y="2955840"/>
            <a:chExt cx="5536665" cy="123927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90299C-4B97-455C-8E33-8408C3AB70A7}"/>
                </a:ext>
              </a:extLst>
            </p:cNvPr>
            <p:cNvSpPr/>
            <p:nvPr/>
          </p:nvSpPr>
          <p:spPr>
            <a:xfrm>
              <a:off x="5803787" y="3783090"/>
              <a:ext cx="38924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DE0964"/>
                  </a:solidFill>
                  <a:latin typeface="+mj-lt"/>
                </a:rPr>
                <a:t>중간 경유지</a:t>
              </a:r>
              <a:r>
                <a:rPr lang="ko-KR" altLang="en-US" sz="1600" dirty="0">
                  <a:latin typeface="+mj-lt"/>
                </a:rPr>
                <a:t>를 고려한 </a:t>
              </a:r>
              <a:r>
                <a:rPr lang="en-US" altLang="ko-KR" sz="1600" dirty="0">
                  <a:latin typeface="+mj-lt"/>
                </a:rPr>
                <a:t>310</a:t>
              </a:r>
              <a:r>
                <a:rPr lang="ko-KR" altLang="en-US" sz="1600" dirty="0">
                  <a:latin typeface="+mj-lt"/>
                </a:rPr>
                <a:t>관 내비게이션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57FFB82-5510-4EA7-82DF-16AC68572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534" y="2955840"/>
              <a:ext cx="1239274" cy="1239274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C4507D5-A4DE-461A-BECC-2603D604FB71}"/>
                </a:ext>
              </a:extLst>
            </p:cNvPr>
            <p:cNvSpPr/>
            <p:nvPr/>
          </p:nvSpPr>
          <p:spPr>
            <a:xfrm>
              <a:off x="5304377" y="3277132"/>
              <a:ext cx="30136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310 NAVIGATION</a:t>
              </a:r>
              <a:endParaRPr lang="ko-KR" altLang="en-US" sz="2800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0DFFA6-EAC9-486B-B4DE-2E3B66B7FE59}"/>
              </a:ext>
            </a:extLst>
          </p:cNvPr>
          <p:cNvSpPr/>
          <p:nvPr/>
        </p:nvSpPr>
        <p:spPr>
          <a:xfrm>
            <a:off x="5793105" y="4308930"/>
            <a:ext cx="39834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Room,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과사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편의시설 등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310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 내부 모든 장소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13D777-2BCF-45DE-B2BD-F20369DE623C}"/>
              </a:ext>
            </a:extLst>
          </p:cNvPr>
          <p:cNvCxnSpPr/>
          <p:nvPr/>
        </p:nvCxnSpPr>
        <p:spPr>
          <a:xfrm>
            <a:off x="6471821" y="4085393"/>
            <a:ext cx="0" cy="232318"/>
          </a:xfrm>
          <a:prstGeom prst="straightConnector1">
            <a:avLst/>
          </a:prstGeom>
          <a:ln>
            <a:solidFill>
              <a:srgbClr val="3E4B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625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3398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Horizontal Algorithm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40086" y="2122287"/>
            <a:ext cx="762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Last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Week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481713" y="3086120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Our Algorithm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FDD5E49-3FDC-4350-A3E5-1C92F4349A63}"/>
              </a:ext>
            </a:extLst>
          </p:cNvPr>
          <p:cNvGrpSpPr/>
          <p:nvPr/>
        </p:nvGrpSpPr>
        <p:grpSpPr>
          <a:xfrm>
            <a:off x="1892469" y="3038214"/>
            <a:ext cx="1593049" cy="1425631"/>
            <a:chOff x="2074383" y="3038214"/>
            <a:chExt cx="1593049" cy="142563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05B8867-25B2-4A33-BE1C-D75D2E0500C3}"/>
                </a:ext>
              </a:extLst>
            </p:cNvPr>
            <p:cNvSpPr/>
            <p:nvPr/>
          </p:nvSpPr>
          <p:spPr>
            <a:xfrm>
              <a:off x="2228027" y="3038214"/>
              <a:ext cx="1439405" cy="14256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E0219C3-298F-4C4E-BC63-133AE3975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383" y="3086120"/>
              <a:ext cx="1273887" cy="12738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117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5361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Vertical Algorithm (</a:t>
            </a:r>
            <a:r>
              <a:rPr lang="ko-KR" altLang="en-US" sz="2000" spc="300">
                <a:latin typeface="+mj-lt"/>
              </a:rPr>
              <a:t>대기 시간 측정</a:t>
            </a:r>
            <a:r>
              <a:rPr lang="en-US" altLang="ko-KR" sz="2000" spc="300">
                <a:latin typeface="+mj-lt"/>
              </a:rPr>
              <a:t>)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40086" y="2122287"/>
            <a:ext cx="762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Last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Week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481713" y="3086120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Our Algorithm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60B45E-CDF9-40A2-8C41-4918BC44896B}"/>
              </a:ext>
            </a:extLst>
          </p:cNvPr>
          <p:cNvGrpSpPr/>
          <p:nvPr/>
        </p:nvGrpSpPr>
        <p:grpSpPr>
          <a:xfrm>
            <a:off x="2858007" y="3105399"/>
            <a:ext cx="9173093" cy="461665"/>
            <a:chOff x="4466207" y="898219"/>
            <a:chExt cx="917309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42D3BC4-CFE2-4DE1-A130-BC57E307228E}"/>
                    </a:ext>
                  </a:extLst>
                </p:cNvPr>
                <p:cNvSpPr txBox="1"/>
                <p:nvPr/>
              </p:nvSpPr>
              <p:spPr>
                <a:xfrm>
                  <a:off x="4466207" y="898219"/>
                  <a:ext cx="6447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rgbClr val="DE0964"/>
                      </a:solidFill>
                    </a:rPr>
                    <a:t>BOOM Time </a:t>
                  </a:r>
                  <a:r>
                    <a:rPr lang="en-US" altLang="ko-KR" sz="2000" dirty="0"/>
                    <a:t>(</a:t>
                  </a:r>
                  <a:r>
                    <a:rPr lang="ko-KR" altLang="en-US" sz="2000" dirty="0"/>
                    <a:t>사람들이 붐비는 시간</a:t>
                  </a:r>
                  <a:r>
                    <a:rPr lang="en-US" altLang="ko-KR" sz="2000" dirty="0"/>
                    <a:t>) :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:40~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:00</m:t>
                      </m:r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42D3BC4-CFE2-4DE1-A130-BC57E30722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6207" y="898219"/>
                  <a:ext cx="6447600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512" t="-10526" b="-28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E787409-3E3C-4A4C-B2C9-E1A0ADA2C774}"/>
                </a:ext>
              </a:extLst>
            </p:cNvPr>
            <p:cNvGrpSpPr/>
            <p:nvPr/>
          </p:nvGrpSpPr>
          <p:grpSpPr>
            <a:xfrm>
              <a:off x="10824499" y="955365"/>
              <a:ext cx="2814801" cy="346768"/>
              <a:chOff x="10824499" y="955365"/>
              <a:chExt cx="2814801" cy="3467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CDE3EBA2-089A-4E59-B040-74FD8B060FE7}"/>
                      </a:ext>
                    </a:extLst>
                  </p:cNvPr>
                  <p:cNvSpPr/>
                  <p:nvPr/>
                </p:nvSpPr>
                <p:spPr>
                  <a:xfrm>
                    <a:off x="10824499" y="963579"/>
                    <a:ext cx="126291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ko-KR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:40~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ko-KR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:00</m:t>
                          </m:r>
                        </m:oMath>
                      </m:oMathPara>
                    </a14:m>
                    <a:endPara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CDE3EBA2-089A-4E59-B040-74FD8B060F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24499" y="963579"/>
                    <a:ext cx="1262910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883ABB35-C1F9-459B-B619-0BE819467996}"/>
                      </a:ext>
                    </a:extLst>
                  </p:cNvPr>
                  <p:cNvSpPr/>
                  <p:nvPr/>
                </p:nvSpPr>
                <p:spPr>
                  <a:xfrm>
                    <a:off x="12148764" y="955365"/>
                    <a:ext cx="1490536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  <m:r>
                            <a:rPr lang="en-US" altLang="ko-KR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:40~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US" altLang="ko-KR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:00</m:t>
                          </m:r>
                        </m:oMath>
                      </m:oMathPara>
                    </a14:m>
                    <a:endPara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883ABB35-C1F9-459B-B619-0BE8194679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48764" y="955365"/>
                    <a:ext cx="149053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46A4A8DD-1AAA-459B-A685-2819CDACDE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06" y="2811084"/>
            <a:ext cx="1057904" cy="10579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C85F295-ABE5-46C9-B6BB-9E68AAF3BF4D}"/>
              </a:ext>
            </a:extLst>
          </p:cNvPr>
          <p:cNvSpPr txBox="1"/>
          <p:nvPr/>
        </p:nvSpPr>
        <p:spPr>
          <a:xfrm>
            <a:off x="10346506" y="30702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91045C-6593-4C4F-9682-5B49FE928E6C}"/>
              </a:ext>
            </a:extLst>
          </p:cNvPr>
          <p:cNvSpPr/>
          <p:nvPr/>
        </p:nvSpPr>
        <p:spPr>
          <a:xfrm>
            <a:off x="2182270" y="3914886"/>
            <a:ext cx="8733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시간대 별 강의실들의 수강인원 자료를 이용하여 해당 층</a:t>
            </a:r>
            <a:r>
              <a:rPr lang="en-US" altLang="ko-KR" dirty="0"/>
              <a:t> &amp; </a:t>
            </a:r>
            <a:r>
              <a:rPr lang="ko-KR" altLang="en-US" dirty="0"/>
              <a:t>엘리베이터 구역이 </a:t>
            </a:r>
            <a:r>
              <a:rPr lang="en-US" altLang="ko-KR" dirty="0">
                <a:solidFill>
                  <a:srgbClr val="DE0964"/>
                </a:solidFill>
              </a:rPr>
              <a:t>BOOM Time</a:t>
            </a:r>
            <a:r>
              <a:rPr lang="ko-KR" altLang="en-US" dirty="0"/>
              <a:t>에 적용되는지 판별하여 </a:t>
            </a:r>
            <a:r>
              <a:rPr lang="ko-KR" altLang="en-US" dirty="0">
                <a:solidFill>
                  <a:srgbClr val="DE0964"/>
                </a:solidFill>
              </a:rPr>
              <a:t>대기시간</a:t>
            </a:r>
            <a:r>
              <a:rPr lang="ko-KR" altLang="en-US" dirty="0"/>
              <a:t> 측정</a:t>
            </a:r>
          </a:p>
        </p:txBody>
      </p:sp>
    </p:spTree>
    <p:extLst>
      <p:ext uri="{BB962C8B-B14F-4D97-AF65-F5344CB8AC3E}">
        <p14:creationId xmlns:p14="http://schemas.microsoft.com/office/powerpoint/2010/main" val="226430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5361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Vertical Algorithm (</a:t>
            </a:r>
            <a:r>
              <a:rPr lang="ko-KR" altLang="en-US" sz="2000" spc="300" dirty="0">
                <a:latin typeface="+mj-lt"/>
              </a:rPr>
              <a:t>대기 시간 측정</a:t>
            </a:r>
            <a:r>
              <a:rPr lang="en-US" altLang="ko-KR" sz="2000" spc="300" dirty="0">
                <a:latin typeface="+mj-lt"/>
              </a:rPr>
              <a:t>)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40086" y="2122287"/>
            <a:ext cx="762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Last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Week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481713" y="3086120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Our Algorithm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CD0B94-106A-4893-BF52-2C201307614D}"/>
              </a:ext>
            </a:extLst>
          </p:cNvPr>
          <p:cNvGrpSpPr/>
          <p:nvPr/>
        </p:nvGrpSpPr>
        <p:grpSpPr>
          <a:xfrm>
            <a:off x="3836946" y="962696"/>
            <a:ext cx="7914968" cy="3911438"/>
            <a:chOff x="4198374" y="1188458"/>
            <a:chExt cx="7914968" cy="39114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2E5E2ED-8ACB-4677-9101-7CC3831F1AB7}"/>
                    </a:ext>
                  </a:extLst>
                </p:cNvPr>
                <p:cNvSpPr txBox="1"/>
                <p:nvPr/>
              </p:nvSpPr>
              <p:spPr>
                <a:xfrm>
                  <a:off x="4198374" y="1188458"/>
                  <a:ext cx="1246495" cy="6939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den>
                        </m:f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2E5E2ED-8ACB-4677-9101-7CC3831F1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8374" y="1188458"/>
                  <a:ext cx="1246495" cy="6939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1C92A57-4DB4-41D4-A0B6-B68D30FEDAB5}"/>
                    </a:ext>
                  </a:extLst>
                </p:cNvPr>
                <p:cNvSpPr txBox="1"/>
                <p:nvPr/>
              </p:nvSpPr>
              <p:spPr>
                <a:xfrm>
                  <a:off x="4377974" y="2496289"/>
                  <a:ext cx="9381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1C92A57-4DB4-41D4-A0B6-B68D30FED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974" y="2496289"/>
                  <a:ext cx="93814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844" r="-649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9FB8CE-A610-430A-85EB-FE78328F07F5}"/>
                </a:ext>
              </a:extLst>
            </p:cNvPr>
            <p:cNvSpPr txBox="1"/>
            <p:nvPr/>
          </p:nvSpPr>
          <p:spPr>
            <a:xfrm>
              <a:off x="5722375" y="1419211"/>
              <a:ext cx="590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: </a:t>
              </a:r>
              <a:r>
                <a:rPr lang="ko-KR" altLang="en-US" sz="1600" dirty="0"/>
                <a:t>엘리베이터 앞에 도착했는데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엘리베이터가 있을 확률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4C6741-5A68-4C1E-8329-4E85A2B39EC0}"/>
                </a:ext>
              </a:extLst>
            </p:cNvPr>
            <p:cNvSpPr txBox="1"/>
            <p:nvPr/>
          </p:nvSpPr>
          <p:spPr>
            <a:xfrm>
              <a:off x="5722375" y="2549083"/>
              <a:ext cx="590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: </a:t>
              </a:r>
              <a:r>
                <a:rPr lang="ko-KR" altLang="en-US" sz="1600" dirty="0"/>
                <a:t>엘리베이터 앞에 도착했는데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엘리베이터가 없을 확률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9FC83CE-6556-4436-8B14-24CDC6E33D2D}"/>
                    </a:ext>
                  </a:extLst>
                </p:cNvPr>
                <p:cNvSpPr txBox="1"/>
                <p:nvPr/>
              </p:nvSpPr>
              <p:spPr>
                <a:xfrm>
                  <a:off x="4377974" y="3425555"/>
                  <a:ext cx="1046697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9FC83CE-6556-4436-8B14-24CDC6E33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974" y="3425555"/>
                  <a:ext cx="1046697" cy="6914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0D9C74-37F8-4CDC-83EB-2978E75260A3}"/>
                </a:ext>
              </a:extLst>
            </p:cNvPr>
            <p:cNvSpPr txBox="1"/>
            <p:nvPr/>
          </p:nvSpPr>
          <p:spPr>
            <a:xfrm>
              <a:off x="5722375" y="3699601"/>
              <a:ext cx="639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: </a:t>
              </a:r>
              <a:r>
                <a:rPr lang="ko-KR" altLang="en-US" sz="1600" dirty="0"/>
                <a:t>사람이 많아 엘리베이터가 도착했음에도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보내야 하는 확률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3A9F887-80D8-4C92-B792-130DDA2E8AD4}"/>
                    </a:ext>
                  </a:extLst>
                </p:cNvPr>
                <p:cNvSpPr txBox="1"/>
                <p:nvPr/>
              </p:nvSpPr>
              <p:spPr>
                <a:xfrm>
                  <a:off x="4377974" y="4730564"/>
                  <a:ext cx="9452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3A9F887-80D8-4C92-B792-130DDA2E8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974" y="4730564"/>
                  <a:ext cx="94525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161" r="-645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A06FCC-E3D6-480B-8B6D-1BFCD599434F}"/>
                </a:ext>
              </a:extLst>
            </p:cNvPr>
            <p:cNvSpPr txBox="1"/>
            <p:nvPr/>
          </p:nvSpPr>
          <p:spPr>
            <a:xfrm>
              <a:off x="5722375" y="4761341"/>
              <a:ext cx="639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: </a:t>
              </a:r>
              <a:r>
                <a:rPr lang="ko-KR" altLang="en-US" sz="1600" dirty="0"/>
                <a:t>엘리베이터가 도착하면 곧바로 타는 확률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C87A6D-E95D-498B-9D04-BA32B170A458}"/>
                </a:ext>
              </a:extLst>
            </p:cNvPr>
            <p:cNvSpPr txBox="1"/>
            <p:nvPr/>
          </p:nvSpPr>
          <p:spPr>
            <a:xfrm>
              <a:off x="6254421" y="4127840"/>
              <a:ext cx="47590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아무리 많아도 두 번 보내는 경우는 없고</a:t>
              </a:r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곧바로 타거나 한번 보내거나 </a:t>
              </a:r>
              <a:endPara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두가지 경우가 허다하기 때문에 이와 같이 설정</a:t>
              </a:r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526A7FC-2420-4BE0-8887-F32B3BB127F7}"/>
                  </a:ext>
                </a:extLst>
              </p:cNvPr>
              <p:cNvSpPr/>
              <p:nvPr/>
            </p:nvSpPr>
            <p:spPr>
              <a:xfrm>
                <a:off x="4858352" y="5130415"/>
                <a:ext cx="5540235" cy="15297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𝑎𝑙𝑙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해당 엘리베이터 전체 운행 층수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현재 층에서 목적 층까지 중간에 정차하는 층 개수</a:t>
                </a: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𝑠𝑒𝑐𝑜𝑛𝑑𝑠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엘</m:t>
                    </m:r>
                  </m:oMath>
                </a14:m>
                <a:r>
                  <a:rPr lang="ko-KR" altLang="en-US" sz="1600" dirty="0"/>
                  <a:t>리베이터가 정차한 층에서 걸리는 소요 시간</a:t>
                </a: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1.5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𝑠𝑒𝑐𝑜𝑛𝑑𝑠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ko-KR" altLang="en-US" sz="1600" dirty="0"/>
                  <a:t>엘리베이터가 한 층 올라갈 때의 소요시간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526A7FC-2420-4BE0-8887-F32B3BB12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52" y="5130415"/>
                <a:ext cx="5540235" cy="1529778"/>
              </a:xfrm>
              <a:prstGeom prst="rect">
                <a:avLst/>
              </a:prstGeom>
              <a:blipFill>
                <a:blip r:embed="rId6"/>
                <a:stretch>
                  <a:fillRect b="-35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그림 41">
            <a:extLst>
              <a:ext uri="{FF2B5EF4-FFF2-40B4-BE49-F238E27FC236}">
                <a16:creationId xmlns:a16="http://schemas.microsoft.com/office/drawing/2014/main" id="{1D99E7FA-1373-46E0-9FE3-49A5D9DB043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07" y="1834224"/>
            <a:ext cx="1430588" cy="143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5361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Vertical Algorithm (</a:t>
            </a:r>
            <a:r>
              <a:rPr lang="ko-KR" altLang="en-US" sz="2000" spc="300" dirty="0">
                <a:latin typeface="+mj-lt"/>
              </a:rPr>
              <a:t>대기 시간 측정</a:t>
            </a:r>
            <a:r>
              <a:rPr lang="en-US" altLang="ko-KR" sz="2000" spc="300" dirty="0">
                <a:latin typeface="+mj-lt"/>
              </a:rPr>
              <a:t>)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40086" y="2122287"/>
            <a:ext cx="762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Last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Week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481713" y="3086120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Our Algorithm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627C4615-19B6-40CE-8883-2FE4008AFF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066626"/>
                  </p:ext>
                </p:extLst>
              </p:nvPr>
            </p:nvGraphicFramePr>
            <p:xfrm>
              <a:off x="3439330" y="2399071"/>
              <a:ext cx="8312584" cy="4246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8725">
                      <a:extLst>
                        <a:ext uri="{9D8B030D-6E8A-4147-A177-3AD203B41FA5}">
                          <a16:colId xmlns:a16="http://schemas.microsoft.com/office/drawing/2014/main" val="1715099135"/>
                        </a:ext>
                      </a:extLst>
                    </a:gridCol>
                    <a:gridCol w="2687526">
                      <a:extLst>
                        <a:ext uri="{9D8B030D-6E8A-4147-A177-3AD203B41FA5}">
                          <a16:colId xmlns:a16="http://schemas.microsoft.com/office/drawing/2014/main" val="214933574"/>
                        </a:ext>
                      </a:extLst>
                    </a:gridCol>
                    <a:gridCol w="4066333">
                      <a:extLst>
                        <a:ext uri="{9D8B030D-6E8A-4147-A177-3AD203B41FA5}">
                          <a16:colId xmlns:a16="http://schemas.microsoft.com/office/drawing/2014/main" val="1531569820"/>
                        </a:ext>
                      </a:extLst>
                    </a:gridCol>
                  </a:tblGrid>
                  <a:tr h="57411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Boom Time?</a:t>
                          </a:r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Event</a:t>
                          </a:r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Spend Time</a:t>
                          </a:r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886515"/>
                      </a:ext>
                    </a:extLst>
                  </a:tr>
                  <a:tr h="600668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Yes</a:t>
                          </a:r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EV 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바로 오고 한번 보내야 됨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10∗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𝑎𝑙𝑙</m:t>
                                      </m:r>
                                      <m:r>
                                        <a:rPr lang="en-US" altLang="ko-KR" b="0" i="1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+1.5∗</m:t>
                                  </m:r>
                                  <m:r>
                                    <a:rPr lang="en-US" altLang="ko-KR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𝑎𝑙𝑙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10∗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+1.5∗(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oMath>
                          </a14:m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7152251"/>
                      </a:ext>
                    </a:extLst>
                  </a:tr>
                  <a:tr h="600668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EV 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바로 오고 바로 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10∗</m:t>
                                </m:r>
                                <m:r>
                                  <a:rPr lang="en-US" altLang="ko-KR" sz="1400" b="0" i="1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400" b="0" i="1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+1.5∗(</m:t>
                                </m:r>
                                <m:r>
                                  <a:rPr lang="en-US" altLang="ko-KR" sz="1400" b="0" i="1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400" b="0" i="1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2139450"/>
                      </a:ext>
                    </a:extLst>
                  </a:tr>
                  <a:tr h="600668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EV 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연속 기다림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10∗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𝑎𝑙𝑙</m:t>
                                      </m:r>
                                      <m:r>
                                        <a:rPr lang="en-US" altLang="ko-KR" b="0" i="1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+1.5∗</m:t>
                                  </m:r>
                                  <m:r>
                                    <a:rPr lang="en-US" altLang="ko-KR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𝑎𝑙𝑙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oMath>
                          </a14:m>
                          <a:r>
                            <a:rPr lang="en-US" altLang="ko-KR" sz="1800" b="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Adobe Garamond Pro" panose="02020502060506020403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r>
                            <a:rPr lang="en-US" altLang="ko-KR" sz="1800" b="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10∗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+1.5∗(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oMath>
                          </a14:m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2891040"/>
                      </a:ext>
                    </a:extLst>
                  </a:tr>
                  <a:tr h="600668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EV 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기다리고 바로 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10∗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𝑎𝑙𝑙</m:t>
                                      </m:r>
                                      <m:r>
                                        <a:rPr lang="en-US" altLang="ko-KR" b="0" i="1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+1.5∗</m:t>
                                  </m:r>
                                  <m:r>
                                    <a:rPr lang="en-US" altLang="ko-KR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𝑎𝑙𝑙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800" b="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10∗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+1.5∗(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oMath>
                          </a14:m>
                          <a:endParaRPr lang="ko-KR" altLang="en-US" sz="1800" b="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461943"/>
                      </a:ext>
                    </a:extLst>
                  </a:tr>
                  <a:tr h="600668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No</a:t>
                          </a:r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EV 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바로 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10∗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+1.5∗(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ko-KR" altLang="en-US" sz="1400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3496837"/>
                      </a:ext>
                    </a:extLst>
                  </a:tr>
                  <a:tr h="487478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EV 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기다리고 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10∗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𝑎𝑙𝑙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altLang="ko-KR" sz="1400" b="0" i="1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+1.5∗</m:t>
                                    </m:r>
                                    <m:f>
                                      <m:fPr>
                                        <m:ctrlPr>
                                          <a:rPr lang="en-US" altLang="ko-KR" sz="1400" b="0" i="1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𝑎𝑙𝑙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+10∗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+1.5∗(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937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627C4615-19B6-40CE-8883-2FE4008AFF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066626"/>
                  </p:ext>
                </p:extLst>
              </p:nvPr>
            </p:nvGraphicFramePr>
            <p:xfrm>
              <a:off x="3439330" y="2399071"/>
              <a:ext cx="8312584" cy="4246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8725">
                      <a:extLst>
                        <a:ext uri="{9D8B030D-6E8A-4147-A177-3AD203B41FA5}">
                          <a16:colId xmlns:a16="http://schemas.microsoft.com/office/drawing/2014/main" val="1715099135"/>
                        </a:ext>
                      </a:extLst>
                    </a:gridCol>
                    <a:gridCol w="2687526">
                      <a:extLst>
                        <a:ext uri="{9D8B030D-6E8A-4147-A177-3AD203B41FA5}">
                          <a16:colId xmlns:a16="http://schemas.microsoft.com/office/drawing/2014/main" val="214933574"/>
                        </a:ext>
                      </a:extLst>
                    </a:gridCol>
                    <a:gridCol w="4066333">
                      <a:extLst>
                        <a:ext uri="{9D8B030D-6E8A-4147-A177-3AD203B41FA5}">
                          <a16:colId xmlns:a16="http://schemas.microsoft.com/office/drawing/2014/main" val="1531569820"/>
                        </a:ext>
                      </a:extLst>
                    </a:gridCol>
                  </a:tblGrid>
                  <a:tr h="57411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Boom Time?</a:t>
                          </a:r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Event</a:t>
                          </a:r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Spend Time</a:t>
                          </a:r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886515"/>
                      </a:ext>
                    </a:extLst>
                  </a:tr>
                  <a:tr h="600668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Yes</a:t>
                          </a:r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EV 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바로 오고 한번 보내야 됨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648" t="-95960" r="-300" b="-5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152251"/>
                      </a:ext>
                    </a:extLst>
                  </a:tr>
                  <a:tr h="600668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EV 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바로 오고 바로 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648" t="-195960" r="-300" b="-4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2139450"/>
                      </a:ext>
                    </a:extLst>
                  </a:tr>
                  <a:tr h="600668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EV 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연속 기다림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648" t="-295960" r="-300" b="-3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2891040"/>
                      </a:ext>
                    </a:extLst>
                  </a:tr>
                  <a:tr h="600668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EV 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기다리고 바로 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648" t="-400000" r="-300" b="-2153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4461943"/>
                      </a:ext>
                    </a:extLst>
                  </a:tr>
                  <a:tr h="600668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No</a:t>
                          </a:r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EV 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바로 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648" t="-494949" r="-300" b="-113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3496837"/>
                      </a:ext>
                    </a:extLst>
                  </a:tr>
                  <a:tr h="66871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EV 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기다리고 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648" t="-535455" r="-30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9375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2FFB208-F9D4-4215-BCAC-0F23FB5190E6}"/>
              </a:ext>
            </a:extLst>
          </p:cNvPr>
          <p:cNvCxnSpPr/>
          <p:nvPr/>
        </p:nvCxnSpPr>
        <p:spPr>
          <a:xfrm>
            <a:off x="8672052" y="1907458"/>
            <a:ext cx="0" cy="1178662"/>
          </a:xfrm>
          <a:prstGeom prst="straightConnector1">
            <a:avLst/>
          </a:prstGeom>
          <a:ln w="28575"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D349E36-0998-4B4D-85FC-761038242802}"/>
              </a:ext>
            </a:extLst>
          </p:cNvPr>
          <p:cNvCxnSpPr/>
          <p:nvPr/>
        </p:nvCxnSpPr>
        <p:spPr>
          <a:xfrm>
            <a:off x="10753817" y="1907458"/>
            <a:ext cx="0" cy="1178662"/>
          </a:xfrm>
          <a:prstGeom prst="straightConnector1">
            <a:avLst/>
          </a:prstGeom>
          <a:ln w="28575"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F8AB5B-53A1-432F-9E24-84EBE2F7F69D}"/>
              </a:ext>
            </a:extLst>
          </p:cNvPr>
          <p:cNvSpPr txBox="1"/>
          <p:nvPr/>
        </p:nvSpPr>
        <p:spPr>
          <a:xfrm>
            <a:off x="7954299" y="1594482"/>
            <a:ext cx="2713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평균 </a:t>
            </a:r>
            <a:r>
              <a:rPr lang="en-US" altLang="ko-KR" sz="1200" dirty="0"/>
              <a:t>EV </a:t>
            </a:r>
            <a:r>
              <a:rPr lang="ko-KR" altLang="en-US" sz="1200" dirty="0"/>
              <a:t>대기 시간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B11D6D-2C41-408F-9C19-48266D2375E7}"/>
              </a:ext>
            </a:extLst>
          </p:cNvPr>
          <p:cNvSpPr txBox="1"/>
          <p:nvPr/>
        </p:nvSpPr>
        <p:spPr>
          <a:xfrm>
            <a:off x="9714275" y="1594481"/>
            <a:ext cx="2713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EV </a:t>
            </a:r>
            <a:r>
              <a:rPr lang="ko-KR" altLang="en-US" sz="1200" dirty="0"/>
              <a:t>탑승 후 목적지까지 이동 시간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512981-B403-4220-B1BE-FBB047494440}"/>
              </a:ext>
            </a:extLst>
          </p:cNvPr>
          <p:cNvSpPr txBox="1"/>
          <p:nvPr/>
        </p:nvSpPr>
        <p:spPr>
          <a:xfrm>
            <a:off x="1831269" y="861600"/>
            <a:ext cx="9770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Boom Time</a:t>
            </a:r>
            <a:r>
              <a:rPr lang="ko-KR" altLang="en-US" sz="1200" dirty="0"/>
              <a:t>에는 </a:t>
            </a:r>
            <a:r>
              <a:rPr lang="en-US" altLang="ko-KR" sz="1200" dirty="0"/>
              <a:t>Elevator</a:t>
            </a:r>
            <a:r>
              <a:rPr lang="ko-KR" altLang="en-US" sz="1200" dirty="0"/>
              <a:t>를 기다리거나 탑승을 하여 이동을 할 때 모든 층을 정차한다 가정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Elevator </a:t>
            </a:r>
            <a:r>
              <a:rPr lang="ko-KR" altLang="en-US" sz="1200" dirty="0"/>
              <a:t>대기 시간은 </a:t>
            </a:r>
            <a:r>
              <a:rPr lang="en-US" altLang="ko-KR" sz="1200" dirty="0"/>
              <a:t>(</a:t>
            </a:r>
            <a:r>
              <a:rPr lang="ko-KR" altLang="en-US" sz="1200" dirty="0"/>
              <a:t>현재 층 제외 모든 층 경유하는데 걸리는 시간</a:t>
            </a:r>
            <a:r>
              <a:rPr lang="en-US" altLang="ko-KR" sz="1200" dirty="0"/>
              <a:t>)/2 </a:t>
            </a:r>
            <a:r>
              <a:rPr lang="ko-KR" altLang="en-US" sz="1200" dirty="0"/>
              <a:t>로 계산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Boom Time</a:t>
            </a:r>
            <a:r>
              <a:rPr lang="ko-KR" altLang="en-US" sz="1200" dirty="0"/>
              <a:t>이 아닌 시간에서의 대기시간은 </a:t>
            </a:r>
            <a:r>
              <a:rPr lang="en-US" altLang="ko-KR" sz="1200" dirty="0"/>
              <a:t>((</a:t>
            </a:r>
            <a:r>
              <a:rPr lang="ko-KR" altLang="en-US" sz="1200" dirty="0"/>
              <a:t>현재 층 제외 모든 층 경유하는데 걸리는 시간</a:t>
            </a:r>
            <a:r>
              <a:rPr lang="en-US" altLang="ko-KR" sz="1200" dirty="0"/>
              <a:t>)/2 </a:t>
            </a:r>
            <a:r>
              <a:rPr lang="ko-KR" altLang="en-US" sz="1200" dirty="0"/>
              <a:t>을 경유하는데 걸리는 시간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/ 2</a:t>
            </a:r>
            <a:r>
              <a:rPr lang="ko-KR" altLang="en-US" sz="1200" dirty="0"/>
              <a:t>로 계산</a:t>
            </a:r>
            <a:endParaRPr lang="en-US" altLang="ko-KR" sz="1200" dirty="0"/>
          </a:p>
          <a:p>
            <a:r>
              <a:rPr lang="en-US" altLang="ko-KR" sz="1200" dirty="0"/>
              <a:t>-&gt; 2</a:t>
            </a:r>
            <a:r>
              <a:rPr lang="ko-KR" altLang="en-US" sz="1200" dirty="0"/>
              <a:t>층당 </a:t>
            </a:r>
            <a:r>
              <a:rPr lang="en-US" altLang="ko-KR" sz="1200" dirty="0"/>
              <a:t>1</a:t>
            </a:r>
            <a:r>
              <a:rPr lang="ko-KR" altLang="en-US" sz="1200" dirty="0"/>
              <a:t>번 정차한다 가정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6094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2090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Testing Case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Case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8849487-4BBA-4DC9-B02B-9313D3C92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91594"/>
              </p:ext>
            </p:extLst>
          </p:nvPr>
        </p:nvGraphicFramePr>
        <p:xfrm>
          <a:off x="3535112" y="2249190"/>
          <a:ext cx="6559958" cy="3087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603">
                  <a:extLst>
                    <a:ext uri="{9D8B030D-6E8A-4147-A177-3AD203B41FA5}">
                      <a16:colId xmlns:a16="http://schemas.microsoft.com/office/drawing/2014/main" val="3551960841"/>
                    </a:ext>
                  </a:extLst>
                </a:gridCol>
                <a:gridCol w="4744355">
                  <a:extLst>
                    <a:ext uri="{9D8B030D-6E8A-4147-A177-3AD203B41FA5}">
                      <a16:colId xmlns:a16="http://schemas.microsoft.com/office/drawing/2014/main" val="2412017214"/>
                    </a:ext>
                  </a:extLst>
                </a:gridCol>
              </a:tblGrid>
              <a:tr h="385988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System Error Testing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사용자가 입력한 정보에 대한 처리 테스팅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94506"/>
                  </a:ext>
                </a:extLst>
              </a:tr>
              <a:tr h="385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입력한 결과와 출력되는 결과 오류 테스팅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067480"/>
                  </a:ext>
                </a:extLst>
              </a:tr>
              <a:tr h="385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비정상 입력에 대한 오류 테스팅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901799"/>
                  </a:ext>
                </a:extLst>
              </a:tr>
              <a:tr h="38598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Algorithm Testing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수평 이동 </a:t>
                      </a:r>
                      <a:r>
                        <a:rPr lang="ko-KR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알고리즘의 타당성 테스팅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58724"/>
                  </a:ext>
                </a:extLst>
              </a:tr>
              <a:tr h="385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수직 이동</a:t>
                      </a:r>
                      <a:r>
                        <a:rPr lang="ko-KR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 알고리즘의 타당성 테스팅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841948"/>
                  </a:ext>
                </a:extLst>
              </a:tr>
              <a:tr h="385988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Other Testing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15856"/>
                  </a:ext>
                </a:extLst>
              </a:tr>
              <a:tr h="385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191127"/>
                  </a:ext>
                </a:extLst>
              </a:tr>
              <a:tr h="385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8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658</Words>
  <Application>Microsoft Office PowerPoint</Application>
  <PresentationFormat>와이드스크린</PresentationFormat>
  <Paragraphs>176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Adobe Garamond Pro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도경</dc:creator>
  <cp:lastModifiedBy>도경 권</cp:lastModifiedBy>
  <cp:revision>36</cp:revision>
  <dcterms:created xsi:type="dcterms:W3CDTF">2018-11-28T04:24:05Z</dcterms:created>
  <dcterms:modified xsi:type="dcterms:W3CDTF">2018-12-04T08:55:01Z</dcterms:modified>
</cp:coreProperties>
</file>