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71462-AD07-45D5-9AA4-9D7D1A1AC44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F9593-CBE4-4A41-9414-A8121F868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F9593-CBE4-4A41-9414-A8121F8685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4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F9593-CBE4-4A41-9414-A8121F8685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8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3DBC-C329-4C14-A422-3997B0338DE8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E6C8-32DD-4DF8-BBF2-637603E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1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F21F-0BDD-4A29-9AC6-89019397F5C4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E6C8-32DD-4DF8-BBF2-637603E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6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BEB1-0EBB-4E6C-BC8D-F53AB2AC9547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E6C8-32DD-4DF8-BBF2-637603E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998C-3CB6-42D5-B061-96AC73516229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E6C8-32DD-4DF8-BBF2-637603E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7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34E7-D405-44B0-BC44-B6ECEEC57FAA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E6C8-32DD-4DF8-BBF2-637603E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9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F668-9C42-463A-9261-98BD75352584}" type="datetime1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E6C8-32DD-4DF8-BBF2-637603E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9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C0DB-9315-47CF-ABE1-399BCBD03A69}" type="datetime1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E6C8-32DD-4DF8-BBF2-637603E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9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DBBA-65AF-476E-B235-3CA0547F2D88}" type="datetime1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E6C8-32DD-4DF8-BBF2-637603E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9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03E9-154A-4BCE-BB5D-B4D67F69D034}" type="datetime1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E6C8-32DD-4DF8-BBF2-637603E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6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2E88-8C4E-41EC-8F4B-BEA2841C8585}" type="datetime1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E6C8-32DD-4DF8-BBF2-637603E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1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CB99-3025-4BCB-84C7-CCD9B2E9D082}" type="datetime1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E6C8-32DD-4DF8-BBF2-637603E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2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5674C-8C37-44ED-BAA2-D107D2A8509F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FE6C8-32DD-4DF8-BBF2-637603E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01035" y="2119838"/>
            <a:ext cx="4761588" cy="2083124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1 Factory 1 Warehouse Supply Chain Inventory Optimization via Soft Actor-Critic</a:t>
            </a:r>
            <a:endParaRPr lang="zh-CN" altLang="en-US" sz="3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44029" y="4477260"/>
            <a:ext cx="4118594" cy="857250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zh-CN" dirty="0"/>
              <a:t>By Dongzuo Tian &amp;</a:t>
            </a:r>
          </a:p>
          <a:p>
            <a:pPr algn="r"/>
            <a:r>
              <a:rPr lang="en-US" dirty="0"/>
              <a:t>Daniel </a:t>
            </a:r>
            <a:r>
              <a:rPr lang="en-US" dirty="0" err="1"/>
              <a:t>Viassolo</a:t>
            </a:r>
            <a:endParaRPr lang="zh-CN" altLang="en-US" dirty="0"/>
          </a:p>
          <a:p>
            <a:pPr algn="r"/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B67B3-2226-41F3-8E99-C61A9FFB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200"/>
              <a:pPr/>
              <a:t>1</a:t>
            </a:fld>
            <a:endParaRPr lang="en-US" sz="1200" dirty="0"/>
          </a:p>
        </p:txBody>
      </p:sp>
      <p:pic>
        <p:nvPicPr>
          <p:cNvPr id="41" name="Graphic 40" descr="Statistics">
            <a:extLst>
              <a:ext uri="{FF2B5EF4-FFF2-40B4-BE49-F238E27FC236}">
                <a16:creationId xmlns:a16="http://schemas.microsoft.com/office/drawing/2014/main" id="{3A0DC4AA-EEA8-4A8B-8197-0B46956E4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66024" y="2545571"/>
            <a:ext cx="1377836" cy="137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33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E0FA-9374-4D0B-B02E-B1B2704B6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633"/>
            <a:ext cx="7886700" cy="1325563"/>
          </a:xfrm>
        </p:spPr>
        <p:txBody>
          <a:bodyPr/>
          <a:lstStyle/>
          <a:p>
            <a:r>
              <a:rPr lang="en-US" dirty="0"/>
              <a:t>Modular Environment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B419-60CD-4BCC-A6D9-C355A900E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7745"/>
            <a:ext cx="7886700" cy="48192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</a:t>
            </a:r>
            <a:r>
              <a:rPr lang="en-US" dirty="0" err="1"/>
              <a:t>env.make</a:t>
            </a:r>
            <a:r>
              <a:rPr lang="en-US" dirty="0"/>
              <a:t>: Setup network structure (num of factory/warehouse, network connection); coefficient for one-step cost/reward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   Input: 2D-array of network structure; 2D-array for different reward/cost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env.step</a:t>
            </a:r>
            <a:r>
              <a:rPr lang="en-US" dirty="0"/>
              <a:t>: 1-step update for the environment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472C4">
                    <a:lumMod val="75000"/>
                  </a:srgbClr>
                </a:solidFill>
              </a:rPr>
              <a:t>     Input: current action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4472C4">
                    <a:lumMod val="75000"/>
                  </a:srgbClr>
                </a:solidFill>
              </a:rPr>
              <a:t>     Output: next state; one-step reward value; termination signal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env.reset</a:t>
            </a:r>
            <a:r>
              <a:rPr lang="en-US" dirty="0"/>
              <a:t>: Initialize/reset the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1E38D-CC18-40D0-8A8C-542F3B92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E6C8-32DD-4DF8-BBF2-637603ECB8F5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Connectivity Matrix | The Geography of Transport Systems">
            <a:extLst>
              <a:ext uri="{FF2B5EF4-FFF2-40B4-BE49-F238E27FC236}">
                <a16:creationId xmlns:a16="http://schemas.microsoft.com/office/drawing/2014/main" id="{2963E11E-E258-4926-B6C5-C79DFCC7C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21" y="2747962"/>
            <a:ext cx="33432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51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South America">
            <a:extLst>
              <a:ext uri="{FF2B5EF4-FFF2-40B4-BE49-F238E27FC236}">
                <a16:creationId xmlns:a16="http://schemas.microsoft.com/office/drawing/2014/main" id="{69068CAF-13CE-469D-9FA4-A114D91A7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3304" y="1025939"/>
            <a:ext cx="6822219" cy="61223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ABBAAE-AE1B-4C90-9C4C-7C022DDE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Chain Network</a:t>
            </a:r>
          </a:p>
        </p:txBody>
      </p:sp>
      <p:pic>
        <p:nvPicPr>
          <p:cNvPr id="5" name="Content Placeholder 4" descr="Factory">
            <a:extLst>
              <a:ext uri="{FF2B5EF4-FFF2-40B4-BE49-F238E27FC236}">
                <a16:creationId xmlns:a16="http://schemas.microsoft.com/office/drawing/2014/main" id="{810B6CE2-6A59-41A7-B6B9-D8BBC102F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36095" y="2862913"/>
            <a:ext cx="528319" cy="528319"/>
          </a:xfrm>
        </p:spPr>
      </p:pic>
      <p:pic>
        <p:nvPicPr>
          <p:cNvPr id="7" name="Graphic 6" descr="Store">
            <a:extLst>
              <a:ext uri="{FF2B5EF4-FFF2-40B4-BE49-F238E27FC236}">
                <a16:creationId xmlns:a16="http://schemas.microsoft.com/office/drawing/2014/main" id="{0D80627E-5076-49A2-B9B9-73252E9201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1417" y="3232744"/>
            <a:ext cx="528319" cy="52831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112B5E-45A0-4540-9B1F-3D49F6DE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E6C8-32DD-4DF8-BBF2-637603ECB8F5}" type="slidenum">
              <a:rPr lang="en-US" smtClean="0"/>
              <a:t>2</a:t>
            </a:fld>
            <a:endParaRPr lang="en-US"/>
          </a:p>
        </p:txBody>
      </p:sp>
      <p:pic>
        <p:nvPicPr>
          <p:cNvPr id="9" name="Graphic 8" descr="Store">
            <a:extLst>
              <a:ext uri="{FF2B5EF4-FFF2-40B4-BE49-F238E27FC236}">
                <a16:creationId xmlns:a16="http://schemas.microsoft.com/office/drawing/2014/main" id="{CD2F0892-A3A0-40ED-926D-95BB98EC06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46083" y="4419073"/>
            <a:ext cx="528319" cy="528319"/>
          </a:xfrm>
          <a:prstGeom prst="rect">
            <a:avLst/>
          </a:prstGeom>
        </p:spPr>
      </p:pic>
      <p:pic>
        <p:nvPicPr>
          <p:cNvPr id="10" name="Graphic 9" descr="Store">
            <a:extLst>
              <a:ext uri="{FF2B5EF4-FFF2-40B4-BE49-F238E27FC236}">
                <a16:creationId xmlns:a16="http://schemas.microsoft.com/office/drawing/2014/main" id="{FA54D252-08E7-4690-9D17-8588D535BC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37208" y="2008279"/>
            <a:ext cx="528319" cy="52831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965DF26-295E-4E20-856B-10E46DA1956B}"/>
              </a:ext>
            </a:extLst>
          </p:cNvPr>
          <p:cNvSpPr/>
          <p:nvPr/>
        </p:nvSpPr>
        <p:spPr>
          <a:xfrm>
            <a:off x="5781344" y="3267445"/>
            <a:ext cx="87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Factory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27BBFB-566B-4898-A83D-AB4D1767CFF2}"/>
              </a:ext>
            </a:extLst>
          </p:cNvPr>
          <p:cNvSpPr/>
          <p:nvPr/>
        </p:nvSpPr>
        <p:spPr>
          <a:xfrm>
            <a:off x="4918737" y="2414847"/>
            <a:ext cx="1255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Warehouse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2FBEB5-4B7C-48D7-8198-DF984DC3BD50}"/>
              </a:ext>
            </a:extLst>
          </p:cNvPr>
          <p:cNvSpPr/>
          <p:nvPr/>
        </p:nvSpPr>
        <p:spPr>
          <a:xfrm>
            <a:off x="5282409" y="4841460"/>
            <a:ext cx="1255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Warehouse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35C3EC-16FE-4E4E-B9F4-3CAFAFC1D81F}"/>
              </a:ext>
            </a:extLst>
          </p:cNvPr>
          <p:cNvSpPr/>
          <p:nvPr/>
        </p:nvSpPr>
        <p:spPr>
          <a:xfrm>
            <a:off x="6907743" y="3636777"/>
            <a:ext cx="1255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Warehouse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8877C9D5-7C7B-4857-BF69-A6F03F3076FF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36746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Single factory</a:t>
            </a:r>
          </a:p>
          <a:p>
            <a:r>
              <a:rPr lang="en-US" sz="2400" dirty="0"/>
              <a:t>Multiple warehouses (K in total)</a:t>
            </a:r>
          </a:p>
          <a:p>
            <a:r>
              <a:rPr lang="en-US" sz="2400" dirty="0"/>
              <a:t>Demand unknown for the current time</a:t>
            </a:r>
          </a:p>
          <a:p>
            <a:r>
              <a:rPr lang="en-US" sz="2400" dirty="0"/>
              <a:t>Stocks at both factory and warehouses</a:t>
            </a:r>
          </a:p>
          <a:p>
            <a:r>
              <a:rPr lang="en-US" sz="2400" dirty="0"/>
              <a:t>Policy to determine the total production number and distribution number to each warehouses to enlarge the reward</a:t>
            </a:r>
          </a:p>
        </p:txBody>
      </p:sp>
    </p:spTree>
    <p:extLst>
      <p:ext uri="{BB962C8B-B14F-4D97-AF65-F5344CB8AC3E}">
        <p14:creationId xmlns:p14="http://schemas.microsoft.com/office/powerpoint/2010/main" val="315617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FB9D-05CD-4B46-A9F0-648587FE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9" y="78803"/>
            <a:ext cx="8158038" cy="1325563"/>
          </a:xfrm>
        </p:spPr>
        <p:txBody>
          <a:bodyPr/>
          <a:lstStyle/>
          <a:p>
            <a:r>
              <a:rPr lang="en-US" dirty="0"/>
              <a:t>One-step Reward &amp; State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D42D6-A9D2-404D-A7C7-C2692736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4423"/>
            <a:ext cx="7886700" cy="4666215"/>
          </a:xfrm>
        </p:spPr>
        <p:txBody>
          <a:bodyPr/>
          <a:lstStyle/>
          <a:p>
            <a:r>
              <a:rPr lang="en-US" sz="2400" dirty="0"/>
              <a:t>One-step reward: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State transition: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AA127-B8B9-4CD8-9025-0469B817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E6C8-32DD-4DF8-BBF2-637603ECB8F5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3DCEDD-560A-45C4-B279-172404880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15" y="1614667"/>
            <a:ext cx="7955019" cy="647718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E1648F9-50B2-415C-8811-EE8736A612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34"/>
          <a:stretch/>
        </p:blipFill>
        <p:spPr>
          <a:xfrm>
            <a:off x="1496740" y="5060927"/>
            <a:ext cx="3428904" cy="11980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D75310-8C23-462D-B6EF-781C3F0D0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92178"/>
            <a:ext cx="9144000" cy="2110529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0041AE84-24A0-4C94-B793-2C76AD0F38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281" y="4464439"/>
            <a:ext cx="2894009" cy="24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5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4667-1475-4E8A-B552-0FC0D04DE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900621"/>
          </a:xfrm>
        </p:spPr>
        <p:txBody>
          <a:bodyPr/>
          <a:lstStyle/>
          <a:p>
            <a:r>
              <a:rPr lang="en-US" altLang="zh-CN" dirty="0"/>
              <a:t>Reinforcement Learning Structure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3D13A-F9F9-411C-918E-55A35EED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E6C8-32DD-4DF8-BBF2-637603ECB8F5}" type="slidenum">
              <a:rPr lang="en-US" smtClean="0"/>
              <a:t>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CA0FB0-DAF1-4812-8F43-78CA26439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550" y="2084593"/>
            <a:ext cx="8538529" cy="6205578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FEC069A-385B-40FA-9111-27CDD0AA6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5178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State:</a:t>
            </a:r>
          </a:p>
          <a:p>
            <a:r>
              <a:rPr lang="en-US" sz="2400" dirty="0"/>
              <a:t>Action: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0BD7009-DC65-4880-B8C4-8BFE0314E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555" y="1776981"/>
            <a:ext cx="1735256" cy="30761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F3B545-35AD-4DE5-A63C-DF0B123054E7}"/>
              </a:ext>
            </a:extLst>
          </p:cNvPr>
          <p:cNvCxnSpPr>
            <a:cxnSpLocks/>
          </p:cNvCxnSpPr>
          <p:nvPr/>
        </p:nvCxnSpPr>
        <p:spPr>
          <a:xfrm>
            <a:off x="3343564" y="1619576"/>
            <a:ext cx="23342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73C9C69-89EB-4840-BF73-9B3D14101A16}"/>
              </a:ext>
            </a:extLst>
          </p:cNvPr>
          <p:cNvSpPr txBox="1"/>
          <p:nvPr/>
        </p:nvSpPr>
        <p:spPr>
          <a:xfrm>
            <a:off x="4516253" y="1592315"/>
            <a:ext cx="2738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Knowledge of demand history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866256-1CCE-41C8-A033-3F78DCA18A7B}"/>
              </a:ext>
            </a:extLst>
          </p:cNvPr>
          <p:cNvSpPr txBox="1"/>
          <p:nvPr/>
        </p:nvSpPr>
        <p:spPr>
          <a:xfrm>
            <a:off x="6662128" y="4166875"/>
            <a:ext cx="164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Network structure in the next slide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308DA-F82E-4C5A-8900-E55644CD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625" y="1343062"/>
            <a:ext cx="3826064" cy="26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5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B93C-C07D-4BB9-B439-F553E128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558455"/>
          </a:xfrm>
        </p:spPr>
        <p:txBody>
          <a:bodyPr/>
          <a:lstStyle/>
          <a:p>
            <a:r>
              <a:rPr lang="en-US" dirty="0"/>
              <a:t>Actor-Critic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F8F87-59AA-472E-A5CF-37688DF3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E6C8-32DD-4DF8-BBF2-637603ECB8F5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A542CC-E70F-4752-9B2F-A274DE31E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51" y="2449001"/>
            <a:ext cx="7230241" cy="577169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AF58FBD-FE76-4C1E-9260-64CA0C2D2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5178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We adopt Soft Actor-Critic (SAC) as the actor-critic algorithm</a:t>
            </a:r>
          </a:p>
          <a:p>
            <a:r>
              <a:rPr lang="en-US" sz="2400" dirty="0"/>
              <a:t>Include target network and replay buffer tricks</a:t>
            </a:r>
          </a:p>
        </p:txBody>
      </p:sp>
    </p:spTree>
    <p:extLst>
      <p:ext uri="{BB962C8B-B14F-4D97-AF65-F5344CB8AC3E}">
        <p14:creationId xmlns:p14="http://schemas.microsoft.com/office/powerpoint/2010/main" val="386751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4D1B-7367-4098-B4C5-B3DD1863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87" y="21956"/>
            <a:ext cx="8205249" cy="1024638"/>
          </a:xfrm>
        </p:spPr>
        <p:txBody>
          <a:bodyPr>
            <a:normAutofit/>
          </a:bodyPr>
          <a:lstStyle/>
          <a:p>
            <a:r>
              <a:rPr lang="en-US" sz="3200" dirty="0"/>
              <a:t>Pseudocode: </a:t>
            </a:r>
            <a:r>
              <a:rPr lang="en-US" altLang="zh-CN" sz="3200" dirty="0"/>
              <a:t>Soft Actor-Critic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2B988C-9BE3-4615-AC55-22E0B2550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967084"/>
                <a:ext cx="7886700" cy="567488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Initial actor policy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Q-function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replay buffer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Set target parameters equal to main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In each episode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600" dirty="0"/>
                  <a:t>For each time step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Observe state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600" dirty="0"/>
                  <a:t> and select an action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execute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600" dirty="0"/>
                  <a:t> in the environment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Observe next state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600" dirty="0"/>
                  <a:t>, one-step reward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600" dirty="0"/>
                  <a:t>, store 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in buffer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en-US" sz="2600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Sample a batch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sz="2600" dirty="0"/>
                  <a:t> from the buffer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en-US" sz="2600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Compute targets: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=1,2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𝑡𝑎𝑟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60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)),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̃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Update Q-function by gradient descent: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r>
                          <a:rPr lang="en-US" sz="2600">
                            <a:latin typeface="Cambria Math" panose="02040503050406030204" pitchFamily="18" charset="0"/>
                          </a:rPr>
                          <m:t>‍</m:t>
                        </m:r>
                      </m:e>
                    </m:nary>
                    <m:r>
                      <a:rPr lang="en-US" sz="2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, for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en-US" sz="2600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Update policy by gradient descent: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r>
                          <a:rPr lang="en-US" sz="2600">
                            <a:latin typeface="Cambria Math" panose="02040503050406030204" pitchFamily="18" charset="0"/>
                          </a:rPr>
                          <m:t>‍</m:t>
                        </m:r>
                      </m:e>
                    </m:nary>
                    <m:r>
                      <a:rPr lang="en-US" sz="2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=1,2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𝑡𝑎𝑟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600" dirty="0"/>
              </a:p>
              <a:p>
                <a:pPr marL="914400" lvl="2" indent="0">
                  <a:buNone/>
                </a:pPr>
                <a:r>
                  <a:rPr lang="en-US" sz="2600" dirty="0"/>
                  <a:t>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a sample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Update target networks: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𝑡𝑎𝑟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𝑡𝑎𝑟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/>
                  <a:t>, for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2B988C-9BE3-4615-AC55-22E0B2550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67084"/>
                <a:ext cx="7886700" cy="5674884"/>
              </a:xfrm>
              <a:blipFill>
                <a:blip r:embed="rId2"/>
                <a:stretch>
                  <a:fillRect l="-850" t="-2256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2D2AB-0746-496A-AD35-DD1D772B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E6C8-32DD-4DF8-BBF2-637603ECB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4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person, water, photo, different&#10;&#10;Description automatically generated">
            <a:extLst>
              <a:ext uri="{FF2B5EF4-FFF2-40B4-BE49-F238E27FC236}">
                <a16:creationId xmlns:a16="http://schemas.microsoft.com/office/drawing/2014/main" id="{9F140843-933A-4DDA-ACEC-C61C19CF6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991" y="2980395"/>
            <a:ext cx="4669262" cy="3680691"/>
          </a:xfrm>
          <a:prstGeom prst="rect">
            <a:avLst/>
          </a:prstGeom>
        </p:spPr>
      </p:pic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2CBBB50-9A1B-4E85-851C-54AFE895C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10"/>
            <a:ext cx="4669261" cy="36806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BB5DF3-2B00-49DD-AC72-A04A9970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515"/>
            <a:ext cx="7886700" cy="892906"/>
          </a:xfrm>
        </p:spPr>
        <p:txBody>
          <a:bodyPr/>
          <a:lstStyle/>
          <a:p>
            <a:r>
              <a:rPr lang="en-US" dirty="0"/>
              <a:t>RL Simulation using SAC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C289C5-27DD-42EC-B7CB-1B69757EA4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17600"/>
                <a:ext cx="7886700" cy="5059364"/>
              </a:xfrm>
            </p:spPr>
            <p:txBody>
              <a:bodyPr/>
              <a:lstStyle/>
              <a:p>
                <a:r>
                  <a:rPr lang="en-US" sz="2400" dirty="0"/>
                  <a:t>Two hidden layers of both actor and critic network with 256 nodes for each layer</a:t>
                </a: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</a:rPr>
                  <a:t>A set of parameters is chosen (</a:t>
                </a:r>
                <a:r>
                  <a:rPr lang="en-US" sz="1600" i="1" dirty="0">
                    <a:solidFill>
                      <a:prstClr val="black"/>
                    </a:solidFill>
                  </a:rPr>
                  <a:t>Georgiadis, Michael C., et al. "Optimal design of supply chain networks under uncertain transient demand variations." Omega 39.3 (2011): 254-272</a:t>
                </a:r>
                <a:r>
                  <a:rPr lang="en-US" sz="2400" dirty="0">
                    <a:solidFill>
                      <a:prstClr val="black"/>
                    </a:solidFill>
                  </a:rPr>
                  <a:t>)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m:t>=200,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Calibri" panose="020F0502020204030204" pitchFamily="34" charset="0"/>
                            </a:rPr>
                            <m:t>𝑝𝑟</m:t>
                          </m:r>
                        </m:sub>
                      </m:sSub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m:t>=60,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Calibri" panose="020F0502020204030204" pitchFamily="34" charset="0"/>
                            </a:rPr>
                            <m:t>𝑠𝑡</m:t>
                          </m:r>
                          <m: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Calibri" panose="020F0502020204030204" pitchFamily="34" charset="0"/>
                            </a:rPr>
                            <m:t>,1</m:t>
                          </m:r>
                        </m:sub>
                      </m:sSub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m:t>=8,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Calibri" panose="020F0502020204030204" pitchFamily="34" charset="0"/>
                            </a:rPr>
                            <m:t>𝑠𝑡</m:t>
                          </m:r>
                          <m: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Calibri" panose="020F0502020204030204" pitchFamily="34" charset="0"/>
                            </a:rPr>
                            <m:t>,0</m:t>
                          </m:r>
                        </m:sub>
                      </m:sSub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m:t>=8,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Calibri" panose="020F0502020204030204" pitchFamily="34" charset="0"/>
                            </a:rPr>
                            <m:t>𝑝𝑒</m:t>
                          </m:r>
                        </m:sub>
                      </m:sSub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m:t>=40,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Calibri" panose="020F0502020204030204" pitchFamily="34" charset="0"/>
                            </a:rPr>
                            <m:t>𝑡𝑟</m:t>
                          </m:r>
                          <m: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Calibri" panose="020F0502020204030204" pitchFamily="34" charset="0"/>
                            </a:rPr>
                            <m:t>,1</m:t>
                          </m:r>
                        </m:sub>
                      </m:sSub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m:t>=80,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Cambria Math" panose="02040503050406030204" pitchFamily="18" charset="0"/>
                        </a:rPr>
                        <m:t>𝜁</m:t>
                      </m:r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m:t>=5</m:t>
                      </m:r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Calibri" panose="020F0502020204030204" pitchFamily="34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m:t>=200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  <a:p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C289C5-27DD-42EC-B7CB-1B69757EA4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17600"/>
                <a:ext cx="7886700" cy="5059364"/>
              </a:xfrm>
              <a:blipFill>
                <a:blip r:embed="rId4"/>
                <a:stretch>
                  <a:fillRect l="-1005" t="-1687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4F88D-67D7-4328-858D-7D017D1B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E6C8-32DD-4DF8-BBF2-637603ECB8F5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4DED4-F71A-40E3-86A5-675A6A4F8657}"/>
              </a:ext>
            </a:extLst>
          </p:cNvPr>
          <p:cNvSpPr txBox="1"/>
          <p:nvPr/>
        </p:nvSpPr>
        <p:spPr>
          <a:xfrm rot="16200000">
            <a:off x="-414457" y="4590469"/>
            <a:ext cx="1543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Episode Reward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2B0D4-83FB-4140-B0E7-BAD0C301949D}"/>
              </a:ext>
            </a:extLst>
          </p:cNvPr>
          <p:cNvSpPr txBox="1"/>
          <p:nvPr/>
        </p:nvSpPr>
        <p:spPr>
          <a:xfrm>
            <a:off x="112997" y="3423935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3e5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EF86C5-31BD-4A04-8E47-C8B0AD92CC5D}"/>
              </a:ext>
            </a:extLst>
          </p:cNvPr>
          <p:cNvCxnSpPr>
            <a:cxnSpLocks/>
          </p:cNvCxnSpPr>
          <p:nvPr/>
        </p:nvCxnSpPr>
        <p:spPr>
          <a:xfrm>
            <a:off x="590174" y="3593212"/>
            <a:ext cx="3589558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6BA876-8C79-4891-B1DB-802618B36BA2}"/>
              </a:ext>
            </a:extLst>
          </p:cNvPr>
          <p:cNvSpPr txBox="1"/>
          <p:nvPr/>
        </p:nvSpPr>
        <p:spPr>
          <a:xfrm rot="16200000">
            <a:off x="4340509" y="4651463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4A8725-A84A-4A2F-9CD8-2EC211CF16C8}"/>
              </a:ext>
            </a:extLst>
          </p:cNvPr>
          <p:cNvSpPr txBox="1"/>
          <p:nvPr/>
        </p:nvSpPr>
        <p:spPr>
          <a:xfrm>
            <a:off x="1792640" y="6239708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Episode Num</a:t>
            </a:r>
          </a:p>
        </p:txBody>
      </p:sp>
    </p:spTree>
    <p:extLst>
      <p:ext uri="{BB962C8B-B14F-4D97-AF65-F5344CB8AC3E}">
        <p14:creationId xmlns:p14="http://schemas.microsoft.com/office/powerpoint/2010/main" val="321270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table, person, phone, smoke&#10;&#10;Description automatically generated">
            <a:extLst>
              <a:ext uri="{FF2B5EF4-FFF2-40B4-BE49-F238E27FC236}">
                <a16:creationId xmlns:a16="http://schemas.microsoft.com/office/drawing/2014/main" id="{0F9CE9CE-A16C-4AC3-8564-3F6DC54C5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11" y="3211946"/>
            <a:ext cx="4349971" cy="3429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25FD5A-AF08-45DB-8193-C08383A2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E6C8-32DD-4DF8-BBF2-637603ECB8F5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picture containing table, person, large, standing&#10;&#10;Description automatically generated">
            <a:extLst>
              <a:ext uri="{FF2B5EF4-FFF2-40B4-BE49-F238E27FC236}">
                <a16:creationId xmlns:a16="http://schemas.microsoft.com/office/drawing/2014/main" id="{34FE0BBE-9EA8-443B-94B1-CE3828B34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1" y="0"/>
            <a:ext cx="4212295" cy="3320473"/>
          </a:xfrm>
          <a:prstGeom prst="rect">
            <a:avLst/>
          </a:prstGeom>
        </p:spPr>
      </p:pic>
      <p:pic>
        <p:nvPicPr>
          <p:cNvPr id="11" name="Picture 10" descr="A picture containing table, person, computer, computer&#10;&#10;Description automatically generated">
            <a:extLst>
              <a:ext uri="{FF2B5EF4-FFF2-40B4-BE49-F238E27FC236}">
                <a16:creationId xmlns:a16="http://schemas.microsoft.com/office/drawing/2014/main" id="{60DEE12C-FB7B-4004-A88A-6EBA85679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12" y="0"/>
            <a:ext cx="4212296" cy="3320474"/>
          </a:xfrm>
          <a:prstGeom prst="rect">
            <a:avLst/>
          </a:prstGeom>
        </p:spPr>
      </p:pic>
      <p:pic>
        <p:nvPicPr>
          <p:cNvPr id="14" name="Picture 13" descr="A map of a person&#10;&#10;Description automatically generated">
            <a:extLst>
              <a:ext uri="{FF2B5EF4-FFF2-40B4-BE49-F238E27FC236}">
                <a16:creationId xmlns:a16="http://schemas.microsoft.com/office/drawing/2014/main" id="{2E2C02C2-7AD2-4978-ADBE-82D275D258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0" y="3320473"/>
            <a:ext cx="4212295" cy="33204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2E59DF-388B-4C7B-8A0B-7E47DD7DFD28}"/>
              </a:ext>
            </a:extLst>
          </p:cNvPr>
          <p:cNvSpPr txBox="1"/>
          <p:nvPr/>
        </p:nvSpPr>
        <p:spPr>
          <a:xfrm rot="16200000">
            <a:off x="162635" y="1490959"/>
            <a:ext cx="39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98B36B-0F70-401D-8BCB-01B91B1D2F69}"/>
              </a:ext>
            </a:extLst>
          </p:cNvPr>
          <p:cNvSpPr txBox="1"/>
          <p:nvPr/>
        </p:nvSpPr>
        <p:spPr>
          <a:xfrm rot="16200000">
            <a:off x="4803907" y="1490959"/>
            <a:ext cx="39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B6DA61-9DD0-4127-A5C7-8CEEA1FDE4A5}"/>
              </a:ext>
            </a:extLst>
          </p:cNvPr>
          <p:cNvSpPr txBox="1"/>
          <p:nvPr/>
        </p:nvSpPr>
        <p:spPr>
          <a:xfrm rot="16200000">
            <a:off x="150496" y="4811432"/>
            <a:ext cx="39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8CDEB5-91FC-4CC6-9E11-A322C92173B8}"/>
              </a:ext>
            </a:extLst>
          </p:cNvPr>
          <p:cNvSpPr txBox="1"/>
          <p:nvPr/>
        </p:nvSpPr>
        <p:spPr>
          <a:xfrm rot="16200000">
            <a:off x="4791768" y="4757169"/>
            <a:ext cx="39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3319E9-10B7-4375-AC9C-01B5950F3224}"/>
              </a:ext>
            </a:extLst>
          </p:cNvPr>
          <p:cNvSpPr txBox="1"/>
          <p:nvPr/>
        </p:nvSpPr>
        <p:spPr>
          <a:xfrm>
            <a:off x="577196" y="3151196"/>
            <a:ext cx="3927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Close to a </a:t>
            </a:r>
            <a:r>
              <a:rPr lang="en-US" sz="1600" b="1">
                <a:solidFill>
                  <a:srgbClr val="FF0000"/>
                </a:solidFill>
              </a:rPr>
              <a:t>sinusoidal curve </a:t>
            </a:r>
            <a:r>
              <a:rPr lang="en-US" sz="1600" b="1" dirty="0">
                <a:solidFill>
                  <a:srgbClr val="FF0000"/>
                </a:solidFill>
              </a:rPr>
              <a:t>as d1 (ideal case)</a:t>
            </a:r>
          </a:p>
        </p:txBody>
      </p:sp>
    </p:spTree>
    <p:extLst>
      <p:ext uri="{BB962C8B-B14F-4D97-AF65-F5344CB8AC3E}">
        <p14:creationId xmlns:p14="http://schemas.microsoft.com/office/powerpoint/2010/main" val="216172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E975-C3D1-43C1-9C7E-47F29B32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B2C25-87F5-4A72-B03F-18F6415EC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also test the same 1 Factory 1 Warehouse problem using (Deep Deterministic Policy Gradient) DDPG, but I am unable to get a good result. The reward will easily fall into local minima. Since DDPG’s exploration strategy is kind of clumsy, it may not handle it well.</a:t>
            </a:r>
          </a:p>
          <a:p>
            <a:r>
              <a:rPr lang="en-US" dirty="0"/>
              <a:t>Instead, SAC introduce an entropy term with a temperature coefficient. This way it will encourage a better exploration accordingly, and can better resolve this local minima issue.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23F20-5F35-45F0-A589-E550721D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E6C8-32DD-4DF8-BBF2-637603ECB8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1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752</TotalTime>
  <Words>629</Words>
  <Application>Microsoft Office PowerPoint</Application>
  <PresentationFormat>On-screen Show (4:3)</PresentationFormat>
  <Paragraphs>81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Office Theme</vt:lpstr>
      <vt:lpstr>1 Factory 1 Warehouse Supply Chain Inventory Optimization via Soft Actor-Critic</vt:lpstr>
      <vt:lpstr>Supply Chain Network</vt:lpstr>
      <vt:lpstr>One-step Reward &amp; State Transition</vt:lpstr>
      <vt:lpstr>Reinforcement Learning Structure</vt:lpstr>
      <vt:lpstr>Actor-Critic Network</vt:lpstr>
      <vt:lpstr>Pseudocode: Soft Actor-Critic</vt:lpstr>
      <vt:lpstr>RL Simulation using SAC</vt:lpstr>
      <vt:lpstr>PowerPoint Presentation</vt:lpstr>
      <vt:lpstr>Some Thoughts</vt:lpstr>
      <vt:lpstr>Modular Environment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Optimization via Reinforcement Learning</dc:title>
  <dc:creator>Dongzuo Tian</dc:creator>
  <cp:lastModifiedBy>Dongzuo Tian</cp:lastModifiedBy>
  <cp:revision>74</cp:revision>
  <dcterms:created xsi:type="dcterms:W3CDTF">2020-08-04T03:11:18Z</dcterms:created>
  <dcterms:modified xsi:type="dcterms:W3CDTF">2020-08-10T21:48:46Z</dcterms:modified>
</cp:coreProperties>
</file>