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18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2D80-DD7E-4663-AAEE-DB6FFF0CB6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97F7-C214-41C3-9D42-D85BD6B5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picture containing light, holding, standing, blue&#10;&#10;Description automatically generated">
            <a:extLst>
              <a:ext uri="{FF2B5EF4-FFF2-40B4-BE49-F238E27FC236}">
                <a16:creationId xmlns:a16="http://schemas.microsoft.com/office/drawing/2014/main" id="{7387BE41-5FAA-4142-BBA5-A17830559B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3" y="0"/>
            <a:ext cx="9164411" cy="68427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2CE91-DEE6-414F-BCA4-3E28704CEA9F}"/>
              </a:ext>
            </a:extLst>
          </p:cNvPr>
          <p:cNvSpPr txBox="1">
            <a:spLocks/>
          </p:cNvSpPr>
          <p:nvPr/>
        </p:nvSpPr>
        <p:spPr>
          <a:xfrm>
            <a:off x="816431" y="1719945"/>
            <a:ext cx="7592935" cy="1513115"/>
          </a:xfrm>
          <a:prstGeom prst="rect">
            <a:avLst/>
          </a:prstGeom>
          <a:solidFill>
            <a:schemeClr val="bg1">
              <a:alpha val="55000"/>
            </a:schemeClr>
          </a:solidFill>
          <a:effectLst>
            <a:softEdge rad="76200"/>
          </a:effectLst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BD58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Management System for the Oil &amp; Gas Supply Chain using 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4F3EE-5518-4594-A948-E499A6853D18}"/>
              </a:ext>
            </a:extLst>
          </p:cNvPr>
          <p:cNvSpPr/>
          <p:nvPr/>
        </p:nvSpPr>
        <p:spPr>
          <a:xfrm>
            <a:off x="6270723" y="3443151"/>
            <a:ext cx="202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6A3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Dongzuo Tian</a:t>
            </a:r>
          </a:p>
        </p:txBody>
      </p:sp>
    </p:spTree>
    <p:extLst>
      <p:ext uri="{BB962C8B-B14F-4D97-AF65-F5344CB8AC3E}">
        <p14:creationId xmlns:p14="http://schemas.microsoft.com/office/powerpoint/2010/main" val="40409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A0A67E-596D-41A0-8E61-1C6822BD7ED3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B59F17-4BB1-4128-A2AE-677AAF341148}"/>
              </a:ext>
            </a:extLst>
          </p:cNvPr>
          <p:cNvSpPr txBox="1">
            <a:spLocks/>
          </p:cNvSpPr>
          <p:nvPr/>
        </p:nvSpPr>
        <p:spPr>
          <a:xfrm>
            <a:off x="433466" y="837955"/>
            <a:ext cx="3877281" cy="5027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Factory-warehouse network</a:t>
            </a:r>
          </a:p>
          <a:p>
            <a:pPr lvl="1"/>
            <a:r>
              <a:rPr lang="en-US" sz="2200" dirty="0"/>
              <a:t>Demand unknown for the current time</a:t>
            </a:r>
          </a:p>
          <a:p>
            <a:pPr lvl="1"/>
            <a:r>
              <a:rPr lang="en-US" sz="2200" dirty="0"/>
              <a:t>Stocks at both factory and warehouses</a:t>
            </a:r>
          </a:p>
          <a:p>
            <a:pPr lvl="1"/>
            <a:r>
              <a:rPr lang="en-US" sz="2200" dirty="0"/>
              <a:t>Policy to determine the total production number and distribution number to each warehouses to enlarge the reward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Application to downstream oil &amp; gas supply 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u="sng" dirty="0"/>
              <a:t>First time to introduce deep Reinforcement Learning (RL) into such a problem</a:t>
            </a:r>
            <a:r>
              <a:rPr lang="en-US" sz="2400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C478E5-644C-433F-AEF5-1ECB84BE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60" y="852890"/>
            <a:ext cx="4920343" cy="419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ABD05-3BA9-4A44-A482-C0665D009365}"/>
              </a:ext>
            </a:extLst>
          </p:cNvPr>
          <p:cNvSpPr txBox="1"/>
          <p:nvPr/>
        </p:nvSpPr>
        <p:spPr>
          <a:xfrm>
            <a:off x="5211955" y="5337873"/>
            <a:ext cx="29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1   Factory-warehouse network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79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4EE2CA-2C0D-4F21-A29C-36E0FBFF61AB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One-step Reward &amp; State Transition</a:t>
            </a:r>
            <a:endParaRPr lang="zh-CN" altLang="en-US" sz="32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DC0FD-8818-4847-9369-2DE7E74EDD86}"/>
              </a:ext>
            </a:extLst>
          </p:cNvPr>
          <p:cNvSpPr txBox="1">
            <a:spLocks/>
          </p:cNvSpPr>
          <p:nvPr/>
        </p:nvSpPr>
        <p:spPr>
          <a:xfrm>
            <a:off x="628651" y="974055"/>
            <a:ext cx="7886700" cy="46662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One-step reward: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State transition: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92C5C-5FF9-4E27-936C-0DE6BF381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" y="1467531"/>
            <a:ext cx="9118655" cy="219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30460-1F97-4075-8140-892F248E7A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5105" y="4175078"/>
            <a:ext cx="4923649" cy="14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96D7DEB3-AAA1-4E13-B66F-A6D9FAE2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4" y="1641496"/>
            <a:ext cx="5827583" cy="45089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9717C-A158-4B01-B944-47DC8781D9BF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 Structure</a:t>
            </a:r>
            <a:endParaRPr lang="zh-CN" altLang="en-US" sz="32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932F02-9984-48E3-B11B-1F6178F1CE86}"/>
              </a:ext>
            </a:extLst>
          </p:cNvPr>
          <p:cNvSpPr txBox="1">
            <a:spLocks/>
          </p:cNvSpPr>
          <p:nvPr/>
        </p:nvSpPr>
        <p:spPr>
          <a:xfrm>
            <a:off x="628651" y="820635"/>
            <a:ext cx="7886700" cy="10517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Action: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A2B8F-1244-4BBC-A8D7-3F315C65481B}"/>
              </a:ext>
            </a:extLst>
          </p:cNvPr>
          <p:cNvSpPr txBox="1"/>
          <p:nvPr/>
        </p:nvSpPr>
        <p:spPr>
          <a:xfrm>
            <a:off x="3182538" y="6080916"/>
            <a:ext cx="29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2   RL in Inventory Management</a:t>
            </a:r>
            <a:endParaRPr lang="zh-CN" alt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0124FC-BD58-4E89-A16D-0B8B0EA5C6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8477" y="863372"/>
            <a:ext cx="3978488" cy="7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9717C-A158-4B01-B944-47DC8781D9BF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Actor-Critic Network</a:t>
            </a:r>
            <a:endParaRPr lang="zh-CN" altLang="en-US" sz="32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D2BBC-488C-4E3E-8D37-0A5086846CB9}"/>
              </a:ext>
            </a:extLst>
          </p:cNvPr>
          <p:cNvSpPr txBox="1">
            <a:spLocks/>
          </p:cNvSpPr>
          <p:nvPr/>
        </p:nvSpPr>
        <p:spPr>
          <a:xfrm>
            <a:off x="628651" y="842406"/>
            <a:ext cx="8297636" cy="155111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Choose Soft Actor-Critic (SAC) as the RL algorithm (2019)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Include target network, replay buffer and entropy control tricks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Programming: RL using </a:t>
            </a:r>
            <a:r>
              <a:rPr lang="en-US" sz="2400" dirty="0" err="1">
                <a:solidFill>
                  <a:schemeClr val="tx1"/>
                </a:solidFill>
              </a:rPr>
              <a:t>Tensorflow</a:t>
            </a:r>
            <a:r>
              <a:rPr lang="en-US" sz="2400" dirty="0">
                <a:solidFill>
                  <a:schemeClr val="tx1"/>
                </a:solidFill>
              </a:rPr>
              <a:t> &amp; Environment simulator in Python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319C078-A42A-450B-9E84-6186175B309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16066" y="1719264"/>
            <a:ext cx="7229475" cy="577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B726BD-AF37-40F5-989E-023215519A8D}"/>
              </a:ext>
            </a:extLst>
          </p:cNvPr>
          <p:cNvSpPr txBox="1"/>
          <p:nvPr/>
        </p:nvSpPr>
        <p:spPr>
          <a:xfrm>
            <a:off x="2933909" y="6048574"/>
            <a:ext cx="29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3   Actor-Critic network structure</a:t>
            </a:r>
            <a:endParaRPr lang="zh-CN" altLang="en-US" sz="14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A4F0114-C14C-4159-BB16-4CBC7AF7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7" y="2212842"/>
            <a:ext cx="6414435" cy="51204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15FFED-E78C-4416-BA2B-19BF28A861E6}"/>
              </a:ext>
            </a:extLst>
          </p:cNvPr>
          <p:cNvSpPr/>
          <p:nvPr/>
        </p:nvSpPr>
        <p:spPr>
          <a:xfrm>
            <a:off x="4958207" y="3429000"/>
            <a:ext cx="1552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Make Decision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7EB7E-8FCB-4389-835C-60032526B4B4}"/>
              </a:ext>
            </a:extLst>
          </p:cNvPr>
          <p:cNvSpPr/>
          <p:nvPr/>
        </p:nvSpPr>
        <p:spPr>
          <a:xfrm>
            <a:off x="4958207" y="5636652"/>
            <a:ext cx="162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3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6131140-0D7A-4C06-8AF5-9562D825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4" y="1915605"/>
            <a:ext cx="5802191" cy="43516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9717C-A158-4B01-B944-47DC8781D9BF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Results:</a:t>
            </a:r>
            <a:endParaRPr lang="zh-CN" altLang="en-US" sz="32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5E174-048D-49F7-BA34-62D3E947EB89}"/>
              </a:ext>
            </a:extLst>
          </p:cNvPr>
          <p:cNvSpPr txBox="1">
            <a:spLocks/>
          </p:cNvSpPr>
          <p:nvPr/>
        </p:nvSpPr>
        <p:spPr>
          <a:xfrm>
            <a:off x="628652" y="779823"/>
            <a:ext cx="8515351" cy="15170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s-Q: Once the stock is less than s, it will replenish an amount of Q (Statistic)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Advantage Actor Critic (A2C): Vanilla version of RL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Deep Deterministic Policy Gradient (DDPG): Easily fall into local minima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Soft Actor Critic (SAC): Better exploration strategy using entropy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0B083-003C-4343-98EE-B8AC88828268}"/>
              </a:ext>
            </a:extLst>
          </p:cNvPr>
          <p:cNvSpPr txBox="1"/>
          <p:nvPr/>
        </p:nvSpPr>
        <p:spPr>
          <a:xfrm>
            <a:off x="2212076" y="6156902"/>
            <a:ext cx="461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4   Episode rewards of the 1-Factory 2-Warehouse case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31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A3A76-E081-4637-A19C-06DE68C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8F-FBCB-4D88-9504-545AFAE7986C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9717C-A158-4B01-B944-47DC8781D9BF}"/>
              </a:ext>
            </a:extLst>
          </p:cNvPr>
          <p:cNvSpPr txBox="1">
            <a:spLocks/>
          </p:cNvSpPr>
          <p:nvPr/>
        </p:nvSpPr>
        <p:spPr>
          <a:xfrm>
            <a:off x="628651" y="258153"/>
            <a:ext cx="7886700" cy="594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A24C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  <a:endParaRPr lang="zh-CN" altLang="en-US" sz="3200" dirty="0">
              <a:solidFill>
                <a:srgbClr val="A24C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8604B49-300E-49C2-B928-6B5FDA49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" y="1831141"/>
            <a:ext cx="4290109" cy="3042283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0C206F21-9930-4494-BD61-52B389C5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5" y="1831141"/>
            <a:ext cx="4347933" cy="310402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CA85D5-43F5-43A3-B692-8250D7F7A8A0}"/>
              </a:ext>
            </a:extLst>
          </p:cNvPr>
          <p:cNvSpPr txBox="1">
            <a:spLocks/>
          </p:cNvSpPr>
          <p:nvPr/>
        </p:nvSpPr>
        <p:spPr>
          <a:xfrm>
            <a:off x="628651" y="968832"/>
            <a:ext cx="8123464" cy="9252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Demand &amp; distribution of different warehouses (using SAC)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C812A-4F55-4B66-818A-12AE5143747F}"/>
              </a:ext>
            </a:extLst>
          </p:cNvPr>
          <p:cNvSpPr txBox="1"/>
          <p:nvPr/>
        </p:nvSpPr>
        <p:spPr>
          <a:xfrm>
            <a:off x="804392" y="4935167"/>
            <a:ext cx="358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5   Demand and distribution profiles of warehouse 1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B02F0-2913-4553-B612-C1A483C69E0C}"/>
              </a:ext>
            </a:extLst>
          </p:cNvPr>
          <p:cNvSpPr txBox="1"/>
          <p:nvPr/>
        </p:nvSpPr>
        <p:spPr>
          <a:xfrm>
            <a:off x="5321963" y="4935167"/>
            <a:ext cx="358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Fig. 6   Demand and distribution profiles of warehouse 2</a:t>
            </a:r>
            <a:endParaRPr lang="zh-CN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41B7D-21C2-4797-B1C8-1337BCE5CF13}"/>
              </a:ext>
            </a:extLst>
          </p:cNvPr>
          <p:cNvSpPr/>
          <p:nvPr/>
        </p:nvSpPr>
        <p:spPr>
          <a:xfrm>
            <a:off x="758164" y="5867788"/>
            <a:ext cx="603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Repo posted on: </a:t>
            </a:r>
            <a:r>
              <a:rPr lang="en-US" u="sng" dirty="0"/>
              <a:t>https://github.com/DDoTian/SupplyChain_RL</a:t>
            </a:r>
          </a:p>
        </p:txBody>
      </p:sp>
    </p:spTree>
    <p:extLst>
      <p:ext uri="{BB962C8B-B14F-4D97-AF65-F5344CB8AC3E}">
        <p14:creationId xmlns:p14="http://schemas.microsoft.com/office/powerpoint/2010/main" val="26357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267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Dongzuo Tian</dc:creator>
  <cp:lastModifiedBy>Dongzuo Tian</cp:lastModifiedBy>
  <cp:revision>3</cp:revision>
  <dcterms:created xsi:type="dcterms:W3CDTF">2020-12-06T02:40:32Z</dcterms:created>
  <dcterms:modified xsi:type="dcterms:W3CDTF">2020-12-06T02:44:39Z</dcterms:modified>
</cp:coreProperties>
</file>