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853BEE-1B6D-44D3-8613-4F35528A0D02}"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116308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853BEE-1B6D-44D3-8613-4F35528A0D02}"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307130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853BEE-1B6D-44D3-8613-4F35528A0D02}"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3099817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853BEE-1B6D-44D3-8613-4F35528A0D02}"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25D4E-546C-494E-A08A-A1420A10E09E}"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96289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53BEE-1B6D-44D3-8613-4F35528A0D02}"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3372646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853BEE-1B6D-44D3-8613-4F35528A0D02}" type="datetimeFigureOut">
              <a:rPr lang="en-IN" smtClean="0"/>
              <a:t>12-11-2021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209726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853BEE-1B6D-44D3-8613-4F35528A0D02}" type="datetimeFigureOut">
              <a:rPr lang="en-IN" smtClean="0"/>
              <a:t>12-11-2021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371056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53BEE-1B6D-44D3-8613-4F35528A0D02}"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3306225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53BEE-1B6D-44D3-8613-4F35528A0D02}"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232718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53BEE-1B6D-44D3-8613-4F35528A0D02}"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25262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53BEE-1B6D-44D3-8613-4F35528A0D02}" type="datetimeFigureOut">
              <a:rPr lang="en-IN" smtClean="0"/>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392196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853BEE-1B6D-44D3-8613-4F35528A0D02}"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324074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853BEE-1B6D-44D3-8613-4F35528A0D02}" type="datetimeFigureOut">
              <a:rPr lang="en-IN" smtClean="0"/>
              <a:t>12-11-2021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165094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6853BEE-1B6D-44D3-8613-4F35528A0D02}" type="datetimeFigureOut">
              <a:rPr lang="en-IN" smtClean="0"/>
              <a:t>12-11-2021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368321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853BEE-1B6D-44D3-8613-4F35528A0D02}" type="datetimeFigureOut">
              <a:rPr lang="en-IN" smtClean="0"/>
              <a:t>12-11-2021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69745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6853BEE-1B6D-44D3-8613-4F35528A0D02}" type="datetimeFigureOut">
              <a:rPr lang="en-IN" smtClean="0"/>
              <a:t>12-11-2021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115911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853BEE-1B6D-44D3-8613-4F35528A0D02}" type="datetimeFigureOut">
              <a:rPr lang="en-IN" smtClean="0"/>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925D4E-546C-494E-A08A-A1420A10E09E}" type="slidenum">
              <a:rPr lang="en-IN" smtClean="0"/>
              <a:t>‹#›</a:t>
            </a:fld>
            <a:endParaRPr lang="en-IN"/>
          </a:p>
        </p:txBody>
      </p:sp>
    </p:spTree>
    <p:extLst>
      <p:ext uri="{BB962C8B-B14F-4D97-AF65-F5344CB8AC3E}">
        <p14:creationId xmlns:p14="http://schemas.microsoft.com/office/powerpoint/2010/main" val="3115936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853BEE-1B6D-44D3-8613-4F35528A0D02}" type="datetimeFigureOut">
              <a:rPr lang="en-IN" smtClean="0"/>
              <a:t>12-11-2021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0925D4E-546C-494E-A08A-A1420A10E09E}" type="slidenum">
              <a:rPr lang="en-IN" smtClean="0"/>
              <a:t>‹#›</a:t>
            </a:fld>
            <a:endParaRPr lang="en-IN"/>
          </a:p>
        </p:txBody>
      </p:sp>
    </p:spTree>
    <p:extLst>
      <p:ext uri="{BB962C8B-B14F-4D97-AF65-F5344CB8AC3E}">
        <p14:creationId xmlns:p14="http://schemas.microsoft.com/office/powerpoint/2010/main" val="81790142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390A-141A-4C51-85C3-9E884F054E41}"/>
              </a:ext>
            </a:extLst>
          </p:cNvPr>
          <p:cNvSpPr>
            <a:spLocks noGrp="1"/>
          </p:cNvSpPr>
          <p:nvPr>
            <p:ph type="ctrTitle"/>
          </p:nvPr>
        </p:nvSpPr>
        <p:spPr>
          <a:xfrm>
            <a:off x="1524000" y="1122362"/>
            <a:ext cx="9144000" cy="2694263"/>
          </a:xfrm>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Black" panose="020B0A04020102020204" pitchFamily="34" charset="0"/>
                <a:ea typeface="Calibri" panose="020F0502020204030204" pitchFamily="34" charset="0"/>
                <a:cs typeface="Times New Roman" panose="02020603050405020304" pitchFamily="18" charset="0"/>
              </a:rPr>
              <a:t>PROJECT NAME-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Arial Black" panose="020B0A0402010202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u="sng" dirty="0">
                <a:solidFill>
                  <a:srgbClr val="0000FF"/>
                </a:solidFill>
                <a:effectLst/>
                <a:latin typeface="Arial Black" panose="020B0A04020102020204" pitchFamily="34" charset="0"/>
                <a:ea typeface="Calibri" panose="020F0502020204030204" pitchFamily="34" charset="0"/>
                <a:cs typeface="Arial" panose="020B0604020202020204" pitchFamily="34" charset="0"/>
                <a:hlinkClick r:id="rId2"/>
              </a:rPr>
              <a:t>E-retail factors for customer activation and retention: A case study from Indian e-commerce customers</a:t>
            </a:r>
            <a:endParaRPr lang="en-IN" dirty="0"/>
          </a:p>
        </p:txBody>
      </p:sp>
      <p:sp>
        <p:nvSpPr>
          <p:cNvPr id="3" name="Subtitle 2">
            <a:extLst>
              <a:ext uri="{FF2B5EF4-FFF2-40B4-BE49-F238E27FC236}">
                <a16:creationId xmlns:a16="http://schemas.microsoft.com/office/drawing/2014/main" id="{E7718444-F794-4B9A-8DD7-B3405EF15B57}"/>
              </a:ext>
            </a:extLst>
          </p:cNvPr>
          <p:cNvSpPr>
            <a:spLocks noGrp="1"/>
          </p:cNvSpPr>
          <p:nvPr>
            <p:ph type="subTitle" idx="1"/>
          </p:nvPr>
        </p:nvSpPr>
        <p:spPr>
          <a:xfrm>
            <a:off x="2305878" y="4907756"/>
            <a:ext cx="9144000" cy="1655762"/>
          </a:xfrm>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Submitted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a:latin typeface="Arial" panose="020B0604020202020204" pitchFamily="34" charset="0"/>
                <a:ea typeface="Calibri" panose="020F0502020204030204" pitchFamily="34" charset="0"/>
                <a:cs typeface="Times New Roman" panose="02020603050405020304" pitchFamily="18" charset="0"/>
              </a:rPr>
              <a:t>Dishant Doshi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0C8E5A0-74DB-429D-A99E-B59A87C8070D}"/>
              </a:ext>
            </a:extLst>
          </p:cNvPr>
          <p:cNvPicPr/>
          <p:nvPr/>
        </p:nvPicPr>
        <p:blipFill>
          <a:blip r:embed="rId3">
            <a:extLst>
              <a:ext uri="{28A0092B-C50C-407E-A947-70E740481C1C}">
                <a14:useLocalDpi xmlns:a14="http://schemas.microsoft.com/office/drawing/2010/main" val="0"/>
              </a:ext>
            </a:extLst>
          </a:blip>
          <a:stretch>
            <a:fillRect/>
          </a:stretch>
        </p:blipFill>
        <p:spPr>
          <a:xfrm>
            <a:off x="4241221" y="749065"/>
            <a:ext cx="3285490" cy="1066165"/>
          </a:xfrm>
          <a:prstGeom prst="rect">
            <a:avLst/>
          </a:prstGeom>
        </p:spPr>
      </p:pic>
    </p:spTree>
    <p:extLst>
      <p:ext uri="{BB962C8B-B14F-4D97-AF65-F5344CB8AC3E}">
        <p14:creationId xmlns:p14="http://schemas.microsoft.com/office/powerpoint/2010/main" val="3499632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330837-0EC9-44DA-8373-3D5B4DBBE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76" y="0"/>
            <a:ext cx="11269648" cy="4744112"/>
          </a:xfrm>
          <a:prstGeom prst="rect">
            <a:avLst/>
          </a:prstGeom>
        </p:spPr>
      </p:pic>
      <p:sp>
        <p:nvSpPr>
          <p:cNvPr id="4" name="TextBox 3">
            <a:extLst>
              <a:ext uri="{FF2B5EF4-FFF2-40B4-BE49-F238E27FC236}">
                <a16:creationId xmlns:a16="http://schemas.microsoft.com/office/drawing/2014/main" id="{7739A63E-86AD-4A80-9A8B-ECFE8A255121}"/>
              </a:ext>
            </a:extLst>
          </p:cNvPr>
          <p:cNvSpPr txBox="1"/>
          <p:nvPr/>
        </p:nvSpPr>
        <p:spPr>
          <a:xfrm>
            <a:off x="119270" y="4744112"/>
            <a:ext cx="11611554" cy="2092881"/>
          </a:xfrm>
          <a:prstGeom prst="rect">
            <a:avLst/>
          </a:prstGeom>
          <a:noFill/>
        </p:spPr>
        <p:txBody>
          <a:bodyPr wrap="square" rtlCol="0">
            <a:spAutoFit/>
          </a:bodyPr>
          <a:lstStyle/>
          <a:p>
            <a:pPr algn="l"/>
            <a:r>
              <a:rPr lang="en-US" sz="1400" b="0" i="0" dirty="0">
                <a:solidFill>
                  <a:srgbClr val="212121"/>
                </a:solidFill>
                <a:effectLst/>
                <a:latin typeface="Roboto" panose="02000000000000000000" pitchFamily="2" charset="0"/>
              </a:rPr>
              <a:t>13-From What is your preferred payment Option </a:t>
            </a:r>
            <a:r>
              <a:rPr lang="en-US" sz="1400" b="0" i="0" dirty="0" err="1">
                <a:solidFill>
                  <a:srgbClr val="212121"/>
                </a:solidFill>
                <a:effectLst/>
                <a:latin typeface="Roboto" panose="02000000000000000000" pitchFamily="2" charset="0"/>
              </a:rPr>
              <a:t>i</a:t>
            </a:r>
            <a:r>
              <a:rPr lang="en-US" sz="1400" b="0" i="0" dirty="0">
                <a:solidFill>
                  <a:srgbClr val="212121"/>
                </a:solidFill>
                <a:effectLst/>
                <a:latin typeface="Roboto" panose="02000000000000000000" pitchFamily="2" charset="0"/>
              </a:rPr>
              <a:t> can say mostly people use credit/debit card then 2nd preference of people are cash on delivery then least they use E-wallet</a:t>
            </a:r>
          </a:p>
          <a:p>
            <a:pPr algn="l"/>
            <a:r>
              <a:rPr lang="en-US" sz="1400" b="0" i="0" dirty="0">
                <a:solidFill>
                  <a:srgbClr val="212121"/>
                </a:solidFill>
                <a:effectLst/>
                <a:latin typeface="Roboto" panose="02000000000000000000" pitchFamily="2" charset="0"/>
              </a:rPr>
              <a:t>14-From How frequently do you abandon (selecting an items and leaving without making payment) your shopping cart </a:t>
            </a:r>
            <a:r>
              <a:rPr lang="en-US" sz="1400" b="0" i="0" dirty="0" err="1">
                <a:solidFill>
                  <a:srgbClr val="212121"/>
                </a:solidFill>
                <a:effectLst/>
                <a:latin typeface="Roboto" panose="02000000000000000000" pitchFamily="2" charset="0"/>
              </a:rPr>
              <a:t>i</a:t>
            </a:r>
            <a:r>
              <a:rPr lang="en-US" sz="1400" b="0" i="0" dirty="0">
                <a:solidFill>
                  <a:srgbClr val="212121"/>
                </a:solidFill>
                <a:effectLst/>
                <a:latin typeface="Roboto" panose="02000000000000000000" pitchFamily="2" charset="0"/>
              </a:rPr>
              <a:t> can say the highest count have sometimes and the least count have very frequently</a:t>
            </a:r>
          </a:p>
          <a:p>
            <a:pPr algn="l"/>
            <a:r>
              <a:rPr lang="en-US" sz="1400" b="0" i="0" dirty="0">
                <a:solidFill>
                  <a:srgbClr val="212121"/>
                </a:solidFill>
                <a:effectLst/>
                <a:latin typeface="Roboto" panose="02000000000000000000" pitchFamily="2" charset="0"/>
              </a:rPr>
              <a:t>15-From Why did you abandon the “Bag”, “Shopping Cart </a:t>
            </a:r>
            <a:r>
              <a:rPr lang="en-US" sz="1400" b="0" i="0" dirty="0" err="1">
                <a:solidFill>
                  <a:srgbClr val="212121"/>
                </a:solidFill>
                <a:effectLst/>
                <a:latin typeface="Roboto" panose="02000000000000000000" pitchFamily="2" charset="0"/>
              </a:rPr>
              <a:t>i</a:t>
            </a:r>
            <a:r>
              <a:rPr lang="en-US" sz="1400" b="0" i="0" dirty="0">
                <a:solidFill>
                  <a:srgbClr val="212121"/>
                </a:solidFill>
                <a:effectLst/>
                <a:latin typeface="Roboto" panose="02000000000000000000" pitchFamily="2" charset="0"/>
              </a:rPr>
              <a:t> can say better offer has the high count means people get some other best offer and it has least count of lack of trust and no preferred payment means people don't have trust and they </a:t>
            </a:r>
            <a:r>
              <a:rPr lang="en-US" sz="1400" b="0" i="0" dirty="0" err="1">
                <a:solidFill>
                  <a:srgbClr val="212121"/>
                </a:solidFill>
                <a:effectLst/>
                <a:latin typeface="Roboto" panose="02000000000000000000" pitchFamily="2" charset="0"/>
              </a:rPr>
              <a:t>dont</a:t>
            </a:r>
            <a:r>
              <a:rPr lang="en-US" sz="1400" b="0" i="0" dirty="0">
                <a:solidFill>
                  <a:srgbClr val="212121"/>
                </a:solidFill>
                <a:effectLst/>
                <a:latin typeface="Roboto" panose="02000000000000000000" pitchFamily="2" charset="0"/>
              </a:rPr>
              <a:t> find there best </a:t>
            </a:r>
            <a:r>
              <a:rPr lang="en-US" sz="1400" b="0" i="0" dirty="0" err="1">
                <a:solidFill>
                  <a:srgbClr val="212121"/>
                </a:solidFill>
                <a:effectLst/>
                <a:latin typeface="Roboto" panose="02000000000000000000" pitchFamily="2" charset="0"/>
              </a:rPr>
              <a:t>preffered</a:t>
            </a:r>
            <a:r>
              <a:rPr lang="en-US" sz="1400" b="0" i="0" dirty="0">
                <a:solidFill>
                  <a:srgbClr val="212121"/>
                </a:solidFill>
                <a:effectLst/>
                <a:latin typeface="Roboto" panose="02000000000000000000" pitchFamily="2" charset="0"/>
              </a:rPr>
              <a:t> method</a:t>
            </a:r>
          </a:p>
          <a:p>
            <a:pPr algn="l"/>
            <a:r>
              <a:rPr lang="en-US" sz="1400" b="0" i="0" dirty="0">
                <a:solidFill>
                  <a:srgbClr val="212121"/>
                </a:solidFill>
                <a:effectLst/>
                <a:latin typeface="Roboto" panose="02000000000000000000" pitchFamily="2" charset="0"/>
              </a:rPr>
              <a:t>16-From The content on the website must be easy to read and understand people have voted more for strongly agree and agree they want while shopping they can easily read the content of site</a:t>
            </a:r>
          </a:p>
          <a:p>
            <a:endParaRPr lang="en-IN" dirty="0"/>
          </a:p>
        </p:txBody>
      </p:sp>
    </p:spTree>
    <p:extLst>
      <p:ext uri="{BB962C8B-B14F-4D97-AF65-F5344CB8AC3E}">
        <p14:creationId xmlns:p14="http://schemas.microsoft.com/office/powerpoint/2010/main" val="410654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9218CA1-54CA-448E-B30A-D3357F7226C3}"/>
              </a:ext>
            </a:extLst>
          </p:cNvPr>
          <p:cNvSpPr>
            <a:spLocks noGrp="1"/>
          </p:cNvSpPr>
          <p:nvPr>
            <p:ph type="subTitle" idx="1"/>
          </p:nvPr>
        </p:nvSpPr>
        <p:spPr>
          <a:xfrm>
            <a:off x="1524000" y="394117"/>
            <a:ext cx="9144000" cy="890449"/>
          </a:xfrm>
        </p:spPr>
        <p:txBody>
          <a:bodyPr>
            <a:normAutofit fontScale="90000" lnSpcReduction="10000"/>
          </a:bodyPr>
          <a:lstStyle/>
          <a:p>
            <a:r>
              <a:rPr lang="en-US" b="0" i="0" dirty="0">
                <a:solidFill>
                  <a:srgbClr val="212121"/>
                </a:solidFill>
                <a:effectLst/>
                <a:latin typeface="Roboto" panose="02000000000000000000" pitchFamily="2" charset="0"/>
              </a:rPr>
              <a:t>Gender vs Which of the Indian online retailer would you recommend to a friend</a:t>
            </a:r>
            <a:br>
              <a:rPr lang="en-US" b="0" i="0" dirty="0">
                <a:solidFill>
                  <a:srgbClr val="212121"/>
                </a:solidFill>
                <a:effectLst/>
                <a:latin typeface="Roboto" panose="02000000000000000000" pitchFamily="2" charset="0"/>
              </a:rPr>
            </a:br>
            <a:endParaRPr lang="en-IN" dirty="0"/>
          </a:p>
        </p:txBody>
      </p:sp>
      <p:pic>
        <p:nvPicPr>
          <p:cNvPr id="8" name="Picture 7">
            <a:extLst>
              <a:ext uri="{FF2B5EF4-FFF2-40B4-BE49-F238E27FC236}">
                <a16:creationId xmlns:a16="http://schemas.microsoft.com/office/drawing/2014/main" id="{8B947049-ABF9-4345-A592-4C97803FD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75436"/>
            <a:ext cx="9287448" cy="3717134"/>
          </a:xfrm>
          <a:prstGeom prst="rect">
            <a:avLst/>
          </a:prstGeom>
        </p:spPr>
      </p:pic>
      <p:sp>
        <p:nvSpPr>
          <p:cNvPr id="9" name="TextBox 8">
            <a:extLst>
              <a:ext uri="{FF2B5EF4-FFF2-40B4-BE49-F238E27FC236}">
                <a16:creationId xmlns:a16="http://schemas.microsoft.com/office/drawing/2014/main" id="{88CC6FFB-B5B6-4485-8B44-25D1D0E93849}"/>
              </a:ext>
            </a:extLst>
          </p:cNvPr>
          <p:cNvSpPr txBox="1"/>
          <p:nvPr/>
        </p:nvSpPr>
        <p:spPr>
          <a:xfrm>
            <a:off x="595185" y="5197789"/>
            <a:ext cx="11145078" cy="584775"/>
          </a:xfrm>
          <a:prstGeom prst="rect">
            <a:avLst/>
          </a:prstGeom>
          <a:noFill/>
        </p:spPr>
        <p:txBody>
          <a:bodyPr wrap="square" rtlCol="0">
            <a:spAutoFit/>
          </a:bodyPr>
          <a:lstStyle/>
          <a:p>
            <a:r>
              <a:rPr lang="en-US" sz="1600" b="0" i="0" dirty="0">
                <a:solidFill>
                  <a:srgbClr val="212121"/>
                </a:solidFill>
                <a:effectLst/>
                <a:latin typeface="Roboto" panose="02000000000000000000" pitchFamily="2" charset="0"/>
              </a:rPr>
              <a:t>Male has less count as compare to female and mostly people use to recommend amazon to there friends after amazon people recommend </a:t>
            </a:r>
            <a:r>
              <a:rPr lang="en-US" sz="1600" b="0" i="0" dirty="0" err="1">
                <a:solidFill>
                  <a:srgbClr val="212121"/>
                </a:solidFill>
                <a:effectLst/>
                <a:latin typeface="Roboto" panose="02000000000000000000" pitchFamily="2" charset="0"/>
              </a:rPr>
              <a:t>flipkart</a:t>
            </a:r>
            <a:r>
              <a:rPr lang="en-US" sz="1600" b="0" i="0" dirty="0">
                <a:solidFill>
                  <a:srgbClr val="212121"/>
                </a:solidFill>
                <a:effectLst/>
                <a:latin typeface="Roboto" panose="02000000000000000000" pitchFamily="2" charset="0"/>
              </a:rPr>
              <a:t> and very less people recommend </a:t>
            </a:r>
            <a:r>
              <a:rPr lang="en-US" sz="1600" b="0" i="0" dirty="0" err="1">
                <a:solidFill>
                  <a:srgbClr val="212121"/>
                </a:solidFill>
                <a:effectLst/>
                <a:latin typeface="Roboto" panose="02000000000000000000" pitchFamily="2" charset="0"/>
              </a:rPr>
              <a:t>paytm</a:t>
            </a:r>
            <a:r>
              <a:rPr lang="en-US" sz="1600" b="0" i="0" dirty="0">
                <a:solidFill>
                  <a:srgbClr val="212121"/>
                </a:solidFill>
                <a:effectLst/>
                <a:latin typeface="Roboto" panose="02000000000000000000" pitchFamily="2" charset="0"/>
              </a:rPr>
              <a:t> and </a:t>
            </a:r>
            <a:r>
              <a:rPr lang="en-US" sz="1600" b="0" i="0" dirty="0" err="1">
                <a:solidFill>
                  <a:srgbClr val="212121"/>
                </a:solidFill>
                <a:effectLst/>
                <a:latin typeface="Roboto" panose="02000000000000000000" pitchFamily="2" charset="0"/>
              </a:rPr>
              <a:t>snapdeal</a:t>
            </a:r>
            <a:endParaRPr lang="en-IN" sz="1600" dirty="0"/>
          </a:p>
        </p:txBody>
      </p:sp>
    </p:spTree>
    <p:extLst>
      <p:ext uri="{BB962C8B-B14F-4D97-AF65-F5344CB8AC3E}">
        <p14:creationId xmlns:p14="http://schemas.microsoft.com/office/powerpoint/2010/main" val="275416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FF26-2DBA-489F-9BB2-2FE67DBBF64A}"/>
              </a:ext>
            </a:extLst>
          </p:cNvPr>
          <p:cNvSpPr>
            <a:spLocks noGrp="1"/>
          </p:cNvSpPr>
          <p:nvPr>
            <p:ph type="title"/>
          </p:nvPr>
        </p:nvSpPr>
        <p:spPr>
          <a:xfrm>
            <a:off x="838200" y="365126"/>
            <a:ext cx="10515600" cy="787814"/>
          </a:xfrm>
        </p:spPr>
        <p:txBody>
          <a:bodyPr>
            <a:normAutofit fontScale="90000"/>
          </a:bodyPr>
          <a:lstStyle/>
          <a:p>
            <a:r>
              <a:rPr lang="en-US" b="0" i="0" dirty="0">
                <a:solidFill>
                  <a:srgbClr val="212121"/>
                </a:solidFill>
                <a:effectLst/>
                <a:latin typeface="Roboto" panose="02000000000000000000" pitchFamily="2" charset="0"/>
              </a:rPr>
              <a:t>Which store has longest delivery period</a:t>
            </a:r>
            <a:br>
              <a:rPr lang="en-US" b="0" i="0" dirty="0">
                <a:solidFill>
                  <a:srgbClr val="212121"/>
                </a:solidFill>
                <a:effectLst/>
                <a:latin typeface="Roboto" panose="02000000000000000000" pitchFamily="2" charset="0"/>
              </a:rPr>
            </a:br>
            <a:endParaRPr lang="en-IN" dirty="0"/>
          </a:p>
        </p:txBody>
      </p:sp>
      <p:pic>
        <p:nvPicPr>
          <p:cNvPr id="4" name="Picture 3">
            <a:extLst>
              <a:ext uri="{FF2B5EF4-FFF2-40B4-BE49-F238E27FC236}">
                <a16:creationId xmlns:a16="http://schemas.microsoft.com/office/drawing/2014/main" id="{37816CA7-5743-48B8-84A8-0C55E4548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368" y="1019917"/>
            <a:ext cx="8107263" cy="4182059"/>
          </a:xfrm>
          <a:prstGeom prst="rect">
            <a:avLst/>
          </a:prstGeom>
        </p:spPr>
      </p:pic>
      <p:sp>
        <p:nvSpPr>
          <p:cNvPr id="5" name="TextBox 4">
            <a:extLst>
              <a:ext uri="{FF2B5EF4-FFF2-40B4-BE49-F238E27FC236}">
                <a16:creationId xmlns:a16="http://schemas.microsoft.com/office/drawing/2014/main" id="{6FC1593A-F994-4945-B8E7-E80BC85D929C}"/>
              </a:ext>
            </a:extLst>
          </p:cNvPr>
          <p:cNvSpPr txBox="1"/>
          <p:nvPr/>
        </p:nvSpPr>
        <p:spPr>
          <a:xfrm>
            <a:off x="225287" y="5499652"/>
            <a:ext cx="11463130" cy="646331"/>
          </a:xfrm>
          <a:prstGeom prst="rect">
            <a:avLst/>
          </a:prstGeom>
          <a:noFill/>
        </p:spPr>
        <p:txBody>
          <a:bodyPr wrap="square" rtlCol="0">
            <a:spAutoFit/>
          </a:bodyPr>
          <a:lstStyle/>
          <a:p>
            <a:r>
              <a:rPr lang="en-US" b="0" dirty="0">
                <a:solidFill>
                  <a:srgbClr val="212121"/>
                </a:solidFill>
                <a:effectLst/>
                <a:latin typeface="Roboto" panose="02000000000000000000" pitchFamily="2" charset="0"/>
              </a:rPr>
              <a:t>By seeing the graph </a:t>
            </a:r>
            <a:r>
              <a:rPr lang="en-US" b="0" dirty="0" err="1">
                <a:solidFill>
                  <a:srgbClr val="212121"/>
                </a:solidFill>
                <a:effectLst/>
                <a:latin typeface="Roboto" panose="02000000000000000000" pitchFamily="2" charset="0"/>
              </a:rPr>
              <a:t>i</a:t>
            </a:r>
            <a:r>
              <a:rPr lang="en-US" b="0" dirty="0">
                <a:solidFill>
                  <a:srgbClr val="212121"/>
                </a:solidFill>
                <a:effectLst/>
                <a:latin typeface="Roboto" panose="02000000000000000000" pitchFamily="2" charset="0"/>
              </a:rPr>
              <a:t> can say </a:t>
            </a:r>
            <a:r>
              <a:rPr lang="en-US" b="0" dirty="0" err="1">
                <a:solidFill>
                  <a:srgbClr val="212121"/>
                </a:solidFill>
                <a:effectLst/>
                <a:latin typeface="Roboto" panose="02000000000000000000" pitchFamily="2" charset="0"/>
              </a:rPr>
              <a:t>paytm</a:t>
            </a:r>
            <a:r>
              <a:rPr lang="en-US" b="0" dirty="0">
                <a:solidFill>
                  <a:srgbClr val="212121"/>
                </a:solidFill>
                <a:effectLst/>
                <a:latin typeface="Roboto" panose="02000000000000000000" pitchFamily="2" charset="0"/>
              </a:rPr>
              <a:t> take very long time to deliver items then </a:t>
            </a:r>
            <a:r>
              <a:rPr lang="en-US" b="0" dirty="0" err="1">
                <a:solidFill>
                  <a:srgbClr val="212121"/>
                </a:solidFill>
                <a:effectLst/>
                <a:latin typeface="Roboto" panose="02000000000000000000" pitchFamily="2" charset="0"/>
              </a:rPr>
              <a:t>sanpdeal</a:t>
            </a:r>
            <a:r>
              <a:rPr lang="en-US" b="0" dirty="0">
                <a:solidFill>
                  <a:srgbClr val="212121"/>
                </a:solidFill>
                <a:effectLst/>
                <a:latin typeface="Roboto" panose="02000000000000000000" pitchFamily="2" charset="0"/>
              </a:rPr>
              <a:t> then </a:t>
            </a:r>
            <a:r>
              <a:rPr lang="en-US" b="0" dirty="0" err="1">
                <a:solidFill>
                  <a:srgbClr val="212121"/>
                </a:solidFill>
                <a:effectLst/>
                <a:latin typeface="Roboto" panose="02000000000000000000" pitchFamily="2" charset="0"/>
              </a:rPr>
              <a:t>flipkart</a:t>
            </a:r>
            <a:r>
              <a:rPr lang="en-US" b="0" dirty="0">
                <a:solidFill>
                  <a:srgbClr val="212121"/>
                </a:solidFill>
                <a:effectLst/>
                <a:latin typeface="Roboto" panose="02000000000000000000" pitchFamily="2" charset="0"/>
              </a:rPr>
              <a:t> and then amazon and all</a:t>
            </a:r>
            <a:endParaRPr lang="en-IN" dirty="0"/>
          </a:p>
        </p:txBody>
      </p:sp>
    </p:spTree>
    <p:extLst>
      <p:ext uri="{BB962C8B-B14F-4D97-AF65-F5344CB8AC3E}">
        <p14:creationId xmlns:p14="http://schemas.microsoft.com/office/powerpoint/2010/main" val="371552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D96E-487C-4300-9721-65A5358102AF}"/>
              </a:ext>
            </a:extLst>
          </p:cNvPr>
          <p:cNvSpPr>
            <a:spLocks noGrp="1"/>
          </p:cNvSpPr>
          <p:nvPr>
            <p:ph type="title"/>
          </p:nvPr>
        </p:nvSpPr>
        <p:spPr>
          <a:xfrm>
            <a:off x="534988" y="273395"/>
            <a:ext cx="3932237" cy="1068388"/>
          </a:xfrm>
        </p:spPr>
        <p:txBody>
          <a:bodyPr/>
          <a:lstStyle/>
          <a:p>
            <a:r>
              <a:rPr lang="en-US" b="0" i="0" dirty="0">
                <a:solidFill>
                  <a:srgbClr val="212121"/>
                </a:solidFill>
                <a:effectLst/>
                <a:latin typeface="Roboto" panose="02000000000000000000" pitchFamily="2" charset="0"/>
              </a:rPr>
              <a:t>Which city people do shop online from?</a:t>
            </a:r>
            <a:endParaRPr lang="en-IN" dirty="0"/>
          </a:p>
        </p:txBody>
      </p:sp>
      <p:pic>
        <p:nvPicPr>
          <p:cNvPr id="6" name="Content Placeholder 5">
            <a:extLst>
              <a:ext uri="{FF2B5EF4-FFF2-40B4-BE49-F238E27FC236}">
                <a16:creationId xmlns:a16="http://schemas.microsoft.com/office/drawing/2014/main" id="{9DF808BE-606F-4F1B-93E6-CC962DEF65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1633720"/>
            <a:ext cx="5195888" cy="4200160"/>
          </a:xfrm>
        </p:spPr>
      </p:pic>
      <p:sp>
        <p:nvSpPr>
          <p:cNvPr id="4" name="Text Placeholder 3">
            <a:extLst>
              <a:ext uri="{FF2B5EF4-FFF2-40B4-BE49-F238E27FC236}">
                <a16:creationId xmlns:a16="http://schemas.microsoft.com/office/drawing/2014/main" id="{38E6FA94-D939-4BA1-B99E-EE2BF09F0F86}"/>
              </a:ext>
            </a:extLst>
          </p:cNvPr>
          <p:cNvSpPr>
            <a:spLocks noGrp="1"/>
          </p:cNvSpPr>
          <p:nvPr>
            <p:ph type="body" sz="half" idx="2"/>
          </p:nvPr>
        </p:nvSpPr>
        <p:spPr>
          <a:xfrm>
            <a:off x="534987" y="2044148"/>
            <a:ext cx="3932237" cy="3811588"/>
          </a:xfrm>
        </p:spPr>
        <p:txBody>
          <a:bodyPr>
            <a:normAutofit/>
          </a:bodyPr>
          <a:lstStyle/>
          <a:p>
            <a:r>
              <a:rPr lang="en-US" sz="1800" dirty="0">
                <a:solidFill>
                  <a:srgbClr val="000000"/>
                </a:solidFill>
                <a:effectLst/>
                <a:latin typeface="+mj-lt"/>
              </a:rPr>
              <a:t>*From upper graph </a:t>
            </a:r>
            <a:r>
              <a:rPr lang="en-US" sz="1800" dirty="0" err="1">
                <a:solidFill>
                  <a:srgbClr val="000000"/>
                </a:solidFill>
                <a:effectLst/>
                <a:latin typeface="+mj-lt"/>
              </a:rPr>
              <a:t>i</a:t>
            </a:r>
            <a:r>
              <a:rPr lang="en-US" sz="1800" dirty="0">
                <a:solidFill>
                  <a:srgbClr val="000000"/>
                </a:solidFill>
                <a:effectLst/>
                <a:latin typeface="+mj-lt"/>
              </a:rPr>
              <a:t> can say Delhi has the highest count means </a:t>
            </a:r>
          </a:p>
          <a:p>
            <a:r>
              <a:rPr lang="en-US" sz="1800" dirty="0">
                <a:solidFill>
                  <a:srgbClr val="000000"/>
                </a:solidFill>
                <a:effectLst/>
                <a:latin typeface="+mj-lt"/>
              </a:rPr>
              <a:t>people in Delhi order more </a:t>
            </a:r>
          </a:p>
          <a:p>
            <a:r>
              <a:rPr lang="en-US" sz="1800" dirty="0">
                <a:solidFill>
                  <a:srgbClr val="000000"/>
                </a:solidFill>
                <a:effectLst/>
                <a:latin typeface="+mj-lt"/>
              </a:rPr>
              <a:t>*after Delhi   greater Noida has 2nd highest count </a:t>
            </a:r>
          </a:p>
          <a:p>
            <a:r>
              <a:rPr lang="en-US" sz="1800" dirty="0">
                <a:solidFill>
                  <a:srgbClr val="000000"/>
                </a:solidFill>
                <a:effectLst/>
                <a:latin typeface="+mj-lt"/>
              </a:rPr>
              <a:t>*and least count is </a:t>
            </a:r>
            <a:r>
              <a:rPr lang="en-US" sz="1800" dirty="0" err="1">
                <a:solidFill>
                  <a:srgbClr val="000000"/>
                </a:solidFill>
                <a:latin typeface="+mj-lt"/>
              </a:rPr>
              <a:t>B</a:t>
            </a:r>
            <a:r>
              <a:rPr lang="en-US" sz="1800" dirty="0" err="1">
                <a:solidFill>
                  <a:srgbClr val="000000"/>
                </a:solidFill>
                <a:effectLst/>
                <a:latin typeface="+mj-lt"/>
              </a:rPr>
              <a:t>ulandshahr</a:t>
            </a:r>
            <a:r>
              <a:rPr lang="en-US" sz="1800" dirty="0">
                <a:solidFill>
                  <a:srgbClr val="000000"/>
                </a:solidFill>
                <a:effectLst/>
                <a:latin typeface="+mj-lt"/>
              </a:rPr>
              <a:t> means    people who live in </a:t>
            </a:r>
            <a:r>
              <a:rPr lang="en-US" sz="1800" dirty="0" err="1">
                <a:solidFill>
                  <a:srgbClr val="000000"/>
                </a:solidFill>
                <a:latin typeface="+mj-lt"/>
              </a:rPr>
              <a:t>B</a:t>
            </a:r>
            <a:r>
              <a:rPr lang="en-US" sz="1800" dirty="0" err="1">
                <a:solidFill>
                  <a:srgbClr val="000000"/>
                </a:solidFill>
                <a:effectLst/>
                <a:latin typeface="+mj-lt"/>
              </a:rPr>
              <a:t>ulandshahr</a:t>
            </a:r>
            <a:r>
              <a:rPr lang="en-US" sz="1800" dirty="0">
                <a:solidFill>
                  <a:srgbClr val="000000"/>
                </a:solidFill>
                <a:effectLst/>
                <a:latin typeface="+mj-lt"/>
              </a:rPr>
              <a:t> usually  buy less online items</a:t>
            </a:r>
          </a:p>
        </p:txBody>
      </p:sp>
      <p:sp>
        <p:nvSpPr>
          <p:cNvPr id="16" name="Rectangle 10">
            <a:extLst>
              <a:ext uri="{FF2B5EF4-FFF2-40B4-BE49-F238E27FC236}">
                <a16:creationId xmlns:a16="http://schemas.microsoft.com/office/drawing/2014/main" id="{E2B6E6D2-F5EB-4115-8276-0E85E4C9073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12121"/>
                </a:solidFill>
                <a:effectLst/>
                <a:latin typeface="var(--colab-code-font-family)"/>
              </a:rPr>
            </a:br>
            <a:endParaRPr kumimoji="0" lang="en-US" altLang="en-US" sz="1000" b="0" i="0" u="none" strike="noStrike" cap="none" normalizeH="0" baseline="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531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D49B-BAFF-4158-827A-C7BB0584F33E}"/>
              </a:ext>
            </a:extLst>
          </p:cNvPr>
          <p:cNvSpPr>
            <a:spLocks noGrp="1"/>
          </p:cNvSpPr>
          <p:nvPr>
            <p:ph type="title"/>
          </p:nvPr>
        </p:nvSpPr>
        <p:spPr>
          <a:xfrm>
            <a:off x="641005" y="0"/>
            <a:ext cx="3932237" cy="1600200"/>
          </a:xfrm>
        </p:spPr>
        <p:txBody>
          <a:bodyPr>
            <a:normAutofit/>
          </a:bodyPr>
          <a:lstStyle/>
          <a:p>
            <a:r>
              <a:rPr lang="en-US" b="0" dirty="0">
                <a:solidFill>
                  <a:schemeClr val="tx1">
                    <a:lumMod val="75000"/>
                    <a:lumOff val="25000"/>
                  </a:schemeClr>
                </a:solidFill>
                <a:effectLst/>
                <a:latin typeface="Bahnschrift SemiBold Condensed" panose="020B0502040204020203" pitchFamily="34" charset="0"/>
              </a:rPr>
              <a:t>Easy to use website or application</a:t>
            </a:r>
            <a:endParaRPr lang="en-IN" dirty="0">
              <a:solidFill>
                <a:schemeClr val="tx1">
                  <a:lumMod val="75000"/>
                  <a:lumOff val="25000"/>
                </a:schemeClr>
              </a:solidFill>
              <a:latin typeface="Bahnschrift SemiBold Condensed" panose="020B0502040204020203" pitchFamily="34" charset="0"/>
            </a:endParaRPr>
          </a:p>
        </p:txBody>
      </p:sp>
      <p:pic>
        <p:nvPicPr>
          <p:cNvPr id="6" name="Content Placeholder 5">
            <a:extLst>
              <a:ext uri="{FF2B5EF4-FFF2-40B4-BE49-F238E27FC236}">
                <a16:creationId xmlns:a16="http://schemas.microsoft.com/office/drawing/2014/main" id="{198190D9-511A-4E2B-93CB-A82F5453D3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9546" y="1447800"/>
            <a:ext cx="4106245" cy="4572000"/>
          </a:xfrm>
        </p:spPr>
      </p:pic>
      <p:sp>
        <p:nvSpPr>
          <p:cNvPr id="4" name="Text Placeholder 3">
            <a:extLst>
              <a:ext uri="{FF2B5EF4-FFF2-40B4-BE49-F238E27FC236}">
                <a16:creationId xmlns:a16="http://schemas.microsoft.com/office/drawing/2014/main" id="{B2CA6C2A-E16E-4A4B-B8A7-72E6B8D77560}"/>
              </a:ext>
            </a:extLst>
          </p:cNvPr>
          <p:cNvSpPr>
            <a:spLocks noGrp="1"/>
          </p:cNvSpPr>
          <p:nvPr>
            <p:ph type="body" sz="half" idx="2"/>
          </p:nvPr>
        </p:nvSpPr>
        <p:spPr>
          <a:xfrm>
            <a:off x="641004" y="3429000"/>
            <a:ext cx="3932237" cy="3811588"/>
          </a:xfrm>
        </p:spPr>
        <p:txBody>
          <a:bodyPr>
            <a:normAutofit/>
          </a:bodyPr>
          <a:lstStyle/>
          <a:p>
            <a:r>
              <a:rPr lang="en-US" sz="1800" dirty="0">
                <a:solidFill>
                  <a:srgbClr val="000000"/>
                </a:solidFill>
                <a:effectLst/>
                <a:latin typeface="+mj-lt"/>
              </a:rPr>
              <a:t>From upper graph </a:t>
            </a:r>
            <a:r>
              <a:rPr lang="en-US" sz="1800" dirty="0" err="1">
                <a:solidFill>
                  <a:srgbClr val="000000"/>
                </a:solidFill>
                <a:effectLst/>
                <a:latin typeface="+mj-lt"/>
              </a:rPr>
              <a:t>i</a:t>
            </a:r>
            <a:r>
              <a:rPr lang="en-US" sz="1800" dirty="0">
                <a:solidFill>
                  <a:srgbClr val="000000"/>
                </a:solidFill>
                <a:effectLst/>
                <a:latin typeface="+mj-lt"/>
              </a:rPr>
              <a:t> can say that values who have single variable </a:t>
            </a:r>
            <a:r>
              <a:rPr lang="en-US" sz="1800" dirty="0" err="1">
                <a:solidFill>
                  <a:srgbClr val="000000"/>
                </a:solidFill>
                <a:effectLst/>
                <a:latin typeface="+mj-lt"/>
              </a:rPr>
              <a:t>amoung</a:t>
            </a:r>
            <a:r>
              <a:rPr lang="en-US" sz="1800" dirty="0">
                <a:solidFill>
                  <a:srgbClr val="000000"/>
                </a:solidFill>
                <a:effectLst/>
                <a:latin typeface="+mj-lt"/>
              </a:rPr>
              <a:t> these only amazon have high count as compare to other and </a:t>
            </a:r>
            <a:r>
              <a:rPr lang="en-US" sz="1800" dirty="0" err="1">
                <a:solidFill>
                  <a:srgbClr val="000000"/>
                </a:solidFill>
                <a:effectLst/>
                <a:latin typeface="+mj-lt"/>
              </a:rPr>
              <a:t>paytm</a:t>
            </a:r>
            <a:r>
              <a:rPr lang="en-US" sz="1800" dirty="0">
                <a:solidFill>
                  <a:srgbClr val="000000"/>
                </a:solidFill>
                <a:effectLst/>
                <a:latin typeface="+mj-lt"/>
              </a:rPr>
              <a:t> has less count</a:t>
            </a:r>
          </a:p>
        </p:txBody>
      </p:sp>
    </p:spTree>
    <p:extLst>
      <p:ext uri="{BB962C8B-B14F-4D97-AF65-F5344CB8AC3E}">
        <p14:creationId xmlns:p14="http://schemas.microsoft.com/office/powerpoint/2010/main" val="161327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853D-661F-4C1F-89E7-E9ACA176B810}"/>
              </a:ext>
            </a:extLst>
          </p:cNvPr>
          <p:cNvSpPr>
            <a:spLocks noGrp="1"/>
          </p:cNvSpPr>
          <p:nvPr>
            <p:ph type="title"/>
          </p:nvPr>
        </p:nvSpPr>
        <p:spPr>
          <a:xfrm>
            <a:off x="304800" y="278297"/>
            <a:ext cx="4467225" cy="1600200"/>
          </a:xfrm>
        </p:spPr>
        <p:txBody>
          <a:bodyPr>
            <a:normAutofit/>
          </a:bodyPr>
          <a:lstStyle/>
          <a:p>
            <a:r>
              <a:rPr lang="en-US" b="0" i="0" dirty="0">
                <a:solidFill>
                  <a:srgbClr val="212121"/>
                </a:solidFill>
                <a:effectLst/>
                <a:latin typeface="Roboto" panose="02000000000000000000" pitchFamily="2" charset="0"/>
              </a:rPr>
              <a:t>Limited mode of payment on most products (promotion, sales period)</a:t>
            </a:r>
            <a:br>
              <a:rPr lang="en-US" b="0" i="0" dirty="0">
                <a:solidFill>
                  <a:srgbClr val="212121"/>
                </a:solidFill>
                <a:effectLst/>
                <a:latin typeface="Roboto" panose="02000000000000000000" pitchFamily="2" charset="0"/>
              </a:rPr>
            </a:br>
            <a:endParaRPr lang="en-IN" dirty="0"/>
          </a:p>
        </p:txBody>
      </p:sp>
      <p:pic>
        <p:nvPicPr>
          <p:cNvPr id="6" name="Content Placeholder 5">
            <a:extLst>
              <a:ext uri="{FF2B5EF4-FFF2-40B4-BE49-F238E27FC236}">
                <a16:creationId xmlns:a16="http://schemas.microsoft.com/office/drawing/2014/main" id="{4668A5D7-52AB-44A5-A337-6CECCBA715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5583" y="278297"/>
            <a:ext cx="6904382" cy="6042990"/>
          </a:xfrm>
        </p:spPr>
      </p:pic>
      <p:sp>
        <p:nvSpPr>
          <p:cNvPr id="4" name="Text Placeholder 3">
            <a:extLst>
              <a:ext uri="{FF2B5EF4-FFF2-40B4-BE49-F238E27FC236}">
                <a16:creationId xmlns:a16="http://schemas.microsoft.com/office/drawing/2014/main" id="{1917C34C-5241-42C8-88A7-F527D60044A6}"/>
              </a:ext>
            </a:extLst>
          </p:cNvPr>
          <p:cNvSpPr>
            <a:spLocks noGrp="1"/>
          </p:cNvSpPr>
          <p:nvPr>
            <p:ph type="body" sz="half" idx="2"/>
          </p:nvPr>
        </p:nvSpPr>
        <p:spPr>
          <a:xfrm>
            <a:off x="325299" y="3299792"/>
            <a:ext cx="3932237" cy="3811588"/>
          </a:xfrm>
        </p:spPr>
        <p:txBody>
          <a:bodyPr>
            <a:normAutofit/>
          </a:bodyPr>
          <a:lstStyle/>
          <a:p>
            <a:r>
              <a:rPr lang="en-US" sz="2000" dirty="0">
                <a:solidFill>
                  <a:srgbClr val="000000"/>
                </a:solidFill>
                <a:effectLst/>
                <a:latin typeface="+mj-lt"/>
              </a:rPr>
              <a:t>From upper graph </a:t>
            </a:r>
            <a:r>
              <a:rPr lang="en-US" sz="2000" dirty="0" err="1">
                <a:solidFill>
                  <a:srgbClr val="000000"/>
                </a:solidFill>
                <a:effectLst/>
                <a:latin typeface="+mj-lt"/>
              </a:rPr>
              <a:t>i</a:t>
            </a:r>
            <a:r>
              <a:rPr lang="en-US" sz="2000" dirty="0">
                <a:solidFill>
                  <a:srgbClr val="000000"/>
                </a:solidFill>
                <a:effectLst/>
                <a:latin typeface="+mj-lt"/>
              </a:rPr>
              <a:t> can say </a:t>
            </a:r>
            <a:r>
              <a:rPr lang="en-US" sz="2000" dirty="0" err="1">
                <a:solidFill>
                  <a:srgbClr val="000000"/>
                </a:solidFill>
                <a:effectLst/>
                <a:latin typeface="+mj-lt"/>
              </a:rPr>
              <a:t>snapdealhas</a:t>
            </a:r>
            <a:r>
              <a:rPr lang="en-US" sz="2000" dirty="0">
                <a:solidFill>
                  <a:srgbClr val="000000"/>
                </a:solidFill>
                <a:effectLst/>
                <a:latin typeface="+mj-lt"/>
              </a:rPr>
              <a:t> the limited mode of payment     and </a:t>
            </a:r>
            <a:r>
              <a:rPr lang="en-US" sz="2000" dirty="0" err="1">
                <a:solidFill>
                  <a:srgbClr val="000000"/>
                </a:solidFill>
                <a:effectLst/>
                <a:latin typeface="+mj-lt"/>
              </a:rPr>
              <a:t>paytm</a:t>
            </a:r>
            <a:r>
              <a:rPr lang="en-US" sz="2000" dirty="0">
                <a:solidFill>
                  <a:srgbClr val="000000"/>
                </a:solidFill>
                <a:effectLst/>
                <a:latin typeface="+mj-lt"/>
              </a:rPr>
              <a:t> has the least count</a:t>
            </a:r>
          </a:p>
        </p:txBody>
      </p:sp>
    </p:spTree>
    <p:extLst>
      <p:ext uri="{BB962C8B-B14F-4D97-AF65-F5344CB8AC3E}">
        <p14:creationId xmlns:p14="http://schemas.microsoft.com/office/powerpoint/2010/main" val="3419234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5D61-81D9-4985-B860-0F23D676E4B2}"/>
              </a:ext>
            </a:extLst>
          </p:cNvPr>
          <p:cNvSpPr>
            <a:spLocks noGrp="1"/>
          </p:cNvSpPr>
          <p:nvPr>
            <p:ph type="title"/>
          </p:nvPr>
        </p:nvSpPr>
        <p:spPr>
          <a:xfrm>
            <a:off x="92766" y="457200"/>
            <a:ext cx="4679260" cy="1600200"/>
          </a:xfrm>
        </p:spPr>
        <p:txBody>
          <a:bodyPr>
            <a:normAutofit/>
          </a:bodyPr>
          <a:lstStyle/>
          <a:p>
            <a:r>
              <a:rPr lang="en-US" b="0" i="0" dirty="0">
                <a:solidFill>
                  <a:srgbClr val="212121"/>
                </a:solidFill>
                <a:effectLst/>
                <a:latin typeface="Roboto" panose="02000000000000000000" pitchFamily="2" charset="0"/>
              </a:rPr>
              <a:t>Which of the Indian online retailer people recommend to a friend</a:t>
            </a:r>
            <a:br>
              <a:rPr lang="en-US" b="0" i="0" dirty="0">
                <a:solidFill>
                  <a:srgbClr val="212121"/>
                </a:solidFill>
                <a:effectLst/>
                <a:latin typeface="Roboto" panose="02000000000000000000" pitchFamily="2" charset="0"/>
              </a:rPr>
            </a:br>
            <a:endParaRPr lang="en-IN" dirty="0"/>
          </a:p>
        </p:txBody>
      </p:sp>
      <p:pic>
        <p:nvPicPr>
          <p:cNvPr id="6" name="Content Placeholder 5">
            <a:extLst>
              <a:ext uri="{FF2B5EF4-FFF2-40B4-BE49-F238E27FC236}">
                <a16:creationId xmlns:a16="http://schemas.microsoft.com/office/drawing/2014/main" id="{B47B3820-0A01-42E0-8A0B-DADDC0E833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7895" y="457201"/>
            <a:ext cx="6774106" cy="5903842"/>
          </a:xfrm>
        </p:spPr>
      </p:pic>
      <p:sp>
        <p:nvSpPr>
          <p:cNvPr id="4" name="Text Placeholder 3">
            <a:extLst>
              <a:ext uri="{FF2B5EF4-FFF2-40B4-BE49-F238E27FC236}">
                <a16:creationId xmlns:a16="http://schemas.microsoft.com/office/drawing/2014/main" id="{5C2E832A-193E-4C90-9C8E-51F14A3DE2CB}"/>
              </a:ext>
            </a:extLst>
          </p:cNvPr>
          <p:cNvSpPr>
            <a:spLocks noGrp="1"/>
          </p:cNvSpPr>
          <p:nvPr>
            <p:ph type="body" sz="half" idx="2"/>
          </p:nvPr>
        </p:nvSpPr>
        <p:spPr>
          <a:xfrm>
            <a:off x="92766" y="3049725"/>
            <a:ext cx="3932237" cy="3811588"/>
          </a:xfrm>
        </p:spPr>
        <p:txBody>
          <a:bodyPr>
            <a:normAutofit/>
          </a:bodyPr>
          <a:lstStyle/>
          <a:p>
            <a:r>
              <a:rPr lang="en-US" sz="2000" dirty="0">
                <a:solidFill>
                  <a:srgbClr val="000000"/>
                </a:solidFill>
                <a:effectLst/>
                <a:latin typeface="+mj-lt"/>
              </a:rPr>
              <a:t>From upper graph </a:t>
            </a:r>
            <a:r>
              <a:rPr lang="en-US" sz="2000" dirty="0" err="1">
                <a:solidFill>
                  <a:srgbClr val="000000"/>
                </a:solidFill>
                <a:effectLst/>
                <a:latin typeface="+mj-lt"/>
              </a:rPr>
              <a:t>i</a:t>
            </a:r>
            <a:r>
              <a:rPr lang="en-US" sz="2000" dirty="0">
                <a:solidFill>
                  <a:srgbClr val="000000"/>
                </a:solidFill>
                <a:effectLst/>
                <a:latin typeface="+mj-lt"/>
              </a:rPr>
              <a:t> can say most of  the people recommend amazon to   there friend after amazon people     also recommend </a:t>
            </a:r>
            <a:r>
              <a:rPr lang="en-US" sz="2000" dirty="0" err="1">
                <a:solidFill>
                  <a:srgbClr val="000000"/>
                </a:solidFill>
                <a:effectLst/>
                <a:latin typeface="+mj-lt"/>
              </a:rPr>
              <a:t>flipkart</a:t>
            </a:r>
            <a:r>
              <a:rPr lang="en-US" sz="2000" dirty="0">
                <a:solidFill>
                  <a:srgbClr val="000000"/>
                </a:solidFill>
                <a:effectLst/>
                <a:latin typeface="+mj-lt"/>
              </a:rPr>
              <a:t> </a:t>
            </a:r>
          </a:p>
        </p:txBody>
      </p:sp>
    </p:spTree>
    <p:extLst>
      <p:ext uri="{BB962C8B-B14F-4D97-AF65-F5344CB8AC3E}">
        <p14:creationId xmlns:p14="http://schemas.microsoft.com/office/powerpoint/2010/main" val="2200624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F5EC-05F8-4352-8CDF-20EE9EC3C74D}"/>
              </a:ext>
            </a:extLst>
          </p:cNvPr>
          <p:cNvSpPr>
            <a:spLocks noGrp="1"/>
          </p:cNvSpPr>
          <p:nvPr>
            <p:ph type="title"/>
          </p:nvPr>
        </p:nvSpPr>
        <p:spPr>
          <a:xfrm>
            <a:off x="331305" y="265044"/>
            <a:ext cx="4440720" cy="1600200"/>
          </a:xfrm>
        </p:spPr>
        <p:txBody>
          <a:bodyPr/>
          <a:lstStyle/>
          <a:p>
            <a:r>
              <a:rPr lang="en-US" b="0" i="0" dirty="0">
                <a:solidFill>
                  <a:srgbClr val="212121"/>
                </a:solidFill>
                <a:effectLst/>
                <a:latin typeface="Roboto" panose="02000000000000000000" pitchFamily="2" charset="0"/>
              </a:rPr>
              <a:t>All Site vs terms of different sites</a:t>
            </a:r>
            <a:br>
              <a:rPr lang="en-US" b="0" i="0" dirty="0">
                <a:solidFill>
                  <a:srgbClr val="212121"/>
                </a:solidFill>
                <a:effectLst/>
                <a:latin typeface="Roboto" panose="02000000000000000000" pitchFamily="2" charset="0"/>
              </a:rPr>
            </a:br>
            <a:endParaRPr lang="en-IN" dirty="0"/>
          </a:p>
        </p:txBody>
      </p:sp>
      <p:pic>
        <p:nvPicPr>
          <p:cNvPr id="6" name="Content Placeholder 5">
            <a:extLst>
              <a:ext uri="{FF2B5EF4-FFF2-40B4-BE49-F238E27FC236}">
                <a16:creationId xmlns:a16="http://schemas.microsoft.com/office/drawing/2014/main" id="{5BE53983-BCA0-46CE-83EA-31AB042002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265044"/>
            <a:ext cx="6902795" cy="6003234"/>
          </a:xfrm>
        </p:spPr>
      </p:pic>
      <p:sp>
        <p:nvSpPr>
          <p:cNvPr id="4" name="Text Placeholder 3">
            <a:extLst>
              <a:ext uri="{FF2B5EF4-FFF2-40B4-BE49-F238E27FC236}">
                <a16:creationId xmlns:a16="http://schemas.microsoft.com/office/drawing/2014/main" id="{FA6FB105-EC2F-42F1-BD4D-5EFEBC33B411}"/>
              </a:ext>
            </a:extLst>
          </p:cNvPr>
          <p:cNvSpPr>
            <a:spLocks noGrp="1"/>
          </p:cNvSpPr>
          <p:nvPr>
            <p:ph type="body" sz="half" idx="2"/>
          </p:nvPr>
        </p:nvSpPr>
        <p:spPr>
          <a:xfrm>
            <a:off x="331305" y="2322444"/>
            <a:ext cx="3932237" cy="3811588"/>
          </a:xfrm>
        </p:spPr>
        <p:txBody>
          <a:bodyPr>
            <a:normAutofit lnSpcReduction="10000"/>
          </a:bodyPr>
          <a:lstStyle/>
          <a:p>
            <a:pPr algn="l"/>
            <a:r>
              <a:rPr lang="en-US" b="0" i="0" dirty="0">
                <a:solidFill>
                  <a:srgbClr val="212121"/>
                </a:solidFill>
                <a:effectLst/>
                <a:latin typeface="+mj-lt"/>
              </a:rPr>
              <a:t>1-From Site vs 18 The content on the website must be easy to read and understand </a:t>
            </a:r>
            <a:r>
              <a:rPr lang="en-US" b="0" i="0" dirty="0" err="1">
                <a:solidFill>
                  <a:srgbClr val="212121"/>
                </a:solidFill>
                <a:effectLst/>
                <a:latin typeface="+mj-lt"/>
              </a:rPr>
              <a:t>i</a:t>
            </a:r>
            <a:r>
              <a:rPr lang="en-US" b="0" i="0" dirty="0">
                <a:solidFill>
                  <a:srgbClr val="212121"/>
                </a:solidFill>
                <a:effectLst/>
                <a:latin typeface="+mj-lt"/>
              </a:rPr>
              <a:t> can say every site is strongly agree except PAYTM</a:t>
            </a:r>
          </a:p>
          <a:p>
            <a:pPr algn="l"/>
            <a:r>
              <a:rPr lang="en-US" b="0" i="0" dirty="0">
                <a:solidFill>
                  <a:srgbClr val="212121"/>
                </a:solidFill>
                <a:effectLst/>
                <a:latin typeface="+mj-lt"/>
              </a:rPr>
              <a:t>2-From Site vs Information on similar product to the one highlighted is important for product comparison PAYTM is disagree and amazon and </a:t>
            </a:r>
            <a:r>
              <a:rPr lang="en-US" b="0" i="0" dirty="0" err="1">
                <a:solidFill>
                  <a:srgbClr val="212121"/>
                </a:solidFill>
                <a:effectLst/>
                <a:latin typeface="+mj-lt"/>
              </a:rPr>
              <a:t>flipkart</a:t>
            </a:r>
            <a:r>
              <a:rPr lang="en-US" b="0" i="0" dirty="0">
                <a:solidFill>
                  <a:srgbClr val="212121"/>
                </a:solidFill>
                <a:effectLst/>
                <a:latin typeface="+mj-lt"/>
              </a:rPr>
              <a:t> and </a:t>
            </a:r>
            <a:r>
              <a:rPr lang="en-US" b="0" i="0" dirty="0" err="1">
                <a:solidFill>
                  <a:srgbClr val="212121"/>
                </a:solidFill>
                <a:effectLst/>
                <a:latin typeface="+mj-lt"/>
              </a:rPr>
              <a:t>snapdeal</a:t>
            </a:r>
            <a:r>
              <a:rPr lang="en-US" b="0" i="0" dirty="0">
                <a:solidFill>
                  <a:srgbClr val="212121"/>
                </a:solidFill>
                <a:effectLst/>
                <a:latin typeface="+mj-lt"/>
              </a:rPr>
              <a:t> is strongly agree</a:t>
            </a:r>
          </a:p>
          <a:p>
            <a:pPr algn="l"/>
            <a:r>
              <a:rPr lang="en-US" b="0" i="0" dirty="0">
                <a:solidFill>
                  <a:srgbClr val="212121"/>
                </a:solidFill>
                <a:effectLst/>
                <a:latin typeface="+mj-lt"/>
              </a:rPr>
              <a:t>3-From sites vs Complete information on listed seller and product being offered is important for purchase decision Paytm is disagree and other is agreed</a:t>
            </a:r>
          </a:p>
          <a:p>
            <a:pPr algn="l"/>
            <a:r>
              <a:rPr lang="en-US" b="0" i="0" dirty="0">
                <a:solidFill>
                  <a:srgbClr val="212121"/>
                </a:solidFill>
                <a:effectLst/>
                <a:latin typeface="+mj-lt"/>
              </a:rPr>
              <a:t>4-From sites vs All relevant information on listed products must be stated clearly Paytm is disagree and other are agree</a:t>
            </a:r>
          </a:p>
        </p:txBody>
      </p:sp>
    </p:spTree>
    <p:extLst>
      <p:ext uri="{BB962C8B-B14F-4D97-AF65-F5344CB8AC3E}">
        <p14:creationId xmlns:p14="http://schemas.microsoft.com/office/powerpoint/2010/main" val="2470034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A768-82D1-45A9-BBDF-5FB6D3A63943}"/>
              </a:ext>
            </a:extLst>
          </p:cNvPr>
          <p:cNvSpPr>
            <a:spLocks noGrp="1"/>
          </p:cNvSpPr>
          <p:nvPr>
            <p:ph type="title"/>
          </p:nvPr>
        </p:nvSpPr>
        <p:spPr>
          <a:xfrm>
            <a:off x="495232" y="457200"/>
            <a:ext cx="3932237" cy="957470"/>
          </a:xfrm>
        </p:spPr>
        <p:txBody>
          <a:bodyPr>
            <a:normAutofit/>
          </a:bodyPr>
          <a:lstStyle/>
          <a:p>
            <a:r>
              <a:rPr lang="en-US" dirty="0">
                <a:latin typeface="Arial Black" panose="020B0A04020102020204" pitchFamily="34" charset="0"/>
              </a:rPr>
              <a:t>Positive review by all user for different sites</a:t>
            </a:r>
            <a:endParaRPr lang="en-IN" dirty="0">
              <a:latin typeface="Arial Black" panose="020B0A04020102020204" pitchFamily="34" charset="0"/>
            </a:endParaRPr>
          </a:p>
        </p:txBody>
      </p:sp>
      <p:pic>
        <p:nvPicPr>
          <p:cNvPr id="8" name="Content Placeholder 7">
            <a:extLst>
              <a:ext uri="{FF2B5EF4-FFF2-40B4-BE49-F238E27FC236}">
                <a16:creationId xmlns:a16="http://schemas.microsoft.com/office/drawing/2014/main" id="{A30E10A3-46E2-4296-B402-3D7A496CE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2481" y="2171482"/>
            <a:ext cx="5020376" cy="3124636"/>
          </a:xfrm>
        </p:spPr>
      </p:pic>
      <p:sp>
        <p:nvSpPr>
          <p:cNvPr id="4" name="Text Placeholder 3">
            <a:extLst>
              <a:ext uri="{FF2B5EF4-FFF2-40B4-BE49-F238E27FC236}">
                <a16:creationId xmlns:a16="http://schemas.microsoft.com/office/drawing/2014/main" id="{3229C184-46EA-4F29-B9CB-7738ABC079E0}"/>
              </a:ext>
            </a:extLst>
          </p:cNvPr>
          <p:cNvSpPr>
            <a:spLocks noGrp="1"/>
          </p:cNvSpPr>
          <p:nvPr>
            <p:ph type="body" sz="half" idx="2"/>
          </p:nvPr>
        </p:nvSpPr>
        <p:spPr>
          <a:xfrm>
            <a:off x="495232" y="2852530"/>
            <a:ext cx="3932237" cy="3811588"/>
          </a:xfrm>
        </p:spPr>
        <p:txBody>
          <a:bodyPr/>
          <a:lstStyle/>
          <a:p>
            <a:r>
              <a:rPr lang="en-US" dirty="0"/>
              <a:t>*From this table we can see positive review with there count</a:t>
            </a:r>
          </a:p>
          <a:p>
            <a:endParaRPr lang="en-US" dirty="0"/>
          </a:p>
          <a:p>
            <a:r>
              <a:rPr lang="en-US" dirty="0"/>
              <a:t>*Count play a very important role here it shows which value means which term people have voted more like amazon gives fast delivery etc.</a:t>
            </a:r>
          </a:p>
        </p:txBody>
      </p:sp>
    </p:spTree>
    <p:extLst>
      <p:ext uri="{BB962C8B-B14F-4D97-AF65-F5344CB8AC3E}">
        <p14:creationId xmlns:p14="http://schemas.microsoft.com/office/powerpoint/2010/main" val="1922861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597B-9729-4928-ACCC-6FFB7778F52F}"/>
              </a:ext>
            </a:extLst>
          </p:cNvPr>
          <p:cNvSpPr>
            <a:spLocks noGrp="1"/>
          </p:cNvSpPr>
          <p:nvPr>
            <p:ph type="title"/>
          </p:nvPr>
        </p:nvSpPr>
        <p:spPr>
          <a:xfrm>
            <a:off x="720518" y="395978"/>
            <a:ext cx="3932237" cy="593034"/>
          </a:xfrm>
        </p:spPr>
        <p:txBody>
          <a:bodyPr/>
          <a:lstStyle/>
          <a:p>
            <a:r>
              <a:rPr lang="en-US" dirty="0">
                <a:latin typeface="Bahnschrift SemiBold Condensed" panose="020B0502040204020203" pitchFamily="34" charset="0"/>
              </a:rPr>
              <a:t>Negative review of peoples</a:t>
            </a:r>
            <a:endParaRPr lang="en-IN" dirty="0">
              <a:latin typeface="Bahnschrift SemiBold Condensed" panose="020B0502040204020203" pitchFamily="34" charset="0"/>
            </a:endParaRPr>
          </a:p>
        </p:txBody>
      </p:sp>
      <p:pic>
        <p:nvPicPr>
          <p:cNvPr id="6" name="Content Placeholder 5">
            <a:extLst>
              <a:ext uri="{FF2B5EF4-FFF2-40B4-BE49-F238E27FC236}">
                <a16:creationId xmlns:a16="http://schemas.microsoft.com/office/drawing/2014/main" id="{1BFA17EB-DFAB-49B2-AB14-59DCA8755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265043"/>
            <a:ext cx="7008812" cy="6149009"/>
          </a:xfrm>
        </p:spPr>
      </p:pic>
      <p:sp>
        <p:nvSpPr>
          <p:cNvPr id="4" name="Text Placeholder 3">
            <a:extLst>
              <a:ext uri="{FF2B5EF4-FFF2-40B4-BE49-F238E27FC236}">
                <a16:creationId xmlns:a16="http://schemas.microsoft.com/office/drawing/2014/main" id="{16D9E695-7265-42AF-A0E8-A353E430E6AA}"/>
              </a:ext>
            </a:extLst>
          </p:cNvPr>
          <p:cNvSpPr>
            <a:spLocks noGrp="1"/>
          </p:cNvSpPr>
          <p:nvPr>
            <p:ph type="body" sz="half" idx="2"/>
          </p:nvPr>
        </p:nvSpPr>
        <p:spPr>
          <a:xfrm>
            <a:off x="720517" y="2879035"/>
            <a:ext cx="3932237" cy="3811588"/>
          </a:xfrm>
        </p:spPr>
        <p:txBody>
          <a:bodyPr/>
          <a:lstStyle/>
          <a:p>
            <a:r>
              <a:rPr lang="en-US" dirty="0"/>
              <a:t>From this table we can see how many people have voted negative review as per different sites</a:t>
            </a:r>
          </a:p>
          <a:p>
            <a:endParaRPr lang="en-US" dirty="0"/>
          </a:p>
          <a:p>
            <a:r>
              <a:rPr lang="en-US" dirty="0"/>
              <a:t>There are some negative review that are also in positive review like delivery time some people have voted delivery is fast in positive review but here also some people have voted negative for delivery we can say may be because of some reason delivery may get extended but if we see overall the count of positive delivery is high as compare to negative delivery.</a:t>
            </a:r>
            <a:endParaRPr lang="en-IN" dirty="0"/>
          </a:p>
        </p:txBody>
      </p:sp>
    </p:spTree>
    <p:extLst>
      <p:ext uri="{BB962C8B-B14F-4D97-AF65-F5344CB8AC3E}">
        <p14:creationId xmlns:p14="http://schemas.microsoft.com/office/powerpoint/2010/main" val="404440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4F73A9-D7F4-4B36-A838-D36838FF5B67}"/>
              </a:ext>
            </a:extLst>
          </p:cNvPr>
          <p:cNvSpPr>
            <a:spLocks noGrp="1"/>
          </p:cNvSpPr>
          <p:nvPr>
            <p:ph idx="1"/>
          </p:nvPr>
        </p:nvSpPr>
        <p:spPr>
          <a:xfrm>
            <a:off x="838200" y="318052"/>
            <a:ext cx="10515600" cy="5858911"/>
          </a:xfrm>
        </p:spPr>
        <p:txBody>
          <a:bodyPr>
            <a:normAutofit/>
          </a:bodyPr>
          <a:lstStyle/>
          <a:p>
            <a:pPr marL="0" indent="0">
              <a:lnSpc>
                <a:spcPct val="107000"/>
              </a:lnSpc>
              <a:spcAft>
                <a:spcPts val="800"/>
              </a:spcAft>
              <a:buNone/>
            </a:pPr>
            <a:r>
              <a:rPr lang="en-IN" sz="1800" dirty="0">
                <a:effectLst/>
                <a:latin typeface="Arial Black" panose="020B0A04020102020204" pitchFamily="34" charset="0"/>
                <a:ea typeface="Calibri" panose="020F0502020204030204" pitchFamily="34" charset="0"/>
                <a:cs typeface="Arial" panose="020B0604020202020204" pitchFamily="34" charset="0"/>
              </a:rPr>
              <a:t>INTRODUCTION</a:t>
            </a: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Arial Black" panose="020B0A0402010202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Arial Black" panose="020B0A04020102020204" pitchFamily="34" charset="0"/>
                <a:ea typeface="Calibri" panose="020F0502020204030204" pitchFamily="34" charset="0"/>
                <a:cs typeface="Arial" panose="020B0604020202020204" pitchFamily="34" charset="0"/>
              </a:rPr>
              <a:t>Background of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The data is collected from the Indian online shoppers. Results indicate the e-retail success factors, which are very much critical for customer satisfaction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23857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3AA-549F-4118-AA7F-BFF0E80B527E}"/>
              </a:ext>
            </a:extLst>
          </p:cNvPr>
          <p:cNvSpPr>
            <a:spLocks noGrp="1"/>
          </p:cNvSpPr>
          <p:nvPr>
            <p:ph type="title"/>
          </p:nvPr>
        </p:nvSpPr>
        <p:spPr>
          <a:xfrm>
            <a:off x="680762" y="247683"/>
            <a:ext cx="3932237" cy="1068387"/>
          </a:xfrm>
        </p:spPr>
        <p:txBody>
          <a:bodyPr>
            <a:normAutofit/>
          </a:bodyPr>
          <a:lstStyle/>
          <a:p>
            <a:r>
              <a:rPr lang="en-US" b="0" i="0" dirty="0">
                <a:solidFill>
                  <a:srgbClr val="212121"/>
                </a:solidFill>
                <a:effectLst/>
                <a:latin typeface="Roboto" panose="02000000000000000000" pitchFamily="2" charset="0"/>
              </a:rPr>
              <a:t>Positive Vs Negative review count</a:t>
            </a:r>
            <a:endParaRPr lang="en-IN" dirty="0"/>
          </a:p>
        </p:txBody>
      </p:sp>
      <p:pic>
        <p:nvPicPr>
          <p:cNvPr id="6" name="Content Placeholder 5">
            <a:extLst>
              <a:ext uri="{FF2B5EF4-FFF2-40B4-BE49-F238E27FC236}">
                <a16:creationId xmlns:a16="http://schemas.microsoft.com/office/drawing/2014/main" id="{7B145434-BA42-4B30-B699-82FEFED7AE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2364092"/>
            <a:ext cx="5195888" cy="2739416"/>
          </a:xfrm>
        </p:spPr>
      </p:pic>
      <p:sp>
        <p:nvSpPr>
          <p:cNvPr id="4" name="Text Placeholder 3">
            <a:extLst>
              <a:ext uri="{FF2B5EF4-FFF2-40B4-BE49-F238E27FC236}">
                <a16:creationId xmlns:a16="http://schemas.microsoft.com/office/drawing/2014/main" id="{480936FD-3B26-42CA-B105-225E7443D623}"/>
              </a:ext>
            </a:extLst>
          </p:cNvPr>
          <p:cNvSpPr>
            <a:spLocks noGrp="1"/>
          </p:cNvSpPr>
          <p:nvPr>
            <p:ph type="body" sz="half" idx="2"/>
          </p:nvPr>
        </p:nvSpPr>
        <p:spPr>
          <a:xfrm>
            <a:off x="680762" y="2549454"/>
            <a:ext cx="3932237" cy="3811588"/>
          </a:xfrm>
        </p:spPr>
        <p:txBody>
          <a:bodyPr/>
          <a:lstStyle/>
          <a:p>
            <a:r>
              <a:rPr lang="en-US" b="0" dirty="0">
                <a:solidFill>
                  <a:srgbClr val="000000"/>
                </a:solidFill>
                <a:effectLst/>
                <a:latin typeface="+mj-lt"/>
              </a:rPr>
              <a:t>1-i can say amazon has got high positive review as well as high negative review also but positive have high count as compare to other</a:t>
            </a:r>
          </a:p>
          <a:p>
            <a:br>
              <a:rPr lang="en-US" b="0" dirty="0">
                <a:solidFill>
                  <a:srgbClr val="000000"/>
                </a:solidFill>
                <a:effectLst/>
                <a:latin typeface="+mj-lt"/>
              </a:rPr>
            </a:br>
            <a:r>
              <a:rPr lang="en-US" b="0" dirty="0">
                <a:solidFill>
                  <a:srgbClr val="000000"/>
                </a:solidFill>
                <a:effectLst/>
                <a:latin typeface="+mj-lt"/>
              </a:rPr>
              <a:t>2-same with </a:t>
            </a:r>
            <a:r>
              <a:rPr lang="en-US" b="0" dirty="0" err="1">
                <a:solidFill>
                  <a:srgbClr val="000000"/>
                </a:solidFill>
                <a:effectLst/>
                <a:latin typeface="+mj-lt"/>
              </a:rPr>
              <a:t>flipkart</a:t>
            </a:r>
            <a:r>
              <a:rPr lang="en-US" b="0" dirty="0">
                <a:solidFill>
                  <a:srgbClr val="000000"/>
                </a:solidFill>
                <a:effectLst/>
                <a:latin typeface="+mj-lt"/>
              </a:rPr>
              <a:t> and </a:t>
            </a:r>
            <a:r>
              <a:rPr lang="en-US" b="0" dirty="0" err="1">
                <a:solidFill>
                  <a:srgbClr val="000000"/>
                </a:solidFill>
                <a:effectLst/>
                <a:latin typeface="+mj-lt"/>
              </a:rPr>
              <a:t>myntra</a:t>
            </a:r>
            <a:endParaRPr lang="en-US" b="0" dirty="0">
              <a:solidFill>
                <a:srgbClr val="000000"/>
              </a:solidFill>
              <a:effectLst/>
              <a:latin typeface="+mj-lt"/>
            </a:endParaRPr>
          </a:p>
          <a:p>
            <a:br>
              <a:rPr lang="en-US" b="0" dirty="0">
                <a:solidFill>
                  <a:srgbClr val="000000"/>
                </a:solidFill>
                <a:effectLst/>
                <a:latin typeface="+mj-lt"/>
              </a:rPr>
            </a:br>
            <a:r>
              <a:rPr lang="en-US" b="0" dirty="0">
                <a:solidFill>
                  <a:srgbClr val="000000"/>
                </a:solidFill>
                <a:effectLst/>
                <a:latin typeface="+mj-lt"/>
              </a:rPr>
              <a:t>3-but </a:t>
            </a:r>
            <a:r>
              <a:rPr lang="en-US" b="0" dirty="0" err="1">
                <a:solidFill>
                  <a:srgbClr val="000000"/>
                </a:solidFill>
                <a:effectLst/>
                <a:latin typeface="+mj-lt"/>
              </a:rPr>
              <a:t>paytm</a:t>
            </a:r>
            <a:r>
              <a:rPr lang="en-US" b="0" dirty="0">
                <a:solidFill>
                  <a:srgbClr val="000000"/>
                </a:solidFill>
                <a:effectLst/>
                <a:latin typeface="+mj-lt"/>
              </a:rPr>
              <a:t> and </a:t>
            </a:r>
            <a:r>
              <a:rPr lang="en-US" b="0" dirty="0" err="1">
                <a:solidFill>
                  <a:srgbClr val="000000"/>
                </a:solidFill>
                <a:effectLst/>
                <a:latin typeface="+mj-lt"/>
              </a:rPr>
              <a:t>snapdeal</a:t>
            </a:r>
            <a:r>
              <a:rPr lang="en-US" b="0" dirty="0">
                <a:solidFill>
                  <a:srgbClr val="000000"/>
                </a:solidFill>
                <a:effectLst/>
                <a:latin typeface="+mj-lt"/>
              </a:rPr>
              <a:t> has got less positive review but high negative review</a:t>
            </a:r>
          </a:p>
          <a:p>
            <a:endParaRPr lang="en-IN" dirty="0">
              <a:latin typeface="+mj-lt"/>
            </a:endParaRPr>
          </a:p>
        </p:txBody>
      </p:sp>
    </p:spTree>
    <p:extLst>
      <p:ext uri="{BB962C8B-B14F-4D97-AF65-F5344CB8AC3E}">
        <p14:creationId xmlns:p14="http://schemas.microsoft.com/office/powerpoint/2010/main" val="3427123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CC3D-98E3-4644-9C72-FF95DD2E1EE9}"/>
              </a:ext>
            </a:extLst>
          </p:cNvPr>
          <p:cNvSpPr>
            <a:spLocks noGrp="1"/>
          </p:cNvSpPr>
          <p:nvPr>
            <p:ph type="title"/>
          </p:nvPr>
        </p:nvSpPr>
        <p:spPr>
          <a:xfrm>
            <a:off x="467139" y="126585"/>
            <a:ext cx="10515600" cy="1325563"/>
          </a:xfrm>
        </p:spPr>
        <p:txBody>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25442B01-636E-400D-BFE3-34C9627F9B61}"/>
              </a:ext>
            </a:extLst>
          </p:cNvPr>
          <p:cNvSpPr txBox="1"/>
          <p:nvPr/>
        </p:nvSpPr>
        <p:spPr>
          <a:xfrm>
            <a:off x="119270" y="1311965"/>
            <a:ext cx="5777947" cy="4801314"/>
          </a:xfrm>
          <a:prstGeom prst="rect">
            <a:avLst/>
          </a:prstGeom>
          <a:noFill/>
        </p:spPr>
        <p:txBody>
          <a:bodyPr wrap="square" rtlCol="0">
            <a:spAutoFit/>
          </a:bodyPr>
          <a:lstStyle/>
          <a:p>
            <a:pPr algn="l"/>
            <a:r>
              <a:rPr lang="en-US" b="1" i="0" dirty="0">
                <a:solidFill>
                  <a:srgbClr val="212121"/>
                </a:solidFill>
                <a:effectLst/>
                <a:latin typeface="Roboto" panose="02000000000000000000" pitchFamily="2" charset="0"/>
              </a:rPr>
              <a:t>1-Amazon</a:t>
            </a:r>
          </a:p>
          <a:p>
            <a:pPr algn="l"/>
            <a:endParaRPr lang="en-US" b="0"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To improve things</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1-Reduce longer time to login</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2-Reduce Longer time in displaying graphics and </a:t>
            </a:r>
          </a:p>
          <a:p>
            <a:pPr algn="l"/>
            <a:r>
              <a:rPr lang="en-US" b="0" i="0" dirty="0">
                <a:solidFill>
                  <a:srgbClr val="212121"/>
                </a:solidFill>
                <a:effectLst/>
                <a:latin typeface="Roboto" panose="02000000000000000000" pitchFamily="2" charset="0"/>
              </a:rPr>
              <a:t>photos</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3-Late declaration of price</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4-Reduce Longer page loading time</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5-More payment options</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6-Reduce Longer delivery period</a:t>
            </a:r>
          </a:p>
          <a:p>
            <a:endParaRPr lang="en-IN" dirty="0"/>
          </a:p>
        </p:txBody>
      </p:sp>
      <p:sp>
        <p:nvSpPr>
          <p:cNvPr id="5" name="TextBox 4">
            <a:extLst>
              <a:ext uri="{FF2B5EF4-FFF2-40B4-BE49-F238E27FC236}">
                <a16:creationId xmlns:a16="http://schemas.microsoft.com/office/drawing/2014/main" id="{3CF63BFB-2BD4-433A-823B-666DE4DA75A0}"/>
              </a:ext>
            </a:extLst>
          </p:cNvPr>
          <p:cNvSpPr txBox="1"/>
          <p:nvPr/>
        </p:nvSpPr>
        <p:spPr>
          <a:xfrm>
            <a:off x="6294785" y="1311965"/>
            <a:ext cx="5247861" cy="4801314"/>
          </a:xfrm>
          <a:prstGeom prst="rect">
            <a:avLst/>
          </a:prstGeom>
          <a:noFill/>
        </p:spPr>
        <p:txBody>
          <a:bodyPr wrap="square" rtlCol="0">
            <a:spAutoFit/>
          </a:bodyPr>
          <a:lstStyle/>
          <a:p>
            <a:pPr algn="l"/>
            <a:r>
              <a:rPr lang="en-US" b="1" i="0" dirty="0">
                <a:solidFill>
                  <a:srgbClr val="212121"/>
                </a:solidFill>
                <a:effectLst/>
                <a:latin typeface="Roboto" panose="02000000000000000000" pitchFamily="2" charset="0"/>
              </a:rPr>
              <a:t>Positive Feedback Review</a:t>
            </a:r>
          </a:p>
          <a:p>
            <a:pPr algn="l"/>
            <a:r>
              <a:rPr lang="en-US" b="0" i="0" dirty="0">
                <a:solidFill>
                  <a:srgbClr val="212121"/>
                </a:solidFill>
                <a:effectLst/>
                <a:latin typeface="Roboto" panose="02000000000000000000" pitchFamily="2" charset="0"/>
              </a:rPr>
              <a:t>1-Easy to use website or application</a:t>
            </a:r>
          </a:p>
          <a:p>
            <a:pPr algn="l"/>
            <a:r>
              <a:rPr lang="en-US" b="0" i="0" dirty="0">
                <a:solidFill>
                  <a:srgbClr val="212121"/>
                </a:solidFill>
                <a:effectLst/>
                <a:latin typeface="Roboto" panose="02000000000000000000" pitchFamily="2" charset="0"/>
              </a:rPr>
              <a:t>2-Visual appealing web-page layout</a:t>
            </a:r>
          </a:p>
          <a:p>
            <a:pPr algn="l"/>
            <a:r>
              <a:rPr lang="en-US" b="0" i="0" dirty="0">
                <a:solidFill>
                  <a:srgbClr val="212121"/>
                </a:solidFill>
                <a:effectLst/>
                <a:latin typeface="Roboto" panose="02000000000000000000" pitchFamily="2" charset="0"/>
              </a:rPr>
              <a:t>3-Wild variety of product on offer</a:t>
            </a:r>
          </a:p>
          <a:p>
            <a:pPr algn="l"/>
            <a:r>
              <a:rPr lang="en-US" b="0" i="0" dirty="0">
                <a:solidFill>
                  <a:srgbClr val="212121"/>
                </a:solidFill>
                <a:effectLst/>
                <a:latin typeface="Roboto" panose="02000000000000000000" pitchFamily="2" charset="0"/>
              </a:rPr>
              <a:t>4-Complete, relevant description information of product</a:t>
            </a:r>
          </a:p>
          <a:p>
            <a:pPr algn="l"/>
            <a:r>
              <a:rPr lang="en-US" b="0" i="0" dirty="0">
                <a:solidFill>
                  <a:srgbClr val="212121"/>
                </a:solidFill>
                <a:effectLst/>
                <a:latin typeface="Roboto" panose="02000000000000000000" pitchFamily="2" charset="0"/>
              </a:rPr>
              <a:t>5-Fast loading website speed of website</a:t>
            </a:r>
          </a:p>
          <a:p>
            <a:pPr algn="l"/>
            <a:r>
              <a:rPr lang="en-US" b="0" i="0" dirty="0">
                <a:solidFill>
                  <a:srgbClr val="212121"/>
                </a:solidFill>
                <a:effectLst/>
                <a:latin typeface="Roboto" panose="02000000000000000000" pitchFamily="2" charset="0"/>
              </a:rPr>
              <a:t>6-Reliability of the website or application</a:t>
            </a:r>
          </a:p>
          <a:p>
            <a:pPr algn="l"/>
            <a:r>
              <a:rPr lang="en-US" b="0" i="0" dirty="0">
                <a:solidFill>
                  <a:srgbClr val="212121"/>
                </a:solidFill>
                <a:effectLst/>
                <a:latin typeface="Roboto" panose="02000000000000000000" pitchFamily="2" charset="0"/>
              </a:rPr>
              <a:t>7-Quickness to complete purchase</a:t>
            </a:r>
          </a:p>
          <a:p>
            <a:pPr algn="l"/>
            <a:r>
              <a:rPr lang="en-US" b="0" i="0" dirty="0">
                <a:solidFill>
                  <a:srgbClr val="212121"/>
                </a:solidFill>
                <a:effectLst/>
                <a:latin typeface="Roboto" panose="02000000000000000000" pitchFamily="2" charset="0"/>
              </a:rPr>
              <a:t>8-Availability of several payment options</a:t>
            </a:r>
          </a:p>
          <a:p>
            <a:pPr algn="l"/>
            <a:r>
              <a:rPr lang="en-US" b="0" i="0" dirty="0">
                <a:solidFill>
                  <a:srgbClr val="212121"/>
                </a:solidFill>
                <a:effectLst/>
                <a:latin typeface="Roboto" panose="02000000000000000000" pitchFamily="2" charset="0"/>
              </a:rPr>
              <a:t>9-Speedy order delivery</a:t>
            </a:r>
          </a:p>
          <a:p>
            <a:pPr algn="l"/>
            <a:r>
              <a:rPr lang="en-US" b="0" i="0" dirty="0">
                <a:solidFill>
                  <a:srgbClr val="212121"/>
                </a:solidFill>
                <a:effectLst/>
                <a:latin typeface="Roboto" panose="02000000000000000000" pitchFamily="2" charset="0"/>
              </a:rPr>
              <a:t>10-Privacy of customers’ information</a:t>
            </a:r>
          </a:p>
          <a:p>
            <a:pPr algn="l"/>
            <a:r>
              <a:rPr lang="en-US" b="0" i="0" dirty="0">
                <a:solidFill>
                  <a:srgbClr val="212121"/>
                </a:solidFill>
                <a:effectLst/>
                <a:latin typeface="Roboto" panose="02000000000000000000" pitchFamily="2" charset="0"/>
              </a:rPr>
              <a:t>11-Security of customer financial information</a:t>
            </a:r>
          </a:p>
          <a:p>
            <a:pPr algn="l"/>
            <a:r>
              <a:rPr lang="en-US" b="0" i="0" dirty="0">
                <a:solidFill>
                  <a:srgbClr val="212121"/>
                </a:solidFill>
                <a:effectLst/>
                <a:latin typeface="Roboto" panose="02000000000000000000" pitchFamily="2" charset="0"/>
              </a:rPr>
              <a:t>12-Perceived Trustworthiness</a:t>
            </a:r>
          </a:p>
          <a:p>
            <a:pPr algn="l"/>
            <a:r>
              <a:rPr lang="en-US" b="0" i="0" dirty="0">
                <a:solidFill>
                  <a:srgbClr val="212121"/>
                </a:solidFill>
                <a:effectLst/>
                <a:latin typeface="Roboto" panose="02000000000000000000" pitchFamily="2" charset="0"/>
              </a:rPr>
              <a:t>13-Presence of online assistance through multi-choice</a:t>
            </a:r>
          </a:p>
          <a:p>
            <a:pPr algn="l"/>
            <a:r>
              <a:rPr lang="en-US" b="0" i="0" dirty="0">
                <a:solidFill>
                  <a:srgbClr val="212121"/>
                </a:solidFill>
                <a:effectLst/>
                <a:latin typeface="Roboto" panose="02000000000000000000" pitchFamily="2" charset="0"/>
              </a:rPr>
              <a:t>14-Website is as efficient as before</a:t>
            </a:r>
          </a:p>
        </p:txBody>
      </p:sp>
    </p:spTree>
    <p:extLst>
      <p:ext uri="{BB962C8B-B14F-4D97-AF65-F5344CB8AC3E}">
        <p14:creationId xmlns:p14="http://schemas.microsoft.com/office/powerpoint/2010/main" val="2327549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84313-1A36-44A0-92D8-4298A02EB4F9}"/>
              </a:ext>
            </a:extLst>
          </p:cNvPr>
          <p:cNvSpPr txBox="1"/>
          <p:nvPr/>
        </p:nvSpPr>
        <p:spPr>
          <a:xfrm>
            <a:off x="172278" y="583096"/>
            <a:ext cx="5923722" cy="5355312"/>
          </a:xfrm>
          <a:prstGeom prst="rect">
            <a:avLst/>
          </a:prstGeom>
          <a:noFill/>
        </p:spPr>
        <p:txBody>
          <a:bodyPr wrap="square" rtlCol="0">
            <a:spAutoFit/>
          </a:bodyPr>
          <a:lstStyle/>
          <a:p>
            <a:pPr algn="l"/>
            <a:r>
              <a:rPr lang="en-US" b="1" i="0" dirty="0">
                <a:solidFill>
                  <a:srgbClr val="212121"/>
                </a:solidFill>
                <a:effectLst/>
                <a:latin typeface="Roboto" panose="02000000000000000000" pitchFamily="2" charset="0"/>
              </a:rPr>
              <a:t>FLIPKART</a:t>
            </a:r>
          </a:p>
          <a:p>
            <a:pPr algn="l"/>
            <a:endParaRPr lang="en-US" b="1"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Positive</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1-Easy to use website or application</a:t>
            </a:r>
          </a:p>
          <a:p>
            <a:pPr algn="l"/>
            <a:r>
              <a:rPr lang="en-US" b="0" i="0" dirty="0">
                <a:solidFill>
                  <a:srgbClr val="212121"/>
                </a:solidFill>
                <a:effectLst/>
                <a:latin typeface="Roboto" panose="02000000000000000000" pitchFamily="2" charset="0"/>
              </a:rPr>
              <a:t>2-Visual appealing web-page layout</a:t>
            </a:r>
          </a:p>
          <a:p>
            <a:pPr algn="l"/>
            <a:r>
              <a:rPr lang="en-US" b="0" i="0" dirty="0">
                <a:solidFill>
                  <a:srgbClr val="212121"/>
                </a:solidFill>
                <a:effectLst/>
                <a:latin typeface="Roboto" panose="02000000000000000000" pitchFamily="2" charset="0"/>
              </a:rPr>
              <a:t>3-Wild variety of product on offer</a:t>
            </a:r>
          </a:p>
          <a:p>
            <a:pPr algn="l"/>
            <a:r>
              <a:rPr lang="en-US" b="0" i="0" dirty="0">
                <a:solidFill>
                  <a:srgbClr val="212121"/>
                </a:solidFill>
                <a:effectLst/>
                <a:latin typeface="Roboto" panose="02000000000000000000" pitchFamily="2" charset="0"/>
              </a:rPr>
              <a:t>4-Complete, relevant description information of product</a:t>
            </a:r>
          </a:p>
          <a:p>
            <a:pPr algn="l"/>
            <a:r>
              <a:rPr lang="en-US" b="0" i="0" dirty="0">
                <a:solidFill>
                  <a:srgbClr val="212121"/>
                </a:solidFill>
                <a:effectLst/>
                <a:latin typeface="Roboto" panose="02000000000000000000" pitchFamily="2" charset="0"/>
              </a:rPr>
              <a:t>5-Fast loading website speed of website</a:t>
            </a:r>
          </a:p>
          <a:p>
            <a:pPr algn="l"/>
            <a:r>
              <a:rPr lang="en-US" b="0" i="0" dirty="0">
                <a:solidFill>
                  <a:srgbClr val="212121"/>
                </a:solidFill>
                <a:effectLst/>
                <a:latin typeface="Roboto" panose="02000000000000000000" pitchFamily="2" charset="0"/>
              </a:rPr>
              <a:t>6-Reliability of the website or application</a:t>
            </a:r>
          </a:p>
          <a:p>
            <a:pPr algn="l"/>
            <a:r>
              <a:rPr lang="en-US" b="0" i="0" dirty="0">
                <a:solidFill>
                  <a:srgbClr val="212121"/>
                </a:solidFill>
                <a:effectLst/>
                <a:latin typeface="Roboto" panose="02000000000000000000" pitchFamily="2" charset="0"/>
              </a:rPr>
              <a:t>7-Quickness to complete purchase</a:t>
            </a:r>
          </a:p>
          <a:p>
            <a:pPr algn="l"/>
            <a:r>
              <a:rPr lang="en-US" b="0" i="0" dirty="0">
                <a:solidFill>
                  <a:srgbClr val="212121"/>
                </a:solidFill>
                <a:effectLst/>
                <a:latin typeface="Roboto" panose="02000000000000000000" pitchFamily="2" charset="0"/>
              </a:rPr>
              <a:t>8-Availability of several payment options</a:t>
            </a:r>
          </a:p>
          <a:p>
            <a:pPr algn="l"/>
            <a:r>
              <a:rPr lang="en-US" b="0" i="0" dirty="0">
                <a:solidFill>
                  <a:srgbClr val="212121"/>
                </a:solidFill>
                <a:effectLst/>
                <a:latin typeface="Roboto" panose="02000000000000000000" pitchFamily="2" charset="0"/>
              </a:rPr>
              <a:t>9-Speedy order delivery</a:t>
            </a:r>
          </a:p>
          <a:p>
            <a:pPr algn="l"/>
            <a:r>
              <a:rPr lang="en-US" b="0" i="0" dirty="0">
                <a:solidFill>
                  <a:srgbClr val="212121"/>
                </a:solidFill>
                <a:effectLst/>
                <a:latin typeface="Roboto" panose="02000000000000000000" pitchFamily="2" charset="0"/>
              </a:rPr>
              <a:t>10-Privacy of customers’ information</a:t>
            </a:r>
          </a:p>
          <a:p>
            <a:pPr algn="l"/>
            <a:r>
              <a:rPr lang="en-US" b="0" i="0" dirty="0">
                <a:solidFill>
                  <a:srgbClr val="212121"/>
                </a:solidFill>
                <a:effectLst/>
                <a:latin typeface="Roboto" panose="02000000000000000000" pitchFamily="2" charset="0"/>
              </a:rPr>
              <a:t>11-Security of customer financial information</a:t>
            </a:r>
          </a:p>
          <a:p>
            <a:pPr algn="l"/>
            <a:r>
              <a:rPr lang="en-US" b="0" i="0" dirty="0">
                <a:solidFill>
                  <a:srgbClr val="212121"/>
                </a:solidFill>
                <a:effectLst/>
                <a:latin typeface="Roboto" panose="02000000000000000000" pitchFamily="2" charset="0"/>
              </a:rPr>
              <a:t>12-Perceived Trustworthiness</a:t>
            </a:r>
          </a:p>
          <a:p>
            <a:pPr algn="l"/>
            <a:r>
              <a:rPr lang="en-US" b="0" i="0" dirty="0">
                <a:solidFill>
                  <a:srgbClr val="212121"/>
                </a:solidFill>
                <a:effectLst/>
                <a:latin typeface="Roboto" panose="02000000000000000000" pitchFamily="2" charset="0"/>
              </a:rPr>
              <a:t>13-Presence of online assistance through multi-choice</a:t>
            </a:r>
          </a:p>
          <a:p>
            <a:pPr algn="l"/>
            <a:r>
              <a:rPr lang="en-US" b="0" i="0" dirty="0">
                <a:solidFill>
                  <a:srgbClr val="212121"/>
                </a:solidFill>
                <a:effectLst/>
                <a:latin typeface="Roboto" panose="02000000000000000000" pitchFamily="2" charset="0"/>
              </a:rPr>
              <a:t>14-Website is as efficient as before</a:t>
            </a:r>
          </a:p>
          <a:p>
            <a:pPr algn="l"/>
            <a:r>
              <a:rPr lang="en-US" b="0" i="0" dirty="0">
                <a:solidFill>
                  <a:srgbClr val="212121"/>
                </a:solidFill>
                <a:effectLst/>
                <a:latin typeface="Roboto" panose="02000000000000000000" pitchFamily="2" charset="0"/>
              </a:rPr>
              <a:t>15-Which of the Indian online retailer would you choose</a:t>
            </a:r>
          </a:p>
        </p:txBody>
      </p:sp>
      <p:sp>
        <p:nvSpPr>
          <p:cNvPr id="3" name="TextBox 2">
            <a:extLst>
              <a:ext uri="{FF2B5EF4-FFF2-40B4-BE49-F238E27FC236}">
                <a16:creationId xmlns:a16="http://schemas.microsoft.com/office/drawing/2014/main" id="{CAB66AD2-3724-4568-AD14-6FA2EEEDFD5B}"/>
              </a:ext>
            </a:extLst>
          </p:cNvPr>
          <p:cNvSpPr txBox="1"/>
          <p:nvPr/>
        </p:nvSpPr>
        <p:spPr>
          <a:xfrm>
            <a:off x="6334539" y="1152940"/>
            <a:ext cx="5857461" cy="3416320"/>
          </a:xfrm>
          <a:prstGeom prst="rect">
            <a:avLst/>
          </a:prstGeom>
          <a:noFill/>
        </p:spPr>
        <p:txBody>
          <a:bodyPr wrap="square" rtlCol="0">
            <a:spAutoFit/>
          </a:bodyPr>
          <a:lstStyle/>
          <a:p>
            <a:pPr algn="l"/>
            <a:r>
              <a:rPr lang="en-US" b="1" dirty="0">
                <a:solidFill>
                  <a:srgbClr val="212121"/>
                </a:solidFill>
                <a:latin typeface="Roboto" panose="02000000000000000000" pitchFamily="2" charset="0"/>
              </a:rPr>
              <a:t>Things to improve in </a:t>
            </a:r>
            <a:r>
              <a:rPr lang="en-US" b="1" dirty="0" err="1">
                <a:solidFill>
                  <a:srgbClr val="212121"/>
                </a:solidFill>
                <a:latin typeface="Roboto" panose="02000000000000000000" pitchFamily="2" charset="0"/>
              </a:rPr>
              <a:t>flipkart</a:t>
            </a:r>
            <a:endParaRPr lang="en-US" b="1" i="0" dirty="0">
              <a:solidFill>
                <a:srgbClr val="212121"/>
              </a:solidFill>
              <a:effectLst/>
              <a:latin typeface="Roboto" panose="02000000000000000000" pitchFamily="2" charset="0"/>
            </a:endParaRPr>
          </a:p>
          <a:p>
            <a:pPr algn="l"/>
            <a:endParaRPr lang="en-US" b="1" dirty="0">
              <a:solidFill>
                <a:srgbClr val="212121"/>
              </a:solidFill>
              <a:latin typeface="Roboto" panose="02000000000000000000" pitchFamily="2" charset="0"/>
            </a:endParaRPr>
          </a:p>
          <a:p>
            <a:pPr algn="l"/>
            <a:endParaRPr lang="en-US" b="1"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1-Longer time to get logged in</a:t>
            </a:r>
          </a:p>
          <a:p>
            <a:pPr algn="l"/>
            <a:r>
              <a:rPr lang="en-US" b="0" i="0" dirty="0">
                <a:solidFill>
                  <a:srgbClr val="212121"/>
                </a:solidFill>
                <a:effectLst/>
                <a:latin typeface="Roboto" panose="02000000000000000000" pitchFamily="2" charset="0"/>
              </a:rPr>
              <a:t>2-Longer time in displaying graphics and photos</a:t>
            </a:r>
          </a:p>
          <a:p>
            <a:pPr algn="l"/>
            <a:r>
              <a:rPr lang="en-US" b="0" i="0" dirty="0">
                <a:solidFill>
                  <a:srgbClr val="212121"/>
                </a:solidFill>
                <a:effectLst/>
                <a:latin typeface="Roboto" panose="02000000000000000000" pitchFamily="2" charset="0"/>
              </a:rPr>
              <a:t>3-Late declaration of price</a:t>
            </a:r>
          </a:p>
          <a:p>
            <a:pPr algn="l"/>
            <a:r>
              <a:rPr lang="en-US" b="0" i="0" dirty="0">
                <a:solidFill>
                  <a:srgbClr val="212121"/>
                </a:solidFill>
                <a:effectLst/>
                <a:latin typeface="Roboto" panose="02000000000000000000" pitchFamily="2" charset="0"/>
              </a:rPr>
              <a:t>4-Longer page loading time</a:t>
            </a:r>
          </a:p>
          <a:p>
            <a:pPr algn="l"/>
            <a:r>
              <a:rPr lang="en-US" b="0" i="0" dirty="0">
                <a:solidFill>
                  <a:srgbClr val="212121"/>
                </a:solidFill>
                <a:effectLst/>
                <a:latin typeface="Roboto" panose="02000000000000000000" pitchFamily="2" charset="0"/>
              </a:rPr>
              <a:t>5-Limited mode of payment on most products</a:t>
            </a:r>
          </a:p>
          <a:p>
            <a:pPr algn="l"/>
            <a:r>
              <a:rPr lang="en-US" b="0" i="0" dirty="0">
                <a:solidFill>
                  <a:srgbClr val="212121"/>
                </a:solidFill>
                <a:effectLst/>
                <a:latin typeface="Roboto" panose="02000000000000000000" pitchFamily="2" charset="0"/>
              </a:rPr>
              <a:t>6-Longer delivery period</a:t>
            </a:r>
          </a:p>
          <a:p>
            <a:pPr algn="l"/>
            <a:r>
              <a:rPr lang="en-US" b="0" i="0" dirty="0">
                <a:solidFill>
                  <a:srgbClr val="212121"/>
                </a:solidFill>
                <a:effectLst/>
                <a:latin typeface="Roboto" panose="02000000000000000000" pitchFamily="2" charset="0"/>
              </a:rPr>
              <a:t>7-Change in website/Application design</a:t>
            </a:r>
          </a:p>
          <a:p>
            <a:pPr algn="l"/>
            <a:r>
              <a:rPr lang="en-US" b="0" i="0" dirty="0">
                <a:solidFill>
                  <a:srgbClr val="212121"/>
                </a:solidFill>
                <a:effectLst/>
                <a:latin typeface="Roboto" panose="02000000000000000000" pitchFamily="2" charset="0"/>
              </a:rPr>
              <a:t>8-Frequent disruption when moving from one page to another</a:t>
            </a:r>
          </a:p>
        </p:txBody>
      </p:sp>
    </p:spTree>
    <p:extLst>
      <p:ext uri="{BB962C8B-B14F-4D97-AF65-F5344CB8AC3E}">
        <p14:creationId xmlns:p14="http://schemas.microsoft.com/office/powerpoint/2010/main" val="2877920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B60197-E30F-4101-8732-157F78D1903E}"/>
              </a:ext>
            </a:extLst>
          </p:cNvPr>
          <p:cNvSpPr txBox="1"/>
          <p:nvPr/>
        </p:nvSpPr>
        <p:spPr>
          <a:xfrm>
            <a:off x="0" y="225287"/>
            <a:ext cx="6096000" cy="5078313"/>
          </a:xfrm>
          <a:prstGeom prst="rect">
            <a:avLst/>
          </a:prstGeom>
          <a:noFill/>
        </p:spPr>
        <p:txBody>
          <a:bodyPr wrap="square" rtlCol="0">
            <a:spAutoFit/>
          </a:bodyPr>
          <a:lstStyle/>
          <a:p>
            <a:pPr algn="l"/>
            <a:r>
              <a:rPr lang="en-US" b="1" i="0" dirty="0">
                <a:solidFill>
                  <a:srgbClr val="212121"/>
                </a:solidFill>
                <a:effectLst/>
                <a:latin typeface="Roboto" panose="02000000000000000000" pitchFamily="2" charset="0"/>
              </a:rPr>
              <a:t>Paytm.com</a:t>
            </a:r>
          </a:p>
          <a:p>
            <a:pPr algn="l"/>
            <a:endParaRPr lang="en-US" b="1"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Positive Suggestion with count</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1-Easy to use website or application 125</a:t>
            </a:r>
          </a:p>
          <a:p>
            <a:pPr algn="l"/>
            <a:r>
              <a:rPr lang="en-US" b="0" i="0" dirty="0">
                <a:solidFill>
                  <a:srgbClr val="212121"/>
                </a:solidFill>
                <a:effectLst/>
                <a:latin typeface="Roboto" panose="02000000000000000000" pitchFamily="2" charset="0"/>
              </a:rPr>
              <a:t>2-Visual appealing web-page layout 67</a:t>
            </a:r>
          </a:p>
          <a:p>
            <a:pPr algn="l"/>
            <a:r>
              <a:rPr lang="en-US" b="0" i="0" dirty="0">
                <a:solidFill>
                  <a:srgbClr val="212121"/>
                </a:solidFill>
                <a:effectLst/>
                <a:latin typeface="Roboto" panose="02000000000000000000" pitchFamily="2" charset="0"/>
              </a:rPr>
              <a:t>3-Wild variety of product on offer 20</a:t>
            </a:r>
          </a:p>
          <a:p>
            <a:pPr algn="l"/>
            <a:r>
              <a:rPr lang="en-US" b="0" i="0" dirty="0">
                <a:solidFill>
                  <a:srgbClr val="212121"/>
                </a:solidFill>
                <a:effectLst/>
                <a:latin typeface="Roboto" panose="02000000000000000000" pitchFamily="2" charset="0"/>
              </a:rPr>
              <a:t>4-Complete, relevant description information of product 59</a:t>
            </a:r>
          </a:p>
          <a:p>
            <a:pPr algn="l"/>
            <a:r>
              <a:rPr lang="en-US" b="0" i="0" dirty="0">
                <a:solidFill>
                  <a:srgbClr val="212121"/>
                </a:solidFill>
                <a:effectLst/>
                <a:latin typeface="Roboto" panose="02000000000000000000" pitchFamily="2" charset="0"/>
              </a:rPr>
              <a:t>5-Fast loading website speed of website 99</a:t>
            </a:r>
          </a:p>
          <a:p>
            <a:pPr algn="l"/>
            <a:r>
              <a:rPr lang="en-US" b="0" i="0" dirty="0">
                <a:solidFill>
                  <a:srgbClr val="212121"/>
                </a:solidFill>
                <a:effectLst/>
                <a:latin typeface="Roboto" panose="02000000000000000000" pitchFamily="2" charset="0"/>
              </a:rPr>
              <a:t>6-Reliability of the website or application 96</a:t>
            </a:r>
          </a:p>
          <a:p>
            <a:pPr algn="l"/>
            <a:r>
              <a:rPr lang="en-US" b="0" i="0" dirty="0">
                <a:solidFill>
                  <a:srgbClr val="212121"/>
                </a:solidFill>
                <a:effectLst/>
                <a:latin typeface="Roboto" panose="02000000000000000000" pitchFamily="2" charset="0"/>
              </a:rPr>
              <a:t>7-Privacy of customers’ information 68</a:t>
            </a:r>
          </a:p>
          <a:p>
            <a:pPr algn="l"/>
            <a:r>
              <a:rPr lang="en-US" b="0" i="0" dirty="0">
                <a:solidFill>
                  <a:srgbClr val="212121"/>
                </a:solidFill>
                <a:effectLst/>
                <a:latin typeface="Roboto" panose="02000000000000000000" pitchFamily="2" charset="0"/>
              </a:rPr>
              <a:t>8-Security of customer financial information 88</a:t>
            </a:r>
          </a:p>
          <a:p>
            <a:pPr algn="l"/>
            <a:r>
              <a:rPr lang="en-US" b="0" i="0" dirty="0">
                <a:solidFill>
                  <a:srgbClr val="212121"/>
                </a:solidFill>
                <a:effectLst/>
                <a:latin typeface="Roboto" panose="02000000000000000000" pitchFamily="2" charset="0"/>
              </a:rPr>
              <a:t>9-Perceived Trustworthiness 24</a:t>
            </a:r>
          </a:p>
          <a:p>
            <a:pPr algn="l"/>
            <a:r>
              <a:rPr lang="en-US" b="0" i="0" dirty="0">
                <a:solidFill>
                  <a:srgbClr val="212121"/>
                </a:solidFill>
                <a:effectLst/>
                <a:latin typeface="Roboto" panose="02000000000000000000" pitchFamily="2" charset="0"/>
              </a:rPr>
              <a:t>10-Presence of online assistance through multi-choice 25</a:t>
            </a:r>
          </a:p>
          <a:p>
            <a:pPr algn="l"/>
            <a:r>
              <a:rPr lang="en-US" b="0" i="0" dirty="0">
                <a:solidFill>
                  <a:srgbClr val="212121"/>
                </a:solidFill>
                <a:effectLst/>
                <a:latin typeface="Roboto" panose="02000000000000000000" pitchFamily="2" charset="0"/>
              </a:rPr>
              <a:t>11-Website is as efficient as before 58</a:t>
            </a:r>
          </a:p>
          <a:p>
            <a:pPr algn="l"/>
            <a:r>
              <a:rPr lang="en-US" b="0" i="0" dirty="0">
                <a:solidFill>
                  <a:srgbClr val="212121"/>
                </a:solidFill>
                <a:effectLst/>
                <a:latin typeface="Roboto" panose="02000000000000000000" pitchFamily="2" charset="0"/>
              </a:rPr>
              <a:t>12-Which of the Indian online retailer would you choose 44</a:t>
            </a:r>
          </a:p>
        </p:txBody>
      </p:sp>
      <p:sp>
        <p:nvSpPr>
          <p:cNvPr id="3" name="TextBox 2">
            <a:extLst>
              <a:ext uri="{FF2B5EF4-FFF2-40B4-BE49-F238E27FC236}">
                <a16:creationId xmlns:a16="http://schemas.microsoft.com/office/drawing/2014/main" id="{ED7F3EE3-8A04-40ED-95AD-0C4353DE7229}"/>
              </a:ext>
            </a:extLst>
          </p:cNvPr>
          <p:cNvSpPr txBox="1"/>
          <p:nvPr/>
        </p:nvSpPr>
        <p:spPr>
          <a:xfrm>
            <a:off x="6453809" y="779284"/>
            <a:ext cx="5605670" cy="3970318"/>
          </a:xfrm>
          <a:prstGeom prst="rect">
            <a:avLst/>
          </a:prstGeom>
          <a:noFill/>
        </p:spPr>
        <p:txBody>
          <a:bodyPr wrap="square" rtlCol="0">
            <a:spAutoFit/>
          </a:bodyPr>
          <a:lstStyle/>
          <a:p>
            <a:pPr algn="l"/>
            <a:r>
              <a:rPr lang="en-US" b="1" i="0" dirty="0">
                <a:solidFill>
                  <a:srgbClr val="212121"/>
                </a:solidFill>
                <a:effectLst/>
                <a:latin typeface="Roboto" panose="02000000000000000000" pitchFamily="2" charset="0"/>
              </a:rPr>
              <a:t>Negative</a:t>
            </a:r>
          </a:p>
          <a:p>
            <a:pPr algn="l"/>
            <a:endParaRPr lang="en-US" b="1"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Negative review with count</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1-Longer time to get logged in 77</a:t>
            </a:r>
          </a:p>
          <a:p>
            <a:pPr algn="l"/>
            <a:r>
              <a:rPr lang="en-US" b="0" i="0" dirty="0">
                <a:solidFill>
                  <a:srgbClr val="212121"/>
                </a:solidFill>
                <a:effectLst/>
                <a:latin typeface="Roboto" panose="02000000000000000000" pitchFamily="2" charset="0"/>
              </a:rPr>
              <a:t>2-Longer time in displaying graphics and photos 28</a:t>
            </a:r>
          </a:p>
          <a:p>
            <a:pPr algn="l"/>
            <a:r>
              <a:rPr lang="en-US" b="0" i="0" dirty="0">
                <a:solidFill>
                  <a:srgbClr val="212121"/>
                </a:solidFill>
                <a:effectLst/>
                <a:latin typeface="Roboto" panose="02000000000000000000" pitchFamily="2" charset="0"/>
              </a:rPr>
              <a:t>3-Late declaration of price 72</a:t>
            </a:r>
          </a:p>
          <a:p>
            <a:pPr algn="l"/>
            <a:r>
              <a:rPr lang="en-US" b="0" i="0" dirty="0">
                <a:solidFill>
                  <a:srgbClr val="212121"/>
                </a:solidFill>
                <a:effectLst/>
                <a:latin typeface="Roboto" panose="02000000000000000000" pitchFamily="2" charset="0"/>
              </a:rPr>
              <a:t>4-Longer page loading time 94</a:t>
            </a:r>
          </a:p>
          <a:p>
            <a:pPr algn="l"/>
            <a:r>
              <a:rPr lang="en-US" b="0" i="0" dirty="0">
                <a:solidFill>
                  <a:srgbClr val="212121"/>
                </a:solidFill>
                <a:effectLst/>
                <a:latin typeface="Roboto" panose="02000000000000000000" pitchFamily="2" charset="0"/>
              </a:rPr>
              <a:t>5-Limited mode of payment on most products 53</a:t>
            </a:r>
          </a:p>
          <a:p>
            <a:pPr algn="l"/>
            <a:r>
              <a:rPr lang="en-US" b="0" i="0" dirty="0">
                <a:solidFill>
                  <a:srgbClr val="212121"/>
                </a:solidFill>
                <a:effectLst/>
                <a:latin typeface="Roboto" panose="02000000000000000000" pitchFamily="2" charset="0"/>
              </a:rPr>
              <a:t>6-Longer delivery period 98</a:t>
            </a:r>
          </a:p>
          <a:p>
            <a:pPr algn="l"/>
            <a:r>
              <a:rPr lang="en-US" b="0" i="0" dirty="0">
                <a:solidFill>
                  <a:srgbClr val="212121"/>
                </a:solidFill>
                <a:effectLst/>
                <a:latin typeface="Roboto" panose="02000000000000000000" pitchFamily="2" charset="0"/>
              </a:rPr>
              <a:t>7-Change in website/Application design 63</a:t>
            </a:r>
          </a:p>
          <a:p>
            <a:pPr algn="l"/>
            <a:r>
              <a:rPr lang="en-US" b="0" i="0" dirty="0">
                <a:solidFill>
                  <a:srgbClr val="212121"/>
                </a:solidFill>
                <a:effectLst/>
                <a:latin typeface="Roboto" panose="02000000000000000000" pitchFamily="2" charset="0"/>
              </a:rPr>
              <a:t>8-Frequent disruption when moving from one page to another 39</a:t>
            </a:r>
          </a:p>
          <a:p>
            <a:endParaRPr lang="en-IN" dirty="0"/>
          </a:p>
        </p:txBody>
      </p:sp>
    </p:spTree>
    <p:extLst>
      <p:ext uri="{BB962C8B-B14F-4D97-AF65-F5344CB8AC3E}">
        <p14:creationId xmlns:p14="http://schemas.microsoft.com/office/powerpoint/2010/main" val="3077963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1B448-8B65-4254-B4FA-4CD26DE7333A}"/>
              </a:ext>
            </a:extLst>
          </p:cNvPr>
          <p:cNvSpPr txBox="1"/>
          <p:nvPr/>
        </p:nvSpPr>
        <p:spPr>
          <a:xfrm>
            <a:off x="0" y="104441"/>
            <a:ext cx="6096000" cy="6740307"/>
          </a:xfrm>
          <a:prstGeom prst="rect">
            <a:avLst/>
          </a:prstGeom>
          <a:noFill/>
        </p:spPr>
        <p:txBody>
          <a:bodyPr wrap="square" rtlCol="0">
            <a:spAutoFit/>
          </a:bodyPr>
          <a:lstStyle/>
          <a:p>
            <a:pPr algn="l"/>
            <a:r>
              <a:rPr lang="en-US" b="1" i="0" dirty="0">
                <a:solidFill>
                  <a:srgbClr val="212121"/>
                </a:solidFill>
                <a:effectLst/>
                <a:latin typeface="Roboto" panose="02000000000000000000" pitchFamily="2" charset="0"/>
              </a:rPr>
              <a:t>Myntra</a:t>
            </a:r>
          </a:p>
          <a:p>
            <a:pPr algn="l"/>
            <a:endParaRPr lang="en-US" b="1"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Reviews with count</a:t>
            </a:r>
          </a:p>
          <a:p>
            <a:pPr algn="l"/>
            <a:endParaRPr lang="en-US" dirty="0">
              <a:solidFill>
                <a:srgbClr val="212121"/>
              </a:solidFill>
              <a:latin typeface="Roboto" panose="02000000000000000000" pitchFamily="2" charset="0"/>
            </a:endParaRPr>
          </a:p>
          <a:p>
            <a:pPr algn="l"/>
            <a:r>
              <a:rPr lang="en-US" b="1" i="0" dirty="0">
                <a:solidFill>
                  <a:srgbClr val="212121"/>
                </a:solidFill>
                <a:effectLst/>
                <a:latin typeface="Roboto" panose="02000000000000000000" pitchFamily="2" charset="0"/>
              </a:rPr>
              <a:t>Positive</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1-Easy to use website or application 147</a:t>
            </a:r>
          </a:p>
          <a:p>
            <a:pPr algn="l"/>
            <a:r>
              <a:rPr lang="en-US" b="0" i="0" dirty="0">
                <a:solidFill>
                  <a:srgbClr val="212121"/>
                </a:solidFill>
                <a:effectLst/>
                <a:latin typeface="Roboto" panose="02000000000000000000" pitchFamily="2" charset="0"/>
              </a:rPr>
              <a:t>2-Visual appealing web-page layout 115</a:t>
            </a:r>
          </a:p>
          <a:p>
            <a:pPr algn="l"/>
            <a:r>
              <a:rPr lang="en-US" b="0" i="0" dirty="0">
                <a:solidFill>
                  <a:srgbClr val="212121"/>
                </a:solidFill>
                <a:effectLst/>
                <a:latin typeface="Roboto" panose="02000000000000000000" pitchFamily="2" charset="0"/>
              </a:rPr>
              <a:t>3-Wild variety of product on offer 64</a:t>
            </a:r>
          </a:p>
          <a:p>
            <a:pPr algn="l"/>
            <a:r>
              <a:rPr lang="en-US" b="0" i="0" dirty="0">
                <a:solidFill>
                  <a:srgbClr val="212121"/>
                </a:solidFill>
                <a:effectLst/>
                <a:latin typeface="Roboto" panose="02000000000000000000" pitchFamily="2" charset="0"/>
              </a:rPr>
              <a:t>4-Complete, relevant description information of product 64</a:t>
            </a:r>
          </a:p>
          <a:p>
            <a:pPr algn="l"/>
            <a:r>
              <a:rPr lang="en-US" b="0" i="0" dirty="0">
                <a:solidFill>
                  <a:srgbClr val="212121"/>
                </a:solidFill>
                <a:effectLst/>
                <a:latin typeface="Roboto" panose="02000000000000000000" pitchFamily="2" charset="0"/>
              </a:rPr>
              <a:t>5-Fast loading website speed of website 74</a:t>
            </a:r>
          </a:p>
          <a:p>
            <a:pPr algn="l"/>
            <a:r>
              <a:rPr lang="en-US" b="0" i="0" dirty="0">
                <a:solidFill>
                  <a:srgbClr val="212121"/>
                </a:solidFill>
                <a:effectLst/>
                <a:latin typeface="Roboto" panose="02000000000000000000" pitchFamily="2" charset="0"/>
              </a:rPr>
              <a:t>6-Reliability of the website or application 64</a:t>
            </a:r>
          </a:p>
          <a:p>
            <a:pPr algn="l"/>
            <a:r>
              <a:rPr lang="en-US" b="0" i="0" dirty="0">
                <a:solidFill>
                  <a:srgbClr val="212121"/>
                </a:solidFill>
                <a:effectLst/>
                <a:latin typeface="Roboto" panose="02000000000000000000" pitchFamily="2" charset="0"/>
              </a:rPr>
              <a:t>7-Quickness to complete purchase 79</a:t>
            </a:r>
          </a:p>
          <a:p>
            <a:pPr algn="l"/>
            <a:r>
              <a:rPr lang="en-US" b="0" i="0" dirty="0">
                <a:solidFill>
                  <a:srgbClr val="212121"/>
                </a:solidFill>
                <a:effectLst/>
                <a:latin typeface="Roboto" panose="02000000000000000000" pitchFamily="2" charset="0"/>
              </a:rPr>
              <a:t>8-Availability of several payment options 132</a:t>
            </a:r>
          </a:p>
          <a:p>
            <a:pPr algn="l"/>
            <a:r>
              <a:rPr lang="en-US" b="0" i="0" dirty="0">
                <a:solidFill>
                  <a:srgbClr val="212121"/>
                </a:solidFill>
                <a:effectLst/>
                <a:latin typeface="Roboto" panose="02000000000000000000" pitchFamily="2" charset="0"/>
              </a:rPr>
              <a:t>9-Speedy order delivery 29</a:t>
            </a:r>
          </a:p>
          <a:p>
            <a:pPr algn="l"/>
            <a:r>
              <a:rPr lang="en-US" b="0" i="0" dirty="0">
                <a:solidFill>
                  <a:srgbClr val="212121"/>
                </a:solidFill>
                <a:effectLst/>
                <a:latin typeface="Roboto" panose="02000000000000000000" pitchFamily="2" charset="0"/>
              </a:rPr>
              <a:t>10-Privacy of customers’ information 78</a:t>
            </a:r>
          </a:p>
          <a:p>
            <a:pPr algn="l"/>
            <a:r>
              <a:rPr lang="en-US" b="0" i="0" dirty="0">
                <a:solidFill>
                  <a:srgbClr val="212121"/>
                </a:solidFill>
                <a:effectLst/>
                <a:latin typeface="Roboto" panose="02000000000000000000" pitchFamily="2" charset="0"/>
              </a:rPr>
              <a:t>11-Security of customer financial information 91</a:t>
            </a:r>
          </a:p>
          <a:p>
            <a:pPr algn="l"/>
            <a:r>
              <a:rPr lang="en-US" b="0" i="0" dirty="0">
                <a:solidFill>
                  <a:srgbClr val="212121"/>
                </a:solidFill>
                <a:effectLst/>
                <a:latin typeface="Roboto" panose="02000000000000000000" pitchFamily="2" charset="0"/>
              </a:rPr>
              <a:t>12-Perceived Trustworthiness 88</a:t>
            </a:r>
          </a:p>
          <a:p>
            <a:pPr algn="l"/>
            <a:r>
              <a:rPr lang="en-US" b="0" i="0" dirty="0">
                <a:solidFill>
                  <a:srgbClr val="212121"/>
                </a:solidFill>
                <a:effectLst/>
                <a:latin typeface="Roboto" panose="02000000000000000000" pitchFamily="2" charset="0"/>
              </a:rPr>
              <a:t>13-Presence of online assistance through multi-choice 111</a:t>
            </a:r>
          </a:p>
          <a:p>
            <a:pPr algn="l"/>
            <a:r>
              <a:rPr lang="en-US" b="0" i="0" dirty="0">
                <a:solidFill>
                  <a:srgbClr val="212121"/>
                </a:solidFill>
                <a:effectLst/>
                <a:latin typeface="Roboto" panose="02000000000000000000" pitchFamily="2" charset="0"/>
              </a:rPr>
              <a:t>14-Website is as efficient as before 14</a:t>
            </a:r>
          </a:p>
          <a:p>
            <a:pPr algn="l"/>
            <a:r>
              <a:rPr lang="en-US" b="0" i="0" dirty="0">
                <a:solidFill>
                  <a:srgbClr val="212121"/>
                </a:solidFill>
                <a:effectLst/>
                <a:latin typeface="Roboto" panose="02000000000000000000" pitchFamily="2" charset="0"/>
              </a:rPr>
              <a:t>15-Which of the Indian online retailer would you choose 76</a:t>
            </a:r>
          </a:p>
        </p:txBody>
      </p:sp>
      <p:sp>
        <p:nvSpPr>
          <p:cNvPr id="3" name="TextBox 2">
            <a:extLst>
              <a:ext uri="{FF2B5EF4-FFF2-40B4-BE49-F238E27FC236}">
                <a16:creationId xmlns:a16="http://schemas.microsoft.com/office/drawing/2014/main" id="{A18B9247-BDF1-4151-853B-CDF6205C896F}"/>
              </a:ext>
            </a:extLst>
          </p:cNvPr>
          <p:cNvSpPr txBox="1"/>
          <p:nvPr/>
        </p:nvSpPr>
        <p:spPr>
          <a:xfrm>
            <a:off x="6241774" y="1232452"/>
            <a:ext cx="5791200" cy="3139321"/>
          </a:xfrm>
          <a:prstGeom prst="rect">
            <a:avLst/>
          </a:prstGeom>
          <a:noFill/>
        </p:spPr>
        <p:txBody>
          <a:bodyPr wrap="square" rtlCol="0">
            <a:spAutoFit/>
          </a:bodyPr>
          <a:lstStyle/>
          <a:p>
            <a:pPr algn="l"/>
            <a:r>
              <a:rPr lang="en-US" b="1" i="0" dirty="0">
                <a:solidFill>
                  <a:srgbClr val="212121"/>
                </a:solidFill>
                <a:effectLst/>
                <a:latin typeface="Roboto" panose="02000000000000000000" pitchFamily="2" charset="0"/>
              </a:rPr>
              <a:t>Negative</a:t>
            </a:r>
          </a:p>
          <a:p>
            <a:pPr algn="l"/>
            <a:endParaRPr lang="en-US" b="1"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1-Longer time to get logged in 35</a:t>
            </a:r>
          </a:p>
          <a:p>
            <a:pPr algn="l"/>
            <a:r>
              <a:rPr lang="en-US" b="0" i="0" dirty="0">
                <a:solidFill>
                  <a:srgbClr val="212121"/>
                </a:solidFill>
                <a:effectLst/>
                <a:latin typeface="Roboto" panose="02000000000000000000" pitchFamily="2" charset="0"/>
              </a:rPr>
              <a:t>2-Longer time in displaying graphics and photos 74</a:t>
            </a:r>
          </a:p>
          <a:p>
            <a:pPr algn="l"/>
            <a:r>
              <a:rPr lang="en-US" b="0" i="0" dirty="0">
                <a:solidFill>
                  <a:srgbClr val="212121"/>
                </a:solidFill>
                <a:effectLst/>
                <a:latin typeface="Roboto" panose="02000000000000000000" pitchFamily="2" charset="0"/>
              </a:rPr>
              <a:t>3-Late declaration of price 75</a:t>
            </a:r>
          </a:p>
          <a:p>
            <a:pPr algn="l"/>
            <a:r>
              <a:rPr lang="en-US" b="0" i="0" dirty="0">
                <a:solidFill>
                  <a:srgbClr val="212121"/>
                </a:solidFill>
                <a:effectLst/>
                <a:latin typeface="Roboto" panose="02000000000000000000" pitchFamily="2" charset="0"/>
              </a:rPr>
              <a:t>4-Longer page loading time 68</a:t>
            </a:r>
          </a:p>
          <a:p>
            <a:pPr algn="l"/>
            <a:r>
              <a:rPr lang="en-US" b="0" i="0" dirty="0">
                <a:solidFill>
                  <a:srgbClr val="212121"/>
                </a:solidFill>
                <a:effectLst/>
                <a:latin typeface="Roboto" panose="02000000000000000000" pitchFamily="2" charset="0"/>
              </a:rPr>
              <a:t>5-Limited mode of payment on most products 7</a:t>
            </a:r>
          </a:p>
          <a:p>
            <a:pPr algn="l"/>
            <a:r>
              <a:rPr lang="en-US" b="0" i="0" dirty="0">
                <a:solidFill>
                  <a:srgbClr val="212121"/>
                </a:solidFill>
                <a:effectLst/>
                <a:latin typeface="Roboto" panose="02000000000000000000" pitchFamily="2" charset="0"/>
              </a:rPr>
              <a:t>6-Longer delivery period 26</a:t>
            </a:r>
          </a:p>
          <a:p>
            <a:pPr algn="l"/>
            <a:r>
              <a:rPr lang="en-US" b="0" i="0" dirty="0">
                <a:solidFill>
                  <a:srgbClr val="212121"/>
                </a:solidFill>
                <a:effectLst/>
                <a:latin typeface="Roboto" panose="02000000000000000000" pitchFamily="2" charset="0"/>
              </a:rPr>
              <a:t>7-Change in website/Application design 37</a:t>
            </a:r>
          </a:p>
          <a:p>
            <a:pPr algn="l"/>
            <a:r>
              <a:rPr lang="en-US" b="0" i="0" dirty="0">
                <a:solidFill>
                  <a:srgbClr val="212121"/>
                </a:solidFill>
                <a:effectLst/>
                <a:latin typeface="Roboto" panose="02000000000000000000" pitchFamily="2" charset="0"/>
              </a:rPr>
              <a:t>8-Frequent disruption when moving from one page 66</a:t>
            </a:r>
          </a:p>
          <a:p>
            <a:endParaRPr lang="en-IN" dirty="0"/>
          </a:p>
        </p:txBody>
      </p:sp>
    </p:spTree>
    <p:extLst>
      <p:ext uri="{BB962C8B-B14F-4D97-AF65-F5344CB8AC3E}">
        <p14:creationId xmlns:p14="http://schemas.microsoft.com/office/powerpoint/2010/main" val="2790266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7CF2E2-CCED-44E4-A0B5-F1D4E4D43B46}"/>
              </a:ext>
            </a:extLst>
          </p:cNvPr>
          <p:cNvSpPr txBox="1"/>
          <p:nvPr/>
        </p:nvSpPr>
        <p:spPr>
          <a:xfrm>
            <a:off x="0" y="583096"/>
            <a:ext cx="6096000" cy="5078313"/>
          </a:xfrm>
          <a:prstGeom prst="rect">
            <a:avLst/>
          </a:prstGeom>
          <a:noFill/>
        </p:spPr>
        <p:txBody>
          <a:bodyPr wrap="square" rtlCol="0">
            <a:spAutoFit/>
          </a:bodyPr>
          <a:lstStyle/>
          <a:p>
            <a:pPr algn="l"/>
            <a:r>
              <a:rPr lang="en-US" b="1" i="0" dirty="0">
                <a:solidFill>
                  <a:srgbClr val="212121"/>
                </a:solidFill>
                <a:effectLst/>
                <a:latin typeface="Roboto" panose="02000000000000000000" pitchFamily="2" charset="0"/>
              </a:rPr>
              <a:t>Snapdeal</a:t>
            </a:r>
          </a:p>
          <a:p>
            <a:pPr algn="l"/>
            <a:endParaRPr lang="en-US" b="1"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Reviews with counts</a:t>
            </a:r>
          </a:p>
          <a:p>
            <a:pPr algn="l"/>
            <a:endParaRPr lang="en-US" b="1" i="0" dirty="0">
              <a:solidFill>
                <a:srgbClr val="212121"/>
              </a:solidFill>
              <a:effectLst/>
              <a:latin typeface="Roboto" panose="02000000000000000000" pitchFamily="2" charset="0"/>
            </a:endParaRPr>
          </a:p>
          <a:p>
            <a:pPr algn="l"/>
            <a:r>
              <a:rPr lang="en-US" b="1" i="0" dirty="0">
                <a:solidFill>
                  <a:srgbClr val="212121"/>
                </a:solidFill>
                <a:effectLst/>
                <a:latin typeface="Roboto" panose="02000000000000000000" pitchFamily="2" charset="0"/>
              </a:rPr>
              <a:t>positive</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1-Easy to use website or application 130</a:t>
            </a:r>
          </a:p>
          <a:p>
            <a:pPr algn="l"/>
            <a:r>
              <a:rPr lang="en-US" b="0" i="0" dirty="0">
                <a:solidFill>
                  <a:srgbClr val="212121"/>
                </a:solidFill>
                <a:effectLst/>
                <a:latin typeface="Roboto" panose="02000000000000000000" pitchFamily="2" charset="0"/>
              </a:rPr>
              <a:t>2-Visual appealing web-page layout 61</a:t>
            </a:r>
          </a:p>
          <a:p>
            <a:pPr algn="l"/>
            <a:r>
              <a:rPr lang="en-US" b="0" i="0" dirty="0">
                <a:solidFill>
                  <a:srgbClr val="212121"/>
                </a:solidFill>
                <a:effectLst/>
                <a:latin typeface="Roboto" panose="02000000000000000000" pitchFamily="2" charset="0"/>
              </a:rPr>
              <a:t>3-Wild variety of product on offer 14</a:t>
            </a:r>
          </a:p>
          <a:p>
            <a:pPr algn="l"/>
            <a:r>
              <a:rPr lang="en-US" b="0" i="0" dirty="0">
                <a:solidFill>
                  <a:srgbClr val="212121"/>
                </a:solidFill>
                <a:effectLst/>
                <a:latin typeface="Roboto" panose="02000000000000000000" pitchFamily="2" charset="0"/>
              </a:rPr>
              <a:t>4-Complete, relevant description information of product 59</a:t>
            </a:r>
          </a:p>
          <a:p>
            <a:pPr algn="l"/>
            <a:r>
              <a:rPr lang="en-US" b="0" i="0" dirty="0">
                <a:solidFill>
                  <a:srgbClr val="212121"/>
                </a:solidFill>
                <a:effectLst/>
                <a:latin typeface="Roboto" panose="02000000000000000000" pitchFamily="2" charset="0"/>
              </a:rPr>
              <a:t>5-Fast loading website speed of website 81</a:t>
            </a:r>
          </a:p>
          <a:p>
            <a:pPr algn="l"/>
            <a:r>
              <a:rPr lang="en-US" b="0" i="0" dirty="0">
                <a:solidFill>
                  <a:srgbClr val="212121"/>
                </a:solidFill>
                <a:effectLst/>
                <a:latin typeface="Roboto" panose="02000000000000000000" pitchFamily="2" charset="0"/>
              </a:rPr>
              <a:t>6-Reliability of the website or application 45</a:t>
            </a:r>
          </a:p>
          <a:p>
            <a:pPr algn="l"/>
            <a:r>
              <a:rPr lang="en-US" b="0" i="0" dirty="0">
                <a:solidFill>
                  <a:srgbClr val="212121"/>
                </a:solidFill>
                <a:effectLst/>
                <a:latin typeface="Roboto" panose="02000000000000000000" pitchFamily="2" charset="0"/>
              </a:rPr>
              <a:t>7-Availability of several payment options 90</a:t>
            </a:r>
          </a:p>
          <a:p>
            <a:pPr algn="l"/>
            <a:r>
              <a:rPr lang="en-US" b="0" i="0" dirty="0">
                <a:solidFill>
                  <a:srgbClr val="212121"/>
                </a:solidFill>
                <a:effectLst/>
                <a:latin typeface="Roboto" panose="02000000000000000000" pitchFamily="2" charset="0"/>
              </a:rPr>
              <a:t>8-Speedy order delivery 50</a:t>
            </a:r>
          </a:p>
          <a:p>
            <a:pPr algn="l"/>
            <a:r>
              <a:rPr lang="en-US" b="0" i="0" dirty="0">
                <a:solidFill>
                  <a:srgbClr val="212121"/>
                </a:solidFill>
                <a:effectLst/>
                <a:latin typeface="Roboto" panose="02000000000000000000" pitchFamily="2" charset="0"/>
              </a:rPr>
              <a:t>9-Privacy of customers’ information 45</a:t>
            </a:r>
          </a:p>
          <a:p>
            <a:pPr algn="l"/>
            <a:r>
              <a:rPr lang="en-US" b="0" i="0" dirty="0">
                <a:solidFill>
                  <a:srgbClr val="212121"/>
                </a:solidFill>
                <a:effectLst/>
                <a:latin typeface="Roboto" panose="02000000000000000000" pitchFamily="2" charset="0"/>
              </a:rPr>
              <a:t>10-Security of customer financial information 100</a:t>
            </a:r>
          </a:p>
          <a:p>
            <a:pPr algn="l"/>
            <a:r>
              <a:rPr lang="en-US" b="0" i="0" dirty="0">
                <a:solidFill>
                  <a:srgbClr val="212121"/>
                </a:solidFill>
                <a:effectLst/>
                <a:latin typeface="Roboto" panose="02000000000000000000" pitchFamily="2" charset="0"/>
              </a:rPr>
              <a:t>11-Website is as efficient as before 25</a:t>
            </a:r>
          </a:p>
        </p:txBody>
      </p:sp>
      <p:sp>
        <p:nvSpPr>
          <p:cNvPr id="3" name="TextBox 2">
            <a:extLst>
              <a:ext uri="{FF2B5EF4-FFF2-40B4-BE49-F238E27FC236}">
                <a16:creationId xmlns:a16="http://schemas.microsoft.com/office/drawing/2014/main" id="{91922F6B-814B-4CB6-87B1-A5E688CB63D8}"/>
              </a:ext>
            </a:extLst>
          </p:cNvPr>
          <p:cNvSpPr txBox="1"/>
          <p:nvPr/>
        </p:nvSpPr>
        <p:spPr>
          <a:xfrm>
            <a:off x="6400800" y="1628075"/>
            <a:ext cx="5618922" cy="3416320"/>
          </a:xfrm>
          <a:prstGeom prst="rect">
            <a:avLst/>
          </a:prstGeom>
          <a:noFill/>
        </p:spPr>
        <p:txBody>
          <a:bodyPr wrap="square" rtlCol="0">
            <a:spAutoFit/>
          </a:bodyPr>
          <a:lstStyle/>
          <a:p>
            <a:pPr algn="l"/>
            <a:r>
              <a:rPr lang="en-US" b="1" i="0" dirty="0">
                <a:solidFill>
                  <a:srgbClr val="212121"/>
                </a:solidFill>
                <a:effectLst/>
                <a:latin typeface="Roboto" panose="02000000000000000000" pitchFamily="2" charset="0"/>
              </a:rPr>
              <a:t>Negative</a:t>
            </a:r>
          </a:p>
          <a:p>
            <a:pPr algn="l"/>
            <a:endParaRPr lang="en-US" b="1"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1-Longer time to get logged in 67</a:t>
            </a:r>
          </a:p>
          <a:p>
            <a:pPr algn="l"/>
            <a:r>
              <a:rPr lang="en-US" b="0" i="0" dirty="0">
                <a:solidFill>
                  <a:srgbClr val="212121"/>
                </a:solidFill>
                <a:effectLst/>
                <a:latin typeface="Roboto" panose="02000000000000000000" pitchFamily="2" charset="0"/>
              </a:rPr>
              <a:t>2-Longer time in displaying graphics and photos 92</a:t>
            </a:r>
          </a:p>
          <a:p>
            <a:pPr algn="l"/>
            <a:r>
              <a:rPr lang="en-US" b="0" i="0" dirty="0">
                <a:solidFill>
                  <a:srgbClr val="212121"/>
                </a:solidFill>
                <a:effectLst/>
                <a:latin typeface="Roboto" panose="02000000000000000000" pitchFamily="2" charset="0"/>
              </a:rPr>
              <a:t>3-Late declaration of price 0</a:t>
            </a:r>
          </a:p>
          <a:p>
            <a:pPr algn="l"/>
            <a:r>
              <a:rPr lang="en-US" b="0" i="0" dirty="0">
                <a:solidFill>
                  <a:srgbClr val="212121"/>
                </a:solidFill>
                <a:effectLst/>
                <a:latin typeface="Roboto" panose="02000000000000000000" pitchFamily="2" charset="0"/>
              </a:rPr>
              <a:t>4-Longer page loading time 63</a:t>
            </a:r>
          </a:p>
          <a:p>
            <a:pPr algn="l"/>
            <a:r>
              <a:rPr lang="en-US" b="0" i="0" dirty="0">
                <a:solidFill>
                  <a:srgbClr val="212121"/>
                </a:solidFill>
                <a:effectLst/>
                <a:latin typeface="Roboto" panose="02000000000000000000" pitchFamily="2" charset="0"/>
              </a:rPr>
              <a:t>5-Limited mode of payment on most products 109</a:t>
            </a:r>
          </a:p>
          <a:p>
            <a:pPr algn="l"/>
            <a:r>
              <a:rPr lang="en-US" b="0" i="0" dirty="0">
                <a:solidFill>
                  <a:srgbClr val="212121"/>
                </a:solidFill>
                <a:effectLst/>
                <a:latin typeface="Roboto" panose="02000000000000000000" pitchFamily="2" charset="0"/>
              </a:rPr>
              <a:t>6-Longer delivery period 90</a:t>
            </a:r>
          </a:p>
          <a:p>
            <a:pPr algn="l"/>
            <a:r>
              <a:rPr lang="en-US" b="0" i="0" dirty="0">
                <a:solidFill>
                  <a:srgbClr val="212121"/>
                </a:solidFill>
                <a:effectLst/>
                <a:latin typeface="Roboto" panose="02000000000000000000" pitchFamily="2" charset="0"/>
              </a:rPr>
              <a:t>7-Change in website/Application design 8</a:t>
            </a:r>
          </a:p>
          <a:p>
            <a:pPr algn="l"/>
            <a:r>
              <a:rPr lang="en-US" b="0" i="0" dirty="0">
                <a:solidFill>
                  <a:srgbClr val="212121"/>
                </a:solidFill>
                <a:effectLst/>
                <a:latin typeface="Roboto" panose="02000000000000000000" pitchFamily="2" charset="0"/>
              </a:rPr>
              <a:t>8-Frequent disruption when moving from one page 74</a:t>
            </a:r>
          </a:p>
          <a:p>
            <a:endParaRPr lang="en-IN" dirty="0"/>
          </a:p>
        </p:txBody>
      </p:sp>
      <p:sp>
        <p:nvSpPr>
          <p:cNvPr id="4" name="TextBox 3">
            <a:extLst>
              <a:ext uri="{FF2B5EF4-FFF2-40B4-BE49-F238E27FC236}">
                <a16:creationId xmlns:a16="http://schemas.microsoft.com/office/drawing/2014/main" id="{DFD9918E-0BD3-4D37-A9C5-7264AD74CFD6}"/>
              </a:ext>
            </a:extLst>
          </p:cNvPr>
          <p:cNvSpPr txBox="1"/>
          <p:nvPr/>
        </p:nvSpPr>
        <p:spPr>
          <a:xfrm>
            <a:off x="0" y="5661409"/>
            <a:ext cx="11237843" cy="1200329"/>
          </a:xfrm>
          <a:prstGeom prst="rect">
            <a:avLst/>
          </a:prstGeom>
          <a:noFill/>
        </p:spPr>
        <p:txBody>
          <a:bodyPr wrap="square" rtlCol="0">
            <a:spAutoFit/>
          </a:bodyPr>
          <a:lstStyle/>
          <a:p>
            <a:r>
              <a:rPr lang="en-US" b="1" dirty="0">
                <a:solidFill>
                  <a:srgbClr val="000000"/>
                </a:solidFill>
                <a:effectLst/>
                <a:latin typeface="+mj-lt"/>
              </a:rPr>
              <a:t>NOTE-All people facing almost similar kind of problem with different site but </a:t>
            </a:r>
            <a:r>
              <a:rPr lang="en-US" b="1" dirty="0" err="1">
                <a:solidFill>
                  <a:srgbClr val="000000"/>
                </a:solidFill>
                <a:effectLst/>
                <a:latin typeface="+mj-lt"/>
              </a:rPr>
              <a:t>i</a:t>
            </a:r>
            <a:r>
              <a:rPr lang="en-US" b="1" dirty="0">
                <a:solidFill>
                  <a:srgbClr val="000000"/>
                </a:solidFill>
                <a:effectLst/>
                <a:latin typeface="+mj-lt"/>
              </a:rPr>
              <a:t> have mentioned count so if more people are facing similar count then the site should improve it if it has a less count no need to do anything</a:t>
            </a:r>
            <a:endParaRPr lang="en-US" b="0" dirty="0">
              <a:solidFill>
                <a:srgbClr val="000000"/>
              </a:solidFill>
              <a:effectLst/>
              <a:latin typeface="+mj-lt"/>
            </a:endParaRPr>
          </a:p>
          <a:p>
            <a:endParaRPr lang="en-IN" dirty="0">
              <a:latin typeface="+mj-lt"/>
            </a:endParaRPr>
          </a:p>
        </p:txBody>
      </p:sp>
    </p:spTree>
    <p:extLst>
      <p:ext uri="{BB962C8B-B14F-4D97-AF65-F5344CB8AC3E}">
        <p14:creationId xmlns:p14="http://schemas.microsoft.com/office/powerpoint/2010/main" val="929789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D103EF-A2DD-4619-865C-FD33008F0EF1}"/>
              </a:ext>
            </a:extLst>
          </p:cNvPr>
          <p:cNvSpPr txBox="1"/>
          <p:nvPr/>
        </p:nvSpPr>
        <p:spPr>
          <a:xfrm>
            <a:off x="3074504" y="2451651"/>
            <a:ext cx="6824869" cy="1323439"/>
          </a:xfrm>
          <a:prstGeom prst="rect">
            <a:avLst/>
          </a:prstGeom>
          <a:noFill/>
        </p:spPr>
        <p:txBody>
          <a:bodyPr wrap="square" rtlCol="0">
            <a:spAutoFit/>
          </a:bodyPr>
          <a:lstStyle/>
          <a:p>
            <a:r>
              <a:rPr lang="en-US" sz="8000" dirty="0"/>
              <a:t>THANKYOU</a:t>
            </a:r>
            <a:endParaRPr lang="en-IN" sz="8000" dirty="0"/>
          </a:p>
        </p:txBody>
      </p:sp>
    </p:spTree>
    <p:extLst>
      <p:ext uri="{BB962C8B-B14F-4D97-AF65-F5344CB8AC3E}">
        <p14:creationId xmlns:p14="http://schemas.microsoft.com/office/powerpoint/2010/main" val="225138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0A9F-3AAB-4993-A144-B159ADB5BE2B}"/>
              </a:ext>
            </a:extLst>
          </p:cNvPr>
          <p:cNvSpPr>
            <a:spLocks noGrp="1"/>
          </p:cNvSpPr>
          <p:nvPr>
            <p:ph type="title"/>
          </p:nvPr>
        </p:nvSpPr>
        <p:spPr/>
        <p:txBody>
          <a:bodyPr/>
          <a:lstStyle/>
          <a:p>
            <a:r>
              <a:rPr lang="en-IN" sz="1800" dirty="0">
                <a:effectLst/>
                <a:latin typeface="Arial Black" panose="020B0A04020102020204" pitchFamily="34" charset="0"/>
                <a:ea typeface="Calibri" panose="020F0502020204030204" pitchFamily="34" charset="0"/>
                <a:cs typeface="Arial" panose="020B0604020202020204" pitchFamily="34" charset="0"/>
              </a:rPr>
              <a:t>Diagram Representation of Customer Retention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E6FA86D8-DF9F-49D3-81F1-A926BEC7C1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20348" y="1162934"/>
            <a:ext cx="6414052" cy="2852476"/>
          </a:xfrm>
          <a:prstGeom prst="rect">
            <a:avLst/>
          </a:prstGeom>
          <a:noFill/>
          <a:ln>
            <a:noFill/>
          </a:ln>
        </p:spPr>
      </p:pic>
      <p:sp>
        <p:nvSpPr>
          <p:cNvPr id="5" name="TextBox 4">
            <a:extLst>
              <a:ext uri="{FF2B5EF4-FFF2-40B4-BE49-F238E27FC236}">
                <a16:creationId xmlns:a16="http://schemas.microsoft.com/office/drawing/2014/main" id="{27D8E5E3-C337-40A9-82B6-86973F785762}"/>
              </a:ext>
            </a:extLst>
          </p:cNvPr>
          <p:cNvSpPr txBox="1"/>
          <p:nvPr/>
        </p:nvSpPr>
        <p:spPr>
          <a:xfrm>
            <a:off x="1073426" y="4015410"/>
            <a:ext cx="8507896" cy="2459712"/>
          </a:xfrm>
          <a:prstGeom prst="rect">
            <a:avLst/>
          </a:prstGeom>
          <a:noFill/>
        </p:spPr>
        <p:txBody>
          <a:bodyPr wrap="square" rtlCol="0">
            <a:spAutoFit/>
          </a:bodyPr>
          <a:lstStyle/>
          <a:p>
            <a:pPr>
              <a:lnSpc>
                <a:spcPct val="107000"/>
              </a:lnSpc>
              <a:spcAft>
                <a:spcPts val="800"/>
              </a:spcAft>
            </a:pPr>
            <a:r>
              <a:rPr lang="en-IN" sz="1800" dirty="0">
                <a:effectLst/>
                <a:latin typeface="Arial Black" panose="020B0A0402010202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hedonic value have 4 values that is gratification, role, best deal, social, adventure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Utilitarian have four values product offering, Convenience, Product Information, Monetary Saving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customer retention based on three main factor Hedonic value, Perceived Risk, Utilitarian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304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0678-B1F8-42E4-BBDF-E2101106E6EC}"/>
              </a:ext>
            </a:extLst>
          </p:cNvPr>
          <p:cNvSpPr>
            <a:spLocks noGrp="1"/>
          </p:cNvSpPr>
          <p:nvPr>
            <p:ph type="title"/>
          </p:nvPr>
        </p:nvSpPr>
        <p:spPr/>
        <p:txBody>
          <a:bodyPr/>
          <a:lstStyle/>
          <a:p>
            <a:r>
              <a:rPr lang="en-US" dirty="0"/>
              <a:t>Hardware And Software Requirement</a:t>
            </a:r>
            <a:endParaRPr lang="en-IN" dirty="0"/>
          </a:p>
        </p:txBody>
      </p:sp>
      <p:sp>
        <p:nvSpPr>
          <p:cNvPr id="3" name="Content Placeholder 2">
            <a:extLst>
              <a:ext uri="{FF2B5EF4-FFF2-40B4-BE49-F238E27FC236}">
                <a16:creationId xmlns:a16="http://schemas.microsoft.com/office/drawing/2014/main" id="{2D1EBDFD-5563-443A-8DD9-79EBB7A15AFB}"/>
              </a:ext>
            </a:extLst>
          </p:cNvPr>
          <p:cNvSpPr>
            <a:spLocks noGrp="1"/>
          </p:cNvSpPr>
          <p:nvPr>
            <p:ph idx="1"/>
          </p:nvPr>
        </p:nvSpPr>
        <p:spPr>
          <a:xfrm>
            <a:off x="838200" y="2141537"/>
            <a:ext cx="10515600" cy="4351338"/>
          </a:xfrm>
        </p:spPr>
        <p:txBody>
          <a:bodyPr>
            <a:normAutofit/>
          </a:bodyPr>
          <a:lstStyle/>
          <a:p>
            <a:r>
              <a:rPr lang="en-US" sz="1600" dirty="0"/>
              <a:t>For hardware I have used my laptop for doing EDA</a:t>
            </a:r>
          </a:p>
          <a:p>
            <a:r>
              <a:rPr lang="en-US" sz="1600" dirty="0"/>
              <a:t>For Software I have used Google </a:t>
            </a:r>
            <a:r>
              <a:rPr lang="en-US" sz="1600" dirty="0" err="1"/>
              <a:t>colab</a:t>
            </a:r>
            <a:r>
              <a:rPr lang="en-US" sz="1600" dirty="0"/>
              <a:t> because of it speed it gives high ram and storage space</a:t>
            </a:r>
          </a:p>
          <a:p>
            <a:r>
              <a:rPr lang="en-IN" sz="1600" dirty="0"/>
              <a:t>And for rest of EDA I have used some library like</a:t>
            </a:r>
          </a:p>
          <a:p>
            <a:r>
              <a:rPr lang="en-IN" sz="1600" dirty="0"/>
              <a:t>Pandas</a:t>
            </a:r>
          </a:p>
          <a:p>
            <a:r>
              <a:rPr lang="en-IN" sz="1600" dirty="0" err="1"/>
              <a:t>Numpy</a:t>
            </a:r>
            <a:endParaRPr lang="en-IN" sz="1600" dirty="0"/>
          </a:p>
          <a:p>
            <a:r>
              <a:rPr lang="en-IN" sz="1600" dirty="0"/>
              <a:t>Seaborn</a:t>
            </a:r>
          </a:p>
          <a:p>
            <a:r>
              <a:rPr lang="en-IN" sz="1600" dirty="0"/>
              <a:t>Matplotlib</a:t>
            </a:r>
          </a:p>
        </p:txBody>
      </p:sp>
    </p:spTree>
    <p:extLst>
      <p:ext uri="{BB962C8B-B14F-4D97-AF65-F5344CB8AC3E}">
        <p14:creationId xmlns:p14="http://schemas.microsoft.com/office/powerpoint/2010/main" val="218715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C34F-DEBE-402E-B357-03E96521F86B}"/>
              </a:ext>
            </a:extLst>
          </p:cNvPr>
          <p:cNvSpPr>
            <a:spLocks noGrp="1"/>
          </p:cNvSpPr>
          <p:nvPr>
            <p:ph type="title"/>
          </p:nvPr>
        </p:nvSpPr>
        <p:spPr/>
        <p:txBody>
          <a:bodyPr/>
          <a:lstStyle/>
          <a:p>
            <a:r>
              <a:rPr lang="en-US" dirty="0"/>
              <a:t>Dataset and Analysis</a:t>
            </a:r>
            <a:endParaRPr lang="en-IN" dirty="0"/>
          </a:p>
        </p:txBody>
      </p:sp>
      <p:sp>
        <p:nvSpPr>
          <p:cNvPr id="3" name="Content Placeholder 2">
            <a:extLst>
              <a:ext uri="{FF2B5EF4-FFF2-40B4-BE49-F238E27FC236}">
                <a16:creationId xmlns:a16="http://schemas.microsoft.com/office/drawing/2014/main" id="{18A48C92-5749-44CC-83B2-474580EEFE35}"/>
              </a:ext>
            </a:extLst>
          </p:cNvPr>
          <p:cNvSpPr>
            <a:spLocks noGrp="1"/>
          </p:cNvSpPr>
          <p:nvPr>
            <p:ph idx="1"/>
          </p:nvPr>
        </p:nvSpPr>
        <p:spPr>
          <a:xfrm>
            <a:off x="838200" y="1825625"/>
            <a:ext cx="10515600" cy="599523"/>
          </a:xfrm>
        </p:spPr>
        <p:txBody>
          <a:bodyPr>
            <a:normAutofit lnSpcReduction="10000"/>
          </a:bodyPr>
          <a:lstStyle/>
          <a:p>
            <a:r>
              <a:rPr lang="en-US" sz="1800" dirty="0"/>
              <a:t>This dataset has only one column that was int and rest of all the columns are object the shape of data is 267 rows and 71 columns</a:t>
            </a:r>
          </a:p>
          <a:p>
            <a:endParaRPr lang="en-IN" sz="1800" dirty="0"/>
          </a:p>
        </p:txBody>
      </p:sp>
      <p:pic>
        <p:nvPicPr>
          <p:cNvPr id="5" name="Picture 4">
            <a:extLst>
              <a:ext uri="{FF2B5EF4-FFF2-40B4-BE49-F238E27FC236}">
                <a16:creationId xmlns:a16="http://schemas.microsoft.com/office/drawing/2014/main" id="{1DA9F87D-DE45-4293-A84D-E52114EA0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835" y="3273069"/>
            <a:ext cx="4944165" cy="1209844"/>
          </a:xfrm>
          <a:prstGeom prst="rect">
            <a:avLst/>
          </a:prstGeom>
        </p:spPr>
      </p:pic>
      <p:sp>
        <p:nvSpPr>
          <p:cNvPr id="6" name="TextBox 5">
            <a:extLst>
              <a:ext uri="{FF2B5EF4-FFF2-40B4-BE49-F238E27FC236}">
                <a16:creationId xmlns:a16="http://schemas.microsoft.com/office/drawing/2014/main" id="{87CE0E07-250C-4D55-A8D0-04DEA5737827}"/>
              </a:ext>
            </a:extLst>
          </p:cNvPr>
          <p:cNvSpPr txBox="1"/>
          <p:nvPr/>
        </p:nvSpPr>
        <p:spPr>
          <a:xfrm>
            <a:off x="838199" y="2610678"/>
            <a:ext cx="5059017" cy="369332"/>
          </a:xfrm>
          <a:prstGeom prst="rect">
            <a:avLst/>
          </a:prstGeom>
          <a:noFill/>
        </p:spPr>
        <p:txBody>
          <a:bodyPr wrap="square" rtlCol="0">
            <a:spAutoFit/>
          </a:bodyPr>
          <a:lstStyle/>
          <a:p>
            <a:r>
              <a:rPr lang="en-US" dirty="0">
                <a:latin typeface="Arial Black" panose="020B0A04020102020204" pitchFamily="34" charset="0"/>
              </a:rPr>
              <a:t>Missing Values in dataset</a:t>
            </a:r>
            <a:endParaRPr lang="en-IN" dirty="0">
              <a:latin typeface="Arial Black" panose="020B0A04020102020204" pitchFamily="34" charset="0"/>
            </a:endParaRPr>
          </a:p>
        </p:txBody>
      </p:sp>
      <p:sp>
        <p:nvSpPr>
          <p:cNvPr id="7" name="TextBox 6">
            <a:extLst>
              <a:ext uri="{FF2B5EF4-FFF2-40B4-BE49-F238E27FC236}">
                <a16:creationId xmlns:a16="http://schemas.microsoft.com/office/drawing/2014/main" id="{0D5BAB81-6A92-4B0A-9658-AB396ED2BD58}"/>
              </a:ext>
            </a:extLst>
          </p:cNvPr>
          <p:cNvSpPr txBox="1"/>
          <p:nvPr/>
        </p:nvSpPr>
        <p:spPr>
          <a:xfrm>
            <a:off x="1151835" y="4591306"/>
            <a:ext cx="6758609" cy="369332"/>
          </a:xfrm>
          <a:prstGeom prst="rect">
            <a:avLst/>
          </a:prstGeom>
          <a:noFill/>
        </p:spPr>
        <p:txBody>
          <a:bodyPr wrap="square" rtlCol="0">
            <a:spAutoFit/>
          </a:bodyPr>
          <a:lstStyle/>
          <a:p>
            <a:r>
              <a:rPr lang="en-US" dirty="0"/>
              <a:t>There is no missing values in dataset</a:t>
            </a:r>
            <a:endParaRPr lang="en-IN" dirty="0"/>
          </a:p>
        </p:txBody>
      </p:sp>
    </p:spTree>
    <p:extLst>
      <p:ext uri="{BB962C8B-B14F-4D97-AF65-F5344CB8AC3E}">
        <p14:creationId xmlns:p14="http://schemas.microsoft.com/office/powerpoint/2010/main" val="29484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1438-B5C7-41B1-A380-6DE5D05FB967}"/>
              </a:ext>
            </a:extLst>
          </p:cNvPr>
          <p:cNvSpPr>
            <a:spLocks noGrp="1"/>
          </p:cNvSpPr>
          <p:nvPr>
            <p:ph type="title"/>
          </p:nvPr>
        </p:nvSpPr>
        <p:spPr>
          <a:xfrm>
            <a:off x="480392" y="0"/>
            <a:ext cx="10515600" cy="1325563"/>
          </a:xfrm>
        </p:spPr>
        <p:txBody>
          <a:bodyPr/>
          <a:lstStyle/>
          <a:p>
            <a:r>
              <a:rPr lang="en-US" dirty="0"/>
              <a:t>EDA</a:t>
            </a:r>
            <a:endParaRPr lang="en-IN" dirty="0"/>
          </a:p>
        </p:txBody>
      </p:sp>
      <p:pic>
        <p:nvPicPr>
          <p:cNvPr id="5" name="Picture 4">
            <a:extLst>
              <a:ext uri="{FF2B5EF4-FFF2-40B4-BE49-F238E27FC236}">
                <a16:creationId xmlns:a16="http://schemas.microsoft.com/office/drawing/2014/main" id="{C7D2664E-7B10-4000-8A83-470478F06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571" y="2190099"/>
            <a:ext cx="10802858" cy="4667901"/>
          </a:xfrm>
          <a:prstGeom prst="rect">
            <a:avLst/>
          </a:prstGeom>
        </p:spPr>
      </p:pic>
      <p:sp>
        <p:nvSpPr>
          <p:cNvPr id="6" name="TextBox 5">
            <a:extLst>
              <a:ext uri="{FF2B5EF4-FFF2-40B4-BE49-F238E27FC236}">
                <a16:creationId xmlns:a16="http://schemas.microsoft.com/office/drawing/2014/main" id="{6F222300-1B21-4201-97C4-B290DAE468AC}"/>
              </a:ext>
            </a:extLst>
          </p:cNvPr>
          <p:cNvSpPr txBox="1"/>
          <p:nvPr/>
        </p:nvSpPr>
        <p:spPr>
          <a:xfrm>
            <a:off x="1033670" y="1325563"/>
            <a:ext cx="7235687" cy="646331"/>
          </a:xfrm>
          <a:prstGeom prst="rect">
            <a:avLst/>
          </a:prstGeom>
          <a:noFill/>
        </p:spPr>
        <p:txBody>
          <a:bodyPr wrap="square" rtlCol="0">
            <a:spAutoFit/>
          </a:bodyPr>
          <a:lstStyle/>
          <a:p>
            <a:r>
              <a:rPr lang="en-US" dirty="0"/>
              <a:t>I have did EDA using </a:t>
            </a:r>
            <a:r>
              <a:rPr lang="en-US" dirty="0" err="1"/>
              <a:t>countplot</a:t>
            </a:r>
            <a:r>
              <a:rPr lang="en-US" dirty="0"/>
              <a:t> for every feature  so I can get knowledge about which value in every feature I most popular </a:t>
            </a:r>
            <a:endParaRPr lang="en-IN" dirty="0"/>
          </a:p>
        </p:txBody>
      </p:sp>
    </p:spTree>
    <p:extLst>
      <p:ext uri="{BB962C8B-B14F-4D97-AF65-F5344CB8AC3E}">
        <p14:creationId xmlns:p14="http://schemas.microsoft.com/office/powerpoint/2010/main" val="2115558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D2B3-87AA-4E14-AD27-61D14D8AFF19}"/>
              </a:ext>
            </a:extLst>
          </p:cNvPr>
          <p:cNvSpPr>
            <a:spLocks noGrp="1"/>
          </p:cNvSpPr>
          <p:nvPr>
            <p:ph type="title"/>
          </p:nvPr>
        </p:nvSpPr>
        <p:spPr/>
        <p:txBody>
          <a:bodyPr/>
          <a:lstStyle/>
          <a:p>
            <a:r>
              <a:rPr lang="en-US" dirty="0"/>
              <a:t>Observation</a:t>
            </a:r>
            <a:endParaRPr lang="en-IN" dirty="0"/>
          </a:p>
        </p:txBody>
      </p:sp>
      <p:sp>
        <p:nvSpPr>
          <p:cNvPr id="3" name="Content Placeholder 2">
            <a:extLst>
              <a:ext uri="{FF2B5EF4-FFF2-40B4-BE49-F238E27FC236}">
                <a16:creationId xmlns:a16="http://schemas.microsoft.com/office/drawing/2014/main" id="{44C77460-0C79-492F-AA0D-DF066BC6C504}"/>
              </a:ext>
            </a:extLst>
          </p:cNvPr>
          <p:cNvSpPr>
            <a:spLocks noGrp="1"/>
          </p:cNvSpPr>
          <p:nvPr>
            <p:ph idx="1"/>
          </p:nvPr>
        </p:nvSpPr>
        <p:spPr/>
        <p:txBody>
          <a:bodyPr>
            <a:normAutofit fontScale="92500" lnSpcReduction="10000"/>
          </a:bodyPr>
          <a:lstStyle/>
          <a:p>
            <a:pPr algn="l"/>
            <a:r>
              <a:rPr lang="en-US" sz="2000" b="0" i="0" dirty="0">
                <a:solidFill>
                  <a:srgbClr val="212121"/>
                </a:solidFill>
                <a:effectLst/>
                <a:latin typeface="Roboto" panose="02000000000000000000" pitchFamily="2" charset="0"/>
              </a:rPr>
              <a:t>1-From gender </a:t>
            </a:r>
            <a:r>
              <a:rPr lang="en-US" sz="2000" b="0" i="0" dirty="0" err="1">
                <a:solidFill>
                  <a:srgbClr val="212121"/>
                </a:solidFill>
                <a:effectLst/>
                <a:latin typeface="Roboto" panose="02000000000000000000" pitchFamily="2" charset="0"/>
              </a:rPr>
              <a:t>i</a:t>
            </a:r>
            <a:r>
              <a:rPr lang="en-US" sz="2000" b="0" i="0" dirty="0">
                <a:solidFill>
                  <a:srgbClr val="212121"/>
                </a:solidFill>
                <a:effectLst/>
                <a:latin typeface="Roboto" panose="02000000000000000000" pitchFamily="2" charset="0"/>
              </a:rPr>
              <a:t> can say male are less and female are more means female use to do more shopping</a:t>
            </a:r>
          </a:p>
          <a:p>
            <a:pPr algn="l"/>
            <a:endParaRPr lang="en-US" sz="2000" b="0" i="0" dirty="0">
              <a:solidFill>
                <a:srgbClr val="212121"/>
              </a:solidFill>
              <a:effectLst/>
              <a:latin typeface="Roboto" panose="02000000000000000000" pitchFamily="2" charset="0"/>
            </a:endParaRPr>
          </a:p>
          <a:p>
            <a:pPr algn="l"/>
            <a:r>
              <a:rPr lang="en-US" sz="2000" b="0" i="0" dirty="0">
                <a:solidFill>
                  <a:srgbClr val="212121"/>
                </a:solidFill>
                <a:effectLst/>
                <a:latin typeface="Roboto" panose="02000000000000000000" pitchFamily="2" charset="0"/>
              </a:rPr>
              <a:t>2-From age 21-30 and 31-40 years of people use to do more shopping and peoples who are 50 years old and above they do very less shopping</a:t>
            </a:r>
          </a:p>
          <a:p>
            <a:pPr algn="l"/>
            <a:endParaRPr lang="en-US" sz="2000" b="0" i="0" dirty="0">
              <a:solidFill>
                <a:srgbClr val="212121"/>
              </a:solidFill>
              <a:effectLst/>
              <a:latin typeface="Roboto" panose="02000000000000000000" pitchFamily="2" charset="0"/>
            </a:endParaRPr>
          </a:p>
          <a:p>
            <a:pPr algn="l"/>
            <a:r>
              <a:rPr lang="en-US" sz="2000" b="0" i="0" dirty="0">
                <a:solidFill>
                  <a:srgbClr val="212121"/>
                </a:solidFill>
                <a:effectLst/>
                <a:latin typeface="Roboto" panose="02000000000000000000" pitchFamily="2" charset="0"/>
              </a:rPr>
              <a:t>3-From Since How Long You are Shopping Online </a:t>
            </a:r>
            <a:r>
              <a:rPr lang="en-US" sz="2000" b="0" i="0" dirty="0" err="1">
                <a:solidFill>
                  <a:srgbClr val="212121"/>
                </a:solidFill>
                <a:effectLst/>
                <a:latin typeface="Roboto" panose="02000000000000000000" pitchFamily="2" charset="0"/>
              </a:rPr>
              <a:t>i</a:t>
            </a:r>
            <a:r>
              <a:rPr lang="en-US" sz="2000" b="0" i="0" dirty="0">
                <a:solidFill>
                  <a:srgbClr val="212121"/>
                </a:solidFill>
                <a:effectLst/>
                <a:latin typeface="Roboto" panose="02000000000000000000" pitchFamily="2" charset="0"/>
              </a:rPr>
              <a:t> can say peoples at the age of 4 years start online shopping</a:t>
            </a:r>
          </a:p>
          <a:p>
            <a:pPr algn="l"/>
            <a:endParaRPr lang="en-US" sz="2000" b="0" i="0" dirty="0">
              <a:solidFill>
                <a:srgbClr val="212121"/>
              </a:solidFill>
              <a:effectLst/>
              <a:latin typeface="Roboto" panose="02000000000000000000" pitchFamily="2" charset="0"/>
            </a:endParaRPr>
          </a:p>
          <a:p>
            <a:pPr algn="l"/>
            <a:r>
              <a:rPr lang="en-US" sz="2000" b="0" i="0" dirty="0">
                <a:solidFill>
                  <a:srgbClr val="212121"/>
                </a:solidFill>
                <a:effectLst/>
                <a:latin typeface="Roboto" panose="02000000000000000000" pitchFamily="2" charset="0"/>
              </a:rPr>
              <a:t>4-From How many times you have made an online purchase in the past 1 year </a:t>
            </a:r>
            <a:r>
              <a:rPr lang="en-US" sz="2000" b="0" i="0" dirty="0" err="1">
                <a:solidFill>
                  <a:srgbClr val="212121"/>
                </a:solidFill>
                <a:effectLst/>
                <a:latin typeface="Roboto" panose="02000000000000000000" pitchFamily="2" charset="0"/>
              </a:rPr>
              <a:t>i</a:t>
            </a:r>
            <a:r>
              <a:rPr lang="en-US" sz="2000" b="0" i="0" dirty="0">
                <a:solidFill>
                  <a:srgbClr val="212121"/>
                </a:solidFill>
                <a:effectLst/>
                <a:latin typeface="Roboto" panose="02000000000000000000" pitchFamily="2" charset="0"/>
              </a:rPr>
              <a:t> can say less then 10 times has high count and </a:t>
            </a:r>
            <a:r>
              <a:rPr lang="en-US" sz="2000" b="0" i="0" dirty="0" err="1">
                <a:solidFill>
                  <a:srgbClr val="212121"/>
                </a:solidFill>
                <a:effectLst/>
                <a:latin typeface="Roboto" panose="02000000000000000000" pitchFamily="2" charset="0"/>
              </a:rPr>
              <a:t>and</a:t>
            </a:r>
            <a:r>
              <a:rPr lang="en-US" sz="2000" b="0" i="0" dirty="0">
                <a:solidFill>
                  <a:srgbClr val="212121"/>
                </a:solidFill>
                <a:effectLst/>
                <a:latin typeface="Roboto" panose="02000000000000000000" pitchFamily="2" charset="0"/>
              </a:rPr>
              <a:t> 42 times and above have least count means mostly people buy less then 10 mines a year</a:t>
            </a:r>
          </a:p>
          <a:p>
            <a:pPr marL="0" indent="0">
              <a:buNone/>
            </a:pPr>
            <a:endParaRPr lang="en-IN" dirty="0"/>
          </a:p>
        </p:txBody>
      </p:sp>
    </p:spTree>
    <p:extLst>
      <p:ext uri="{BB962C8B-B14F-4D97-AF65-F5344CB8AC3E}">
        <p14:creationId xmlns:p14="http://schemas.microsoft.com/office/powerpoint/2010/main" val="2421382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96186C0-617E-4D4F-AAA2-324D00659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860" y="0"/>
            <a:ext cx="11498280" cy="4753638"/>
          </a:xfrm>
          <a:prstGeom prst="rect">
            <a:avLst/>
          </a:prstGeom>
        </p:spPr>
      </p:pic>
      <p:sp>
        <p:nvSpPr>
          <p:cNvPr id="10" name="TextBox 9">
            <a:extLst>
              <a:ext uri="{FF2B5EF4-FFF2-40B4-BE49-F238E27FC236}">
                <a16:creationId xmlns:a16="http://schemas.microsoft.com/office/drawing/2014/main" id="{8795C0F6-C27F-4DED-BABF-28198584A042}"/>
              </a:ext>
            </a:extLst>
          </p:cNvPr>
          <p:cNvSpPr txBox="1"/>
          <p:nvPr/>
        </p:nvSpPr>
        <p:spPr>
          <a:xfrm>
            <a:off x="346860" y="4753638"/>
            <a:ext cx="11606601" cy="1877437"/>
          </a:xfrm>
          <a:prstGeom prst="rect">
            <a:avLst/>
          </a:prstGeom>
          <a:noFill/>
        </p:spPr>
        <p:txBody>
          <a:bodyPr wrap="square" rtlCol="0">
            <a:spAutoFit/>
          </a:bodyPr>
          <a:lstStyle/>
          <a:p>
            <a:pPr algn="l"/>
            <a:r>
              <a:rPr lang="en-US" sz="1400" b="0" i="0" dirty="0">
                <a:solidFill>
                  <a:srgbClr val="212121"/>
                </a:solidFill>
                <a:effectLst/>
                <a:latin typeface="Roboto" panose="02000000000000000000" pitchFamily="2" charset="0"/>
              </a:rPr>
              <a:t>5-From How do you access the internet while shopping on-line we can see people used to buy using mobile internet more and very few use dialup</a:t>
            </a:r>
          </a:p>
          <a:p>
            <a:pPr algn="l"/>
            <a:r>
              <a:rPr lang="en-US" sz="1400" b="0" i="0" dirty="0">
                <a:solidFill>
                  <a:srgbClr val="212121"/>
                </a:solidFill>
                <a:effectLst/>
                <a:latin typeface="Roboto" panose="02000000000000000000" pitchFamily="2" charset="0"/>
              </a:rPr>
              <a:t>6-From Which device do you use to access the online shopping </a:t>
            </a:r>
            <a:r>
              <a:rPr lang="en-US" sz="1400" b="0" i="0" dirty="0" err="1">
                <a:solidFill>
                  <a:srgbClr val="212121"/>
                </a:solidFill>
                <a:effectLst/>
                <a:latin typeface="Roboto" panose="02000000000000000000" pitchFamily="2" charset="0"/>
              </a:rPr>
              <a:t>i</a:t>
            </a:r>
            <a:r>
              <a:rPr lang="en-US" sz="1400" b="0" i="0" dirty="0">
                <a:solidFill>
                  <a:srgbClr val="212121"/>
                </a:solidFill>
                <a:effectLst/>
                <a:latin typeface="Roboto" panose="02000000000000000000" pitchFamily="2" charset="0"/>
              </a:rPr>
              <a:t> can say people use there smartphones more then laptops and very few uses tablet</a:t>
            </a:r>
          </a:p>
          <a:p>
            <a:pPr algn="l"/>
            <a:r>
              <a:rPr lang="en-US" sz="1400" b="0" i="0" dirty="0">
                <a:solidFill>
                  <a:srgbClr val="212121"/>
                </a:solidFill>
                <a:effectLst/>
                <a:latin typeface="Roboto" panose="02000000000000000000" pitchFamily="2" charset="0"/>
              </a:rPr>
              <a:t>7-From What is the screen size of your mobile device </a:t>
            </a:r>
            <a:r>
              <a:rPr lang="en-US" sz="1400" b="0" i="0" dirty="0" err="1">
                <a:solidFill>
                  <a:srgbClr val="212121"/>
                </a:solidFill>
                <a:effectLst/>
                <a:latin typeface="Roboto" panose="02000000000000000000" pitchFamily="2" charset="0"/>
              </a:rPr>
              <a:t>i</a:t>
            </a:r>
            <a:r>
              <a:rPr lang="en-US" sz="1400" b="0" i="0" dirty="0">
                <a:solidFill>
                  <a:srgbClr val="212121"/>
                </a:solidFill>
                <a:effectLst/>
                <a:latin typeface="Roboto" panose="02000000000000000000" pitchFamily="2" charset="0"/>
              </a:rPr>
              <a:t> can say other have the highest count then 5.5 </a:t>
            </a:r>
            <a:r>
              <a:rPr lang="en-US" sz="1400" b="0" i="0" dirty="0" err="1">
                <a:solidFill>
                  <a:srgbClr val="212121"/>
                </a:solidFill>
                <a:effectLst/>
                <a:latin typeface="Roboto" panose="02000000000000000000" pitchFamily="2" charset="0"/>
              </a:rPr>
              <a:t>intch</a:t>
            </a:r>
            <a:r>
              <a:rPr lang="en-US" sz="1400" b="0" i="0" dirty="0">
                <a:solidFill>
                  <a:srgbClr val="212121"/>
                </a:solidFill>
                <a:effectLst/>
                <a:latin typeface="Roboto" panose="02000000000000000000" pitchFamily="2" charset="0"/>
              </a:rPr>
              <a:t> has the </a:t>
            </a:r>
            <a:r>
              <a:rPr lang="en-US" sz="1400" b="0" i="0" dirty="0" err="1">
                <a:solidFill>
                  <a:srgbClr val="212121"/>
                </a:solidFill>
                <a:effectLst/>
                <a:latin typeface="Roboto" panose="02000000000000000000" pitchFamily="2" charset="0"/>
              </a:rPr>
              <a:t>hihest</a:t>
            </a:r>
            <a:r>
              <a:rPr lang="en-US" sz="1400" b="0" i="0" dirty="0">
                <a:solidFill>
                  <a:srgbClr val="212121"/>
                </a:solidFill>
                <a:effectLst/>
                <a:latin typeface="Roboto" panose="02000000000000000000" pitchFamily="2" charset="0"/>
              </a:rPr>
              <a:t> count and least 5 </a:t>
            </a:r>
            <a:r>
              <a:rPr lang="en-US" sz="1400" b="0" i="0" dirty="0" err="1">
                <a:solidFill>
                  <a:srgbClr val="212121"/>
                </a:solidFill>
                <a:effectLst/>
                <a:latin typeface="Roboto" panose="02000000000000000000" pitchFamily="2" charset="0"/>
              </a:rPr>
              <a:t>intch</a:t>
            </a:r>
            <a:endParaRPr lang="en-US" sz="1400" b="0" i="0" dirty="0">
              <a:solidFill>
                <a:srgbClr val="212121"/>
              </a:solidFill>
              <a:effectLst/>
              <a:latin typeface="Roboto" panose="02000000000000000000" pitchFamily="2" charset="0"/>
            </a:endParaRPr>
          </a:p>
          <a:p>
            <a:pPr algn="l"/>
            <a:r>
              <a:rPr lang="en-US" sz="1400" b="0" i="0" dirty="0">
                <a:solidFill>
                  <a:srgbClr val="212121"/>
                </a:solidFill>
                <a:effectLst/>
                <a:latin typeface="Roboto" panose="02000000000000000000" pitchFamily="2" charset="0"/>
              </a:rPr>
              <a:t>8-From What is the operating system (OS) of your device </a:t>
            </a:r>
            <a:r>
              <a:rPr lang="en-US" sz="1400" b="0" i="0" dirty="0" err="1">
                <a:solidFill>
                  <a:srgbClr val="212121"/>
                </a:solidFill>
                <a:effectLst/>
                <a:latin typeface="Roboto" panose="02000000000000000000" pitchFamily="2" charset="0"/>
              </a:rPr>
              <a:t>i</a:t>
            </a:r>
            <a:r>
              <a:rPr lang="en-US" sz="1400" b="0" i="0" dirty="0">
                <a:solidFill>
                  <a:srgbClr val="212121"/>
                </a:solidFill>
                <a:effectLst/>
                <a:latin typeface="Roboto" panose="02000000000000000000" pitchFamily="2" charset="0"/>
              </a:rPr>
              <a:t> can say mostly people use window phones then android and then less people use </a:t>
            </a:r>
            <a:r>
              <a:rPr lang="en-US" sz="1400" b="0" i="0" dirty="0" err="1">
                <a:solidFill>
                  <a:srgbClr val="212121"/>
                </a:solidFill>
                <a:effectLst/>
                <a:latin typeface="Roboto" panose="02000000000000000000" pitchFamily="2" charset="0"/>
              </a:rPr>
              <a:t>ios</a:t>
            </a:r>
            <a:r>
              <a:rPr lang="en-US" sz="1400" b="0" i="0" dirty="0">
                <a:solidFill>
                  <a:srgbClr val="212121"/>
                </a:solidFill>
                <a:effectLst/>
                <a:latin typeface="Roboto" panose="02000000000000000000" pitchFamily="2" charset="0"/>
              </a:rPr>
              <a:t> for inline shopping</a:t>
            </a:r>
          </a:p>
          <a:p>
            <a:endParaRPr lang="en-IN" dirty="0"/>
          </a:p>
        </p:txBody>
      </p:sp>
    </p:spTree>
    <p:extLst>
      <p:ext uri="{BB962C8B-B14F-4D97-AF65-F5344CB8AC3E}">
        <p14:creationId xmlns:p14="http://schemas.microsoft.com/office/powerpoint/2010/main" val="2360479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843803-B212-4862-952A-6D812C4F2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92" y="103211"/>
            <a:ext cx="11041016" cy="4610743"/>
          </a:xfrm>
          <a:prstGeom prst="rect">
            <a:avLst/>
          </a:prstGeom>
        </p:spPr>
      </p:pic>
      <p:sp>
        <p:nvSpPr>
          <p:cNvPr id="4" name="TextBox 3">
            <a:extLst>
              <a:ext uri="{FF2B5EF4-FFF2-40B4-BE49-F238E27FC236}">
                <a16:creationId xmlns:a16="http://schemas.microsoft.com/office/drawing/2014/main" id="{EE36562F-BA21-45F3-BE8B-7F409A11AFBF}"/>
              </a:ext>
            </a:extLst>
          </p:cNvPr>
          <p:cNvSpPr txBox="1"/>
          <p:nvPr/>
        </p:nvSpPr>
        <p:spPr>
          <a:xfrm>
            <a:off x="304800" y="4572000"/>
            <a:ext cx="11635409" cy="1815882"/>
          </a:xfrm>
          <a:prstGeom prst="rect">
            <a:avLst/>
          </a:prstGeom>
          <a:noFill/>
        </p:spPr>
        <p:txBody>
          <a:bodyPr wrap="square" rtlCol="0">
            <a:spAutoFit/>
          </a:bodyPr>
          <a:lstStyle/>
          <a:p>
            <a:pPr algn="l"/>
            <a:r>
              <a:rPr lang="en-US" sz="1600" b="0" i="0" dirty="0">
                <a:solidFill>
                  <a:srgbClr val="212121"/>
                </a:solidFill>
                <a:effectLst/>
                <a:latin typeface="Roboto" panose="02000000000000000000" pitchFamily="2" charset="0"/>
              </a:rPr>
              <a:t>9-From What browser do you run on your device to access the website </a:t>
            </a:r>
            <a:r>
              <a:rPr lang="en-US" sz="1600" b="0" i="0" dirty="0" err="1">
                <a:solidFill>
                  <a:srgbClr val="212121"/>
                </a:solidFill>
                <a:effectLst/>
                <a:latin typeface="Roboto" panose="02000000000000000000" pitchFamily="2" charset="0"/>
              </a:rPr>
              <a:t>i</a:t>
            </a:r>
            <a:r>
              <a:rPr lang="en-US" sz="1600" b="0" i="0" dirty="0">
                <a:solidFill>
                  <a:srgbClr val="212121"/>
                </a:solidFill>
                <a:effectLst/>
                <a:latin typeface="Roboto" panose="02000000000000000000" pitchFamily="2" charset="0"/>
              </a:rPr>
              <a:t> can say mostly all people use google </a:t>
            </a:r>
            <a:r>
              <a:rPr lang="en-US" sz="1600" b="0" i="0" dirty="0" err="1">
                <a:solidFill>
                  <a:srgbClr val="212121"/>
                </a:solidFill>
                <a:effectLst/>
                <a:latin typeface="Roboto" panose="02000000000000000000" pitchFamily="2" charset="0"/>
              </a:rPr>
              <a:t>crome</a:t>
            </a:r>
            <a:r>
              <a:rPr lang="en-US" sz="1600" b="0" i="0" dirty="0">
                <a:solidFill>
                  <a:srgbClr val="212121"/>
                </a:solidFill>
                <a:effectLst/>
                <a:latin typeface="Roboto" panose="02000000000000000000" pitchFamily="2" charset="0"/>
              </a:rPr>
              <a:t> and very less people use </a:t>
            </a:r>
            <a:r>
              <a:rPr lang="en-US" sz="1600" b="0" i="0" dirty="0" err="1">
                <a:solidFill>
                  <a:srgbClr val="212121"/>
                </a:solidFill>
                <a:effectLst/>
                <a:latin typeface="Roboto" panose="02000000000000000000" pitchFamily="2" charset="0"/>
              </a:rPr>
              <a:t>firefox</a:t>
            </a:r>
            <a:endParaRPr lang="en-US" sz="1600" b="0" i="0" dirty="0">
              <a:solidFill>
                <a:srgbClr val="212121"/>
              </a:solidFill>
              <a:effectLst/>
              <a:latin typeface="Roboto" panose="02000000000000000000" pitchFamily="2" charset="0"/>
            </a:endParaRPr>
          </a:p>
          <a:p>
            <a:pPr algn="l"/>
            <a:r>
              <a:rPr lang="en-US" sz="1600" b="0" i="0" dirty="0">
                <a:solidFill>
                  <a:srgbClr val="212121"/>
                </a:solidFill>
                <a:effectLst/>
                <a:latin typeface="Roboto" panose="02000000000000000000" pitchFamily="2" charset="0"/>
              </a:rPr>
              <a:t>10-From Which channel did you follow to arrive at your favorite online store for the first time People mostly use search engine to buy something</a:t>
            </a:r>
          </a:p>
          <a:p>
            <a:pPr algn="l"/>
            <a:r>
              <a:rPr lang="en-US" sz="1600" b="0" i="0" dirty="0">
                <a:solidFill>
                  <a:srgbClr val="212121"/>
                </a:solidFill>
                <a:effectLst/>
                <a:latin typeface="Roboto" panose="02000000000000000000" pitchFamily="2" charset="0"/>
              </a:rPr>
              <a:t>11-From After first visit, how do you reach the online retail store </a:t>
            </a:r>
            <a:r>
              <a:rPr lang="en-US" sz="1600" b="0" i="0" dirty="0" err="1">
                <a:solidFill>
                  <a:srgbClr val="212121"/>
                </a:solidFill>
                <a:effectLst/>
                <a:latin typeface="Roboto" panose="02000000000000000000" pitchFamily="2" charset="0"/>
              </a:rPr>
              <a:t>i</a:t>
            </a:r>
            <a:r>
              <a:rPr lang="en-US" sz="1600" b="0" i="0" dirty="0">
                <a:solidFill>
                  <a:srgbClr val="212121"/>
                </a:solidFill>
                <a:effectLst/>
                <a:latin typeface="Roboto" panose="02000000000000000000" pitchFamily="2" charset="0"/>
              </a:rPr>
              <a:t> can say people used search engine or app for this</a:t>
            </a:r>
          </a:p>
          <a:p>
            <a:pPr algn="l"/>
            <a:r>
              <a:rPr lang="en-US" sz="1600" b="0" i="0" dirty="0">
                <a:solidFill>
                  <a:srgbClr val="212121"/>
                </a:solidFill>
                <a:effectLst/>
                <a:latin typeface="Roboto" panose="02000000000000000000" pitchFamily="2" charset="0"/>
              </a:rPr>
              <a:t>12-From How much time do you explore the e- retail store before making a purchase decision </a:t>
            </a:r>
            <a:r>
              <a:rPr lang="en-US" sz="1600" b="0" i="0" dirty="0" err="1">
                <a:solidFill>
                  <a:srgbClr val="212121"/>
                </a:solidFill>
                <a:effectLst/>
                <a:latin typeface="Roboto" panose="02000000000000000000" pitchFamily="2" charset="0"/>
              </a:rPr>
              <a:t>i</a:t>
            </a:r>
            <a:r>
              <a:rPr lang="en-US" sz="1600" b="0" i="0" dirty="0">
                <a:solidFill>
                  <a:srgbClr val="212121"/>
                </a:solidFill>
                <a:effectLst/>
                <a:latin typeface="Roboto" panose="02000000000000000000" pitchFamily="2" charset="0"/>
              </a:rPr>
              <a:t> can say mostly people use to take 15 min and very few people take 1 min only</a:t>
            </a:r>
          </a:p>
        </p:txBody>
      </p:sp>
    </p:spTree>
    <p:extLst>
      <p:ext uri="{BB962C8B-B14F-4D97-AF65-F5344CB8AC3E}">
        <p14:creationId xmlns:p14="http://schemas.microsoft.com/office/powerpoint/2010/main" val="2087349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82</TotalTime>
  <Words>2069</Words>
  <Application>Microsoft Office PowerPoint</Application>
  <PresentationFormat>Widescreen</PresentationFormat>
  <Paragraphs>231</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Black</vt:lpstr>
      <vt:lpstr>Bahnschrift SemiBold Condensed</vt:lpstr>
      <vt:lpstr>Calibri</vt:lpstr>
      <vt:lpstr>Century Gothic</vt:lpstr>
      <vt:lpstr>Roboto</vt:lpstr>
      <vt:lpstr>var(--colab-code-font-family)</vt:lpstr>
      <vt:lpstr>Wingdings 3</vt:lpstr>
      <vt:lpstr>Ion</vt:lpstr>
      <vt:lpstr> PROJECT NAME-   E-retail factors for customer activation and retention: A case study from Indian e-commerce customers</vt:lpstr>
      <vt:lpstr>PowerPoint Presentation</vt:lpstr>
      <vt:lpstr>Diagram Representation of Customer Retention </vt:lpstr>
      <vt:lpstr>Hardware And Software Requirement</vt:lpstr>
      <vt:lpstr>Dataset and Analysis</vt:lpstr>
      <vt:lpstr>EDA</vt:lpstr>
      <vt:lpstr>Observation</vt:lpstr>
      <vt:lpstr>PowerPoint Presentation</vt:lpstr>
      <vt:lpstr>PowerPoint Presentation</vt:lpstr>
      <vt:lpstr>PowerPoint Presentation</vt:lpstr>
      <vt:lpstr>PowerPoint Presentation</vt:lpstr>
      <vt:lpstr>Which store has longest delivery period </vt:lpstr>
      <vt:lpstr>Which city people do shop online from?</vt:lpstr>
      <vt:lpstr>Easy to use website or application</vt:lpstr>
      <vt:lpstr>Limited mode of payment on most products (promotion, sales period) </vt:lpstr>
      <vt:lpstr>Which of the Indian online retailer people recommend to a friend </vt:lpstr>
      <vt:lpstr>All Site vs terms of different sites </vt:lpstr>
      <vt:lpstr>Positive review by all user for different sites</vt:lpstr>
      <vt:lpstr>Negative review of peoples</vt:lpstr>
      <vt:lpstr>Positive Vs Negative review count</vt:lpstr>
      <vt:lpstr>Conclusion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E-retail factors for customer activation and retention: A case study from Indian e-commerce customers</dc:title>
  <dc:creator>satyamwork43@outlook.com</dc:creator>
  <cp:lastModifiedBy>Dishant</cp:lastModifiedBy>
  <cp:revision>4</cp:revision>
  <dcterms:created xsi:type="dcterms:W3CDTF">2021-08-14T16:32:00Z</dcterms:created>
  <dcterms:modified xsi:type="dcterms:W3CDTF">2021-11-12T06:37:24Z</dcterms:modified>
</cp:coreProperties>
</file>