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1"/>
  </p:notesMasterIdLst>
  <p:sldIdLst>
    <p:sldId id="256" r:id="rId2"/>
    <p:sldId id="257" r:id="rId3"/>
    <p:sldId id="258" r:id="rId4"/>
    <p:sldId id="259" r:id="rId5"/>
    <p:sldId id="260" r:id="rId6"/>
    <p:sldId id="261" r:id="rId7"/>
    <p:sldId id="263"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3200" b="1" dirty="0">
                <a:solidFill>
                  <a:srgbClr val="00B0F0"/>
                </a:solidFill>
              </a:rPr>
              <a:t>Score</a:t>
            </a:r>
            <a:r>
              <a:rPr lang="en-IN" sz="3200" b="1" baseline="0" dirty="0">
                <a:solidFill>
                  <a:srgbClr val="00B0F0"/>
                </a:solidFill>
              </a:rPr>
              <a:t> Chart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RSME</c:v>
                </c:pt>
              </c:strCache>
            </c:strRef>
          </c:tx>
          <c:spPr>
            <a:solidFill>
              <a:schemeClr val="accent1"/>
            </a:solidFill>
            <a:ln>
              <a:noFill/>
            </a:ln>
            <a:effectLst/>
          </c:spPr>
          <c:invertIfNegative val="0"/>
          <c:cat>
            <c:strRef>
              <c:f>Sheet1!$A$2:$A$7</c:f>
              <c:strCache>
                <c:ptCount val="6"/>
                <c:pt idx="0">
                  <c:v>SVR</c:v>
                </c:pt>
                <c:pt idx="1">
                  <c:v>DTC</c:v>
                </c:pt>
                <c:pt idx="2">
                  <c:v>KNN</c:v>
                </c:pt>
                <c:pt idx="3">
                  <c:v>RIDGE</c:v>
                </c:pt>
                <c:pt idx="4">
                  <c:v>Random Forest</c:v>
                </c:pt>
                <c:pt idx="5">
                  <c:v>Ada Boost</c:v>
                </c:pt>
              </c:strCache>
            </c:strRef>
          </c:cat>
          <c:val>
            <c:numRef>
              <c:f>Sheet1!$B$2:$B$7</c:f>
              <c:numCache>
                <c:formatCode>General</c:formatCode>
                <c:ptCount val="6"/>
                <c:pt idx="0">
                  <c:v>0.11</c:v>
                </c:pt>
                <c:pt idx="1">
                  <c:v>7.0000000000000007E-2</c:v>
                </c:pt>
                <c:pt idx="2">
                  <c:v>0.11</c:v>
                </c:pt>
                <c:pt idx="3">
                  <c:v>0.14000000000000001</c:v>
                </c:pt>
                <c:pt idx="4">
                  <c:v>5.6000000000000001E-2</c:v>
                </c:pt>
                <c:pt idx="5">
                  <c:v>0.121</c:v>
                </c:pt>
              </c:numCache>
            </c:numRef>
          </c:val>
          <c:extLst>
            <c:ext xmlns:c16="http://schemas.microsoft.com/office/drawing/2014/chart" uri="{C3380CC4-5D6E-409C-BE32-E72D297353CC}">
              <c16:uniqueId val="{00000000-6D03-4E6F-BE92-B1B86524E146}"/>
            </c:ext>
          </c:extLst>
        </c:ser>
        <c:ser>
          <c:idx val="1"/>
          <c:order val="1"/>
          <c:tx>
            <c:strRef>
              <c:f>Sheet1!$C$1</c:f>
              <c:strCache>
                <c:ptCount val="1"/>
                <c:pt idx="0">
                  <c:v>R2 SCORE</c:v>
                </c:pt>
              </c:strCache>
            </c:strRef>
          </c:tx>
          <c:spPr>
            <a:solidFill>
              <a:schemeClr val="accent2"/>
            </a:solidFill>
            <a:ln>
              <a:noFill/>
            </a:ln>
            <a:effectLst/>
          </c:spPr>
          <c:invertIfNegative val="0"/>
          <c:cat>
            <c:strRef>
              <c:f>Sheet1!$A$2:$A$7</c:f>
              <c:strCache>
                <c:ptCount val="6"/>
                <c:pt idx="0">
                  <c:v>SVR</c:v>
                </c:pt>
                <c:pt idx="1">
                  <c:v>DTC</c:v>
                </c:pt>
                <c:pt idx="2">
                  <c:v>KNN</c:v>
                </c:pt>
                <c:pt idx="3">
                  <c:v>RIDGE</c:v>
                </c:pt>
                <c:pt idx="4">
                  <c:v>Random Forest</c:v>
                </c:pt>
                <c:pt idx="5">
                  <c:v>Ada Boost</c:v>
                </c:pt>
              </c:strCache>
            </c:strRef>
          </c:cat>
          <c:val>
            <c:numRef>
              <c:f>Sheet1!$C$2:$C$7</c:f>
              <c:numCache>
                <c:formatCode>General</c:formatCode>
                <c:ptCount val="6"/>
                <c:pt idx="0">
                  <c:v>65.92</c:v>
                </c:pt>
                <c:pt idx="1">
                  <c:v>85.31</c:v>
                </c:pt>
                <c:pt idx="2">
                  <c:v>63.73</c:v>
                </c:pt>
                <c:pt idx="3">
                  <c:v>44.2</c:v>
                </c:pt>
                <c:pt idx="4">
                  <c:v>91.26</c:v>
                </c:pt>
                <c:pt idx="5">
                  <c:v>60.51</c:v>
                </c:pt>
              </c:numCache>
            </c:numRef>
          </c:val>
          <c:extLst>
            <c:ext xmlns:c16="http://schemas.microsoft.com/office/drawing/2014/chart" uri="{C3380CC4-5D6E-409C-BE32-E72D297353CC}">
              <c16:uniqueId val="{00000001-6D03-4E6F-BE92-B1B86524E146}"/>
            </c:ext>
          </c:extLst>
        </c:ser>
        <c:ser>
          <c:idx val="2"/>
          <c:order val="2"/>
          <c:tx>
            <c:strRef>
              <c:f>Sheet1!$D$1</c:f>
              <c:strCache>
                <c:ptCount val="1"/>
                <c:pt idx="0">
                  <c:v>CV SCORE</c:v>
                </c:pt>
              </c:strCache>
            </c:strRef>
          </c:tx>
          <c:spPr>
            <a:solidFill>
              <a:schemeClr val="accent3"/>
            </a:solidFill>
            <a:ln>
              <a:noFill/>
            </a:ln>
            <a:effectLst/>
          </c:spPr>
          <c:invertIfNegative val="0"/>
          <c:cat>
            <c:strRef>
              <c:f>Sheet1!$A$2:$A$7</c:f>
              <c:strCache>
                <c:ptCount val="6"/>
                <c:pt idx="0">
                  <c:v>SVR</c:v>
                </c:pt>
                <c:pt idx="1">
                  <c:v>DTC</c:v>
                </c:pt>
                <c:pt idx="2">
                  <c:v>KNN</c:v>
                </c:pt>
                <c:pt idx="3">
                  <c:v>RIDGE</c:v>
                </c:pt>
                <c:pt idx="4">
                  <c:v>Random Forest</c:v>
                </c:pt>
                <c:pt idx="5">
                  <c:v>Ada Boost</c:v>
                </c:pt>
              </c:strCache>
            </c:strRef>
          </c:cat>
          <c:val>
            <c:numRef>
              <c:f>Sheet1!$D$2:$D$7</c:f>
              <c:numCache>
                <c:formatCode>General</c:formatCode>
                <c:ptCount val="6"/>
                <c:pt idx="0">
                  <c:v>18</c:v>
                </c:pt>
                <c:pt idx="1">
                  <c:v>89.53</c:v>
                </c:pt>
                <c:pt idx="2">
                  <c:v>46.82</c:v>
                </c:pt>
                <c:pt idx="3">
                  <c:v>43.02</c:v>
                </c:pt>
                <c:pt idx="4">
                  <c:v>92.97</c:v>
                </c:pt>
                <c:pt idx="5">
                  <c:v>52.59</c:v>
                </c:pt>
              </c:numCache>
            </c:numRef>
          </c:val>
          <c:extLst>
            <c:ext xmlns:c16="http://schemas.microsoft.com/office/drawing/2014/chart" uri="{C3380CC4-5D6E-409C-BE32-E72D297353CC}">
              <c16:uniqueId val="{00000002-6D03-4E6F-BE92-B1B86524E146}"/>
            </c:ext>
          </c:extLst>
        </c:ser>
        <c:ser>
          <c:idx val="3"/>
          <c:order val="3"/>
          <c:tx>
            <c:strRef>
              <c:f>Sheet1!$E$1</c:f>
              <c:strCache>
                <c:ptCount val="1"/>
                <c:pt idx="0">
                  <c:v>TEST SCORE</c:v>
                </c:pt>
              </c:strCache>
            </c:strRef>
          </c:tx>
          <c:spPr>
            <a:solidFill>
              <a:schemeClr val="accent4"/>
            </a:solidFill>
            <a:ln>
              <a:noFill/>
            </a:ln>
            <a:effectLst/>
          </c:spPr>
          <c:invertIfNegative val="0"/>
          <c:cat>
            <c:strRef>
              <c:f>Sheet1!$A$2:$A$7</c:f>
              <c:strCache>
                <c:ptCount val="6"/>
                <c:pt idx="0">
                  <c:v>SVR</c:v>
                </c:pt>
                <c:pt idx="1">
                  <c:v>DTC</c:v>
                </c:pt>
                <c:pt idx="2">
                  <c:v>KNN</c:v>
                </c:pt>
                <c:pt idx="3">
                  <c:v>RIDGE</c:v>
                </c:pt>
                <c:pt idx="4">
                  <c:v>Random Forest</c:v>
                </c:pt>
                <c:pt idx="5">
                  <c:v>Ada Boost</c:v>
                </c:pt>
              </c:strCache>
            </c:strRef>
          </c:cat>
          <c:val>
            <c:numRef>
              <c:f>Sheet1!$E$2:$E$7</c:f>
              <c:numCache>
                <c:formatCode>General</c:formatCode>
                <c:ptCount val="6"/>
                <c:pt idx="0">
                  <c:v>65.92</c:v>
                </c:pt>
                <c:pt idx="1">
                  <c:v>85.31</c:v>
                </c:pt>
                <c:pt idx="2">
                  <c:v>63.73</c:v>
                </c:pt>
                <c:pt idx="3">
                  <c:v>44.2</c:v>
                </c:pt>
                <c:pt idx="4">
                  <c:v>91.6</c:v>
                </c:pt>
                <c:pt idx="5">
                  <c:v>60.51</c:v>
                </c:pt>
              </c:numCache>
            </c:numRef>
          </c:val>
          <c:extLst>
            <c:ext xmlns:c16="http://schemas.microsoft.com/office/drawing/2014/chart" uri="{C3380CC4-5D6E-409C-BE32-E72D297353CC}">
              <c16:uniqueId val="{00000004-6D03-4E6F-BE92-B1B86524E146}"/>
            </c:ext>
          </c:extLst>
        </c:ser>
        <c:dLbls>
          <c:showLegendKey val="0"/>
          <c:showVal val="0"/>
          <c:showCatName val="0"/>
          <c:showSerName val="0"/>
          <c:showPercent val="0"/>
          <c:showBubbleSize val="0"/>
        </c:dLbls>
        <c:gapWidth val="219"/>
        <c:overlap val="-27"/>
        <c:axId val="292469000"/>
        <c:axId val="292464408"/>
      </c:barChart>
      <c:catAx>
        <c:axId val="292469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2464408"/>
        <c:crosses val="autoZero"/>
        <c:auto val="1"/>
        <c:lblAlgn val="ctr"/>
        <c:lblOffset val="100"/>
        <c:noMultiLvlLbl val="0"/>
      </c:catAx>
      <c:valAx>
        <c:axId val="292464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2469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77CA13-799E-48CE-8583-033BC6F2E041}" type="datetimeFigureOut">
              <a:rPr lang="en-IN" smtClean="0"/>
              <a:t>09-12-2021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C06B0E-FA39-4A27-9D79-EA354B5B2185}" type="slidenum">
              <a:rPr lang="en-IN" smtClean="0"/>
              <a:t>‹#›</a:t>
            </a:fld>
            <a:endParaRPr lang="en-IN"/>
          </a:p>
        </p:txBody>
      </p:sp>
    </p:spTree>
    <p:extLst>
      <p:ext uri="{BB962C8B-B14F-4D97-AF65-F5344CB8AC3E}">
        <p14:creationId xmlns:p14="http://schemas.microsoft.com/office/powerpoint/2010/main" val="4289613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9A75CF-6A97-4E36-9199-DEF68F2DABCD}" type="datetimeFigureOut">
              <a:rPr lang="en-IN" smtClean="0"/>
              <a:t>09-12-2021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D6B9A3-5003-425B-98BF-01548A876C51}" type="slidenum">
              <a:rPr lang="en-IN" smtClean="0"/>
              <a:t>‹#›</a:t>
            </a:fld>
            <a:endParaRPr lang="en-IN"/>
          </a:p>
        </p:txBody>
      </p:sp>
    </p:spTree>
    <p:extLst>
      <p:ext uri="{BB962C8B-B14F-4D97-AF65-F5344CB8AC3E}">
        <p14:creationId xmlns:p14="http://schemas.microsoft.com/office/powerpoint/2010/main" val="437125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9A75CF-6A97-4E36-9199-DEF68F2DABCD}" type="datetimeFigureOut">
              <a:rPr lang="en-IN" smtClean="0"/>
              <a:t>09-12-2021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D6B9A3-5003-425B-98BF-01548A876C51}" type="slidenum">
              <a:rPr lang="en-IN" smtClean="0"/>
              <a:t>‹#›</a:t>
            </a:fld>
            <a:endParaRPr lang="en-IN"/>
          </a:p>
        </p:txBody>
      </p:sp>
    </p:spTree>
    <p:extLst>
      <p:ext uri="{BB962C8B-B14F-4D97-AF65-F5344CB8AC3E}">
        <p14:creationId xmlns:p14="http://schemas.microsoft.com/office/powerpoint/2010/main" val="2580580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09A75CF-6A97-4E36-9199-DEF68F2DABCD}" type="datetimeFigureOut">
              <a:rPr lang="en-IN" smtClean="0"/>
              <a:t>09-12-2021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D6B9A3-5003-425B-98BF-01548A876C51}" type="slidenum">
              <a:rPr lang="en-IN" smtClean="0"/>
              <a:t>‹#›</a:t>
            </a:fld>
            <a:endParaRPr lang="en-IN"/>
          </a:p>
        </p:txBody>
      </p:sp>
    </p:spTree>
    <p:extLst>
      <p:ext uri="{BB962C8B-B14F-4D97-AF65-F5344CB8AC3E}">
        <p14:creationId xmlns:p14="http://schemas.microsoft.com/office/powerpoint/2010/main" val="286377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09A75CF-6A97-4E36-9199-DEF68F2DABCD}" type="datetimeFigureOut">
              <a:rPr lang="en-IN" smtClean="0"/>
              <a:t>09-12-2021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D6B9A3-5003-425B-98BF-01548A876C5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91026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9A75CF-6A97-4E36-9199-DEF68F2DABCD}" type="datetimeFigureOut">
              <a:rPr lang="en-IN" smtClean="0"/>
              <a:t>09-12-2021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D6B9A3-5003-425B-98BF-01548A876C51}" type="slidenum">
              <a:rPr lang="en-IN" smtClean="0"/>
              <a:t>‹#›</a:t>
            </a:fld>
            <a:endParaRPr lang="en-IN"/>
          </a:p>
        </p:txBody>
      </p:sp>
    </p:spTree>
    <p:extLst>
      <p:ext uri="{BB962C8B-B14F-4D97-AF65-F5344CB8AC3E}">
        <p14:creationId xmlns:p14="http://schemas.microsoft.com/office/powerpoint/2010/main" val="35872183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9A75CF-6A97-4E36-9199-DEF68F2DABCD}" type="datetimeFigureOut">
              <a:rPr lang="en-IN" smtClean="0"/>
              <a:t>09-12-2021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D6B9A3-5003-425B-98BF-01548A876C51}" type="slidenum">
              <a:rPr lang="en-IN" smtClean="0"/>
              <a:t>‹#›</a:t>
            </a:fld>
            <a:endParaRPr lang="en-IN"/>
          </a:p>
        </p:txBody>
      </p:sp>
    </p:spTree>
    <p:extLst>
      <p:ext uri="{BB962C8B-B14F-4D97-AF65-F5344CB8AC3E}">
        <p14:creationId xmlns:p14="http://schemas.microsoft.com/office/powerpoint/2010/main" val="1012247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9A75CF-6A97-4E36-9199-DEF68F2DABCD}" type="datetimeFigureOut">
              <a:rPr lang="en-IN" smtClean="0"/>
              <a:t>09-12-2021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D6B9A3-5003-425B-98BF-01548A876C51}" type="slidenum">
              <a:rPr lang="en-IN" smtClean="0"/>
              <a:t>‹#›</a:t>
            </a:fld>
            <a:endParaRPr lang="en-IN"/>
          </a:p>
        </p:txBody>
      </p:sp>
    </p:spTree>
    <p:extLst>
      <p:ext uri="{BB962C8B-B14F-4D97-AF65-F5344CB8AC3E}">
        <p14:creationId xmlns:p14="http://schemas.microsoft.com/office/powerpoint/2010/main" val="3420174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9A75CF-6A97-4E36-9199-DEF68F2DABCD}" type="datetimeFigureOut">
              <a:rPr lang="en-IN" smtClean="0"/>
              <a:t>09-12-2021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D6B9A3-5003-425B-98BF-01548A876C51}" type="slidenum">
              <a:rPr lang="en-IN" smtClean="0"/>
              <a:t>‹#›</a:t>
            </a:fld>
            <a:endParaRPr lang="en-IN"/>
          </a:p>
        </p:txBody>
      </p:sp>
    </p:spTree>
    <p:extLst>
      <p:ext uri="{BB962C8B-B14F-4D97-AF65-F5344CB8AC3E}">
        <p14:creationId xmlns:p14="http://schemas.microsoft.com/office/powerpoint/2010/main" val="1732865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9A75CF-6A97-4E36-9199-DEF68F2DABCD}" type="datetimeFigureOut">
              <a:rPr lang="en-IN" smtClean="0"/>
              <a:t>09-12-2021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D6B9A3-5003-425B-98BF-01548A876C51}" type="slidenum">
              <a:rPr lang="en-IN" smtClean="0"/>
              <a:t>‹#›</a:t>
            </a:fld>
            <a:endParaRPr lang="en-IN"/>
          </a:p>
        </p:txBody>
      </p:sp>
    </p:spTree>
    <p:extLst>
      <p:ext uri="{BB962C8B-B14F-4D97-AF65-F5344CB8AC3E}">
        <p14:creationId xmlns:p14="http://schemas.microsoft.com/office/powerpoint/2010/main" val="456782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09A75CF-6A97-4E36-9199-DEF68F2DABCD}" type="datetimeFigureOut">
              <a:rPr lang="en-IN" smtClean="0"/>
              <a:t>09-12-2021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D6B9A3-5003-425B-98BF-01548A876C51}" type="slidenum">
              <a:rPr lang="en-IN" smtClean="0"/>
              <a:t>‹#›</a:t>
            </a:fld>
            <a:endParaRPr lang="en-IN"/>
          </a:p>
        </p:txBody>
      </p:sp>
    </p:spTree>
    <p:extLst>
      <p:ext uri="{BB962C8B-B14F-4D97-AF65-F5344CB8AC3E}">
        <p14:creationId xmlns:p14="http://schemas.microsoft.com/office/powerpoint/2010/main" val="2466118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9A75CF-6A97-4E36-9199-DEF68F2DABCD}" type="datetimeFigureOut">
              <a:rPr lang="en-IN" smtClean="0"/>
              <a:t>09-12-2021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D6B9A3-5003-425B-98BF-01548A876C51}" type="slidenum">
              <a:rPr lang="en-IN" smtClean="0"/>
              <a:t>‹#›</a:t>
            </a:fld>
            <a:endParaRPr lang="en-IN"/>
          </a:p>
        </p:txBody>
      </p:sp>
    </p:spTree>
    <p:extLst>
      <p:ext uri="{BB962C8B-B14F-4D97-AF65-F5344CB8AC3E}">
        <p14:creationId xmlns:p14="http://schemas.microsoft.com/office/powerpoint/2010/main" val="3532693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9A75CF-6A97-4E36-9199-DEF68F2DABCD}" type="datetimeFigureOut">
              <a:rPr lang="en-IN" smtClean="0"/>
              <a:t>09-12-2021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D6B9A3-5003-425B-98BF-01548A876C51}" type="slidenum">
              <a:rPr lang="en-IN" smtClean="0"/>
              <a:t>‹#›</a:t>
            </a:fld>
            <a:endParaRPr lang="en-IN"/>
          </a:p>
        </p:txBody>
      </p:sp>
    </p:spTree>
    <p:extLst>
      <p:ext uri="{BB962C8B-B14F-4D97-AF65-F5344CB8AC3E}">
        <p14:creationId xmlns:p14="http://schemas.microsoft.com/office/powerpoint/2010/main" val="2985209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9A75CF-6A97-4E36-9199-DEF68F2DABCD}" type="datetimeFigureOut">
              <a:rPr lang="en-IN" smtClean="0"/>
              <a:t>09-12-2021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D6B9A3-5003-425B-98BF-01548A876C51}" type="slidenum">
              <a:rPr lang="en-IN" smtClean="0"/>
              <a:t>‹#›</a:t>
            </a:fld>
            <a:endParaRPr lang="en-IN"/>
          </a:p>
        </p:txBody>
      </p:sp>
    </p:spTree>
    <p:extLst>
      <p:ext uri="{BB962C8B-B14F-4D97-AF65-F5344CB8AC3E}">
        <p14:creationId xmlns:p14="http://schemas.microsoft.com/office/powerpoint/2010/main" val="2117060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09A75CF-6A97-4E36-9199-DEF68F2DABCD}" type="datetimeFigureOut">
              <a:rPr lang="en-IN" smtClean="0"/>
              <a:t>09-12-2021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3D6B9A3-5003-425B-98BF-01548A876C51}" type="slidenum">
              <a:rPr lang="en-IN" smtClean="0"/>
              <a:t>‹#›</a:t>
            </a:fld>
            <a:endParaRPr lang="en-IN"/>
          </a:p>
        </p:txBody>
      </p:sp>
    </p:spTree>
    <p:extLst>
      <p:ext uri="{BB962C8B-B14F-4D97-AF65-F5344CB8AC3E}">
        <p14:creationId xmlns:p14="http://schemas.microsoft.com/office/powerpoint/2010/main" val="768164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09A75CF-6A97-4E36-9199-DEF68F2DABCD}" type="datetimeFigureOut">
              <a:rPr lang="en-IN" smtClean="0"/>
              <a:t>09-12-2021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3D6B9A3-5003-425B-98BF-01548A876C51}" type="slidenum">
              <a:rPr lang="en-IN" smtClean="0"/>
              <a:t>‹#›</a:t>
            </a:fld>
            <a:endParaRPr lang="en-IN"/>
          </a:p>
        </p:txBody>
      </p:sp>
    </p:spTree>
    <p:extLst>
      <p:ext uri="{BB962C8B-B14F-4D97-AF65-F5344CB8AC3E}">
        <p14:creationId xmlns:p14="http://schemas.microsoft.com/office/powerpoint/2010/main" val="3656354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09A75CF-6A97-4E36-9199-DEF68F2DABCD}" type="datetimeFigureOut">
              <a:rPr lang="en-IN" smtClean="0"/>
              <a:t>09-12-2021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3D6B9A3-5003-425B-98BF-01548A876C51}" type="slidenum">
              <a:rPr lang="en-IN" smtClean="0"/>
              <a:t>‹#›</a:t>
            </a:fld>
            <a:endParaRPr lang="en-IN"/>
          </a:p>
        </p:txBody>
      </p:sp>
    </p:spTree>
    <p:extLst>
      <p:ext uri="{BB962C8B-B14F-4D97-AF65-F5344CB8AC3E}">
        <p14:creationId xmlns:p14="http://schemas.microsoft.com/office/powerpoint/2010/main" val="1227736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9A75CF-6A97-4E36-9199-DEF68F2DABCD}" type="datetimeFigureOut">
              <a:rPr lang="en-IN" smtClean="0"/>
              <a:t>09-12-2021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D6B9A3-5003-425B-98BF-01548A876C51}" type="slidenum">
              <a:rPr lang="en-IN" smtClean="0"/>
              <a:t>‹#›</a:t>
            </a:fld>
            <a:endParaRPr lang="en-IN"/>
          </a:p>
        </p:txBody>
      </p:sp>
    </p:spTree>
    <p:extLst>
      <p:ext uri="{BB962C8B-B14F-4D97-AF65-F5344CB8AC3E}">
        <p14:creationId xmlns:p14="http://schemas.microsoft.com/office/powerpoint/2010/main" val="4189833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09A75CF-6A97-4E36-9199-DEF68F2DABCD}" type="datetimeFigureOut">
              <a:rPr lang="en-IN" smtClean="0"/>
              <a:t>09-12-2021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3D6B9A3-5003-425B-98BF-01548A876C51}" type="slidenum">
              <a:rPr lang="en-IN" smtClean="0"/>
              <a:t>‹#›</a:t>
            </a:fld>
            <a:endParaRPr lang="en-IN"/>
          </a:p>
        </p:txBody>
      </p:sp>
    </p:spTree>
    <p:extLst>
      <p:ext uri="{BB962C8B-B14F-4D97-AF65-F5344CB8AC3E}">
        <p14:creationId xmlns:p14="http://schemas.microsoft.com/office/powerpoint/2010/main" val="259908387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A0986-A3DE-4260-95E0-02E4BA867F28}"/>
              </a:ext>
            </a:extLst>
          </p:cNvPr>
          <p:cNvSpPr>
            <a:spLocks noGrp="1"/>
          </p:cNvSpPr>
          <p:nvPr>
            <p:ph type="ctrTitle"/>
          </p:nvPr>
        </p:nvSpPr>
        <p:spPr>
          <a:xfrm>
            <a:off x="381231" y="235634"/>
            <a:ext cx="8825657" cy="1348381"/>
          </a:xfrm>
        </p:spPr>
        <p:txBody>
          <a:bodyPr/>
          <a:lstStyle/>
          <a:p>
            <a:r>
              <a:rPr lang="en-IN" sz="6600" b="1" dirty="0"/>
              <a:t>Car Price Prediction</a:t>
            </a:r>
          </a:p>
        </p:txBody>
      </p:sp>
      <p:sp>
        <p:nvSpPr>
          <p:cNvPr id="4" name="TextBox 3">
            <a:extLst>
              <a:ext uri="{FF2B5EF4-FFF2-40B4-BE49-F238E27FC236}">
                <a16:creationId xmlns:a16="http://schemas.microsoft.com/office/drawing/2014/main" id="{98B73D37-F3D6-49E6-846D-B4A64FE2B1B6}"/>
              </a:ext>
            </a:extLst>
          </p:cNvPr>
          <p:cNvSpPr txBox="1"/>
          <p:nvPr/>
        </p:nvSpPr>
        <p:spPr>
          <a:xfrm>
            <a:off x="9861453" y="5668498"/>
            <a:ext cx="4093698" cy="646331"/>
          </a:xfrm>
          <a:prstGeom prst="rect">
            <a:avLst/>
          </a:prstGeom>
          <a:noFill/>
        </p:spPr>
        <p:txBody>
          <a:bodyPr wrap="square" rtlCol="0">
            <a:spAutoFit/>
          </a:bodyPr>
          <a:lstStyle/>
          <a:p>
            <a:r>
              <a:rPr lang="en-IN" dirty="0"/>
              <a:t>Prepared By:</a:t>
            </a:r>
          </a:p>
          <a:p>
            <a:r>
              <a:rPr lang="en-IN" dirty="0"/>
              <a:t>Dishant Doshi</a:t>
            </a:r>
          </a:p>
        </p:txBody>
      </p:sp>
    </p:spTree>
    <p:extLst>
      <p:ext uri="{BB962C8B-B14F-4D97-AF65-F5344CB8AC3E}">
        <p14:creationId xmlns:p14="http://schemas.microsoft.com/office/powerpoint/2010/main" val="856985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AFFD2-BCF0-4F1B-A5A3-6505F69C4981}"/>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FFD22C02-1F48-4C82-95A2-009707EA663C}"/>
              </a:ext>
            </a:extLst>
          </p:cNvPr>
          <p:cNvSpPr>
            <a:spLocks noGrp="1"/>
          </p:cNvSpPr>
          <p:nvPr>
            <p:ph idx="1"/>
          </p:nvPr>
        </p:nvSpPr>
        <p:spPr/>
        <p:txBody>
          <a:bodyPr/>
          <a:lstStyle/>
          <a:p>
            <a:r>
              <a:rPr lang="en-US" dirty="0"/>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a:t>
            </a:r>
            <a:endParaRPr lang="en-IN" dirty="0"/>
          </a:p>
        </p:txBody>
      </p:sp>
    </p:spTree>
    <p:extLst>
      <p:ext uri="{BB962C8B-B14F-4D97-AF65-F5344CB8AC3E}">
        <p14:creationId xmlns:p14="http://schemas.microsoft.com/office/powerpoint/2010/main" val="1342940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ADFCE-EA08-4F34-90C4-F6BEBADA4DC2}"/>
              </a:ext>
            </a:extLst>
          </p:cNvPr>
          <p:cNvSpPr>
            <a:spLocks noGrp="1"/>
          </p:cNvSpPr>
          <p:nvPr>
            <p:ph type="title"/>
          </p:nvPr>
        </p:nvSpPr>
        <p:spPr/>
        <p:txBody>
          <a:bodyPr/>
          <a:lstStyle/>
          <a:p>
            <a:r>
              <a:rPr lang="en-IN" dirty="0"/>
              <a:t>Project Planning</a:t>
            </a:r>
          </a:p>
        </p:txBody>
      </p:sp>
      <p:sp>
        <p:nvSpPr>
          <p:cNvPr id="3" name="Content Placeholder 2">
            <a:extLst>
              <a:ext uri="{FF2B5EF4-FFF2-40B4-BE49-F238E27FC236}">
                <a16:creationId xmlns:a16="http://schemas.microsoft.com/office/drawing/2014/main" id="{C237C4E9-D44F-433D-858E-BB1DB95B72AF}"/>
              </a:ext>
            </a:extLst>
          </p:cNvPr>
          <p:cNvSpPr>
            <a:spLocks noGrp="1"/>
          </p:cNvSpPr>
          <p:nvPr>
            <p:ph idx="1"/>
          </p:nvPr>
        </p:nvSpPr>
        <p:spPr/>
        <p:txBody>
          <a:bodyPr/>
          <a:lstStyle/>
          <a:p>
            <a:r>
              <a:rPr lang="en-IN" dirty="0"/>
              <a:t>Data Collection by Web Scrapping</a:t>
            </a:r>
          </a:p>
          <a:p>
            <a:r>
              <a:rPr lang="en-IN" dirty="0"/>
              <a:t>Data Analysis(EDA)</a:t>
            </a:r>
          </a:p>
          <a:p>
            <a:r>
              <a:rPr lang="en-IN" dirty="0"/>
              <a:t>Data Pre-processing</a:t>
            </a:r>
          </a:p>
          <a:p>
            <a:r>
              <a:rPr lang="en-IN" dirty="0"/>
              <a:t>Data Cleaning</a:t>
            </a:r>
          </a:p>
          <a:p>
            <a:r>
              <a:rPr lang="en-IN" dirty="0"/>
              <a:t>Model Building</a:t>
            </a:r>
          </a:p>
          <a:p>
            <a:r>
              <a:rPr lang="en-IN" dirty="0"/>
              <a:t>Model Evaluation</a:t>
            </a:r>
          </a:p>
          <a:p>
            <a:r>
              <a:rPr lang="en-IN" dirty="0"/>
              <a:t>Model Selection</a:t>
            </a:r>
          </a:p>
          <a:p>
            <a:pPr marL="0" indent="0">
              <a:buNone/>
            </a:pPr>
            <a:endParaRPr lang="en-IN" dirty="0"/>
          </a:p>
        </p:txBody>
      </p:sp>
    </p:spTree>
    <p:extLst>
      <p:ext uri="{BB962C8B-B14F-4D97-AF65-F5344CB8AC3E}">
        <p14:creationId xmlns:p14="http://schemas.microsoft.com/office/powerpoint/2010/main" val="2979335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2B83-2A9A-477B-9A6A-B6A31DD56639}"/>
              </a:ext>
            </a:extLst>
          </p:cNvPr>
          <p:cNvSpPr>
            <a:spLocks noGrp="1"/>
          </p:cNvSpPr>
          <p:nvPr>
            <p:ph type="title" idx="4294967295"/>
          </p:nvPr>
        </p:nvSpPr>
        <p:spPr>
          <a:xfrm>
            <a:off x="0" y="452438"/>
            <a:ext cx="9404350" cy="1400175"/>
          </a:xfrm>
        </p:spPr>
        <p:txBody>
          <a:bodyPr/>
          <a:lstStyle/>
          <a:p>
            <a:r>
              <a:rPr lang="en-IN" dirty="0"/>
              <a:t>Web Scrapping</a:t>
            </a:r>
          </a:p>
        </p:txBody>
      </p:sp>
      <p:pic>
        <p:nvPicPr>
          <p:cNvPr id="5" name="Content Placeholder 4">
            <a:extLst>
              <a:ext uri="{FF2B5EF4-FFF2-40B4-BE49-F238E27FC236}">
                <a16:creationId xmlns:a16="http://schemas.microsoft.com/office/drawing/2014/main" id="{0C317127-880B-45C5-8D53-44709578B45F}"/>
              </a:ext>
            </a:extLst>
          </p:cNvPr>
          <p:cNvPicPr>
            <a:picLocks noGrp="1" noChangeAspect="1"/>
          </p:cNvPicPr>
          <p:nvPr>
            <p:ph idx="4294967295"/>
          </p:nvPr>
        </p:nvPicPr>
        <p:blipFill>
          <a:blip r:embed="rId2"/>
          <a:stretch>
            <a:fillRect/>
          </a:stretch>
        </p:blipFill>
        <p:spPr>
          <a:xfrm>
            <a:off x="414619" y="1433851"/>
            <a:ext cx="3603625" cy="3332162"/>
          </a:xfrm>
        </p:spPr>
      </p:pic>
      <p:pic>
        <p:nvPicPr>
          <p:cNvPr id="7" name="Picture 6">
            <a:extLst>
              <a:ext uri="{FF2B5EF4-FFF2-40B4-BE49-F238E27FC236}">
                <a16:creationId xmlns:a16="http://schemas.microsoft.com/office/drawing/2014/main" id="{D3E03A97-5D2A-4776-BB42-62174CCCE0A7}"/>
              </a:ext>
            </a:extLst>
          </p:cNvPr>
          <p:cNvPicPr>
            <a:picLocks noChangeAspect="1"/>
          </p:cNvPicPr>
          <p:nvPr/>
        </p:nvPicPr>
        <p:blipFill>
          <a:blip r:embed="rId3"/>
          <a:stretch>
            <a:fillRect/>
          </a:stretch>
        </p:blipFill>
        <p:spPr>
          <a:xfrm>
            <a:off x="4315826" y="1433851"/>
            <a:ext cx="7740186" cy="3331752"/>
          </a:xfrm>
          <a:prstGeom prst="rect">
            <a:avLst/>
          </a:prstGeom>
        </p:spPr>
      </p:pic>
      <p:sp>
        <p:nvSpPr>
          <p:cNvPr id="8" name="TextBox 7">
            <a:extLst>
              <a:ext uri="{FF2B5EF4-FFF2-40B4-BE49-F238E27FC236}">
                <a16:creationId xmlns:a16="http://schemas.microsoft.com/office/drawing/2014/main" id="{901D8C18-C41E-4D19-BA3B-079ECBE616D4}"/>
              </a:ext>
            </a:extLst>
          </p:cNvPr>
          <p:cNvSpPr txBox="1"/>
          <p:nvPr/>
        </p:nvSpPr>
        <p:spPr>
          <a:xfrm>
            <a:off x="829994" y="5120640"/>
            <a:ext cx="10677378" cy="646331"/>
          </a:xfrm>
          <a:prstGeom prst="rect">
            <a:avLst/>
          </a:prstGeom>
          <a:noFill/>
        </p:spPr>
        <p:txBody>
          <a:bodyPr wrap="square" rtlCol="0">
            <a:spAutoFit/>
          </a:bodyPr>
          <a:lstStyle/>
          <a:p>
            <a:r>
              <a:rPr lang="en-IN" dirty="0"/>
              <a:t>Here In Above picture in left side we can see the code of web scrapping and in right we see </a:t>
            </a:r>
          </a:p>
          <a:p>
            <a:r>
              <a:rPr lang="en-IN" dirty="0"/>
              <a:t>The dataset which we scrapped form the Car24.</a:t>
            </a:r>
          </a:p>
        </p:txBody>
      </p:sp>
    </p:spTree>
    <p:extLst>
      <p:ext uri="{BB962C8B-B14F-4D97-AF65-F5344CB8AC3E}">
        <p14:creationId xmlns:p14="http://schemas.microsoft.com/office/powerpoint/2010/main" val="746420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4BE54E-79EE-4B3D-9AF4-27B1164CB890}"/>
              </a:ext>
            </a:extLst>
          </p:cNvPr>
          <p:cNvSpPr txBox="1"/>
          <p:nvPr/>
        </p:nvSpPr>
        <p:spPr>
          <a:xfrm>
            <a:off x="365761" y="365760"/>
            <a:ext cx="9059594" cy="769441"/>
          </a:xfrm>
          <a:prstGeom prst="rect">
            <a:avLst/>
          </a:prstGeom>
          <a:noFill/>
        </p:spPr>
        <p:txBody>
          <a:bodyPr wrap="square" rtlCol="0">
            <a:spAutoFit/>
          </a:bodyPr>
          <a:lstStyle/>
          <a:p>
            <a:r>
              <a:rPr lang="en-IN" sz="4400" b="1" dirty="0"/>
              <a:t>EDA(Visualisation)</a:t>
            </a:r>
          </a:p>
        </p:txBody>
      </p:sp>
      <p:pic>
        <p:nvPicPr>
          <p:cNvPr id="4" name="Picture 3">
            <a:extLst>
              <a:ext uri="{FF2B5EF4-FFF2-40B4-BE49-F238E27FC236}">
                <a16:creationId xmlns:a16="http://schemas.microsoft.com/office/drawing/2014/main" id="{2BF04C0D-B694-47B2-AAD8-8E2B4AD168B4}"/>
              </a:ext>
            </a:extLst>
          </p:cNvPr>
          <p:cNvPicPr>
            <a:picLocks noChangeAspect="1"/>
          </p:cNvPicPr>
          <p:nvPr/>
        </p:nvPicPr>
        <p:blipFill>
          <a:blip r:embed="rId2"/>
          <a:stretch>
            <a:fillRect/>
          </a:stretch>
        </p:blipFill>
        <p:spPr>
          <a:xfrm>
            <a:off x="1046504" y="1135201"/>
            <a:ext cx="2695575" cy="2133600"/>
          </a:xfrm>
          <a:prstGeom prst="rect">
            <a:avLst/>
          </a:prstGeom>
        </p:spPr>
      </p:pic>
      <p:pic>
        <p:nvPicPr>
          <p:cNvPr id="6" name="Picture 5">
            <a:extLst>
              <a:ext uri="{FF2B5EF4-FFF2-40B4-BE49-F238E27FC236}">
                <a16:creationId xmlns:a16="http://schemas.microsoft.com/office/drawing/2014/main" id="{7785C4A9-C127-4DFE-87D2-AD269CD01AA4}"/>
              </a:ext>
            </a:extLst>
          </p:cNvPr>
          <p:cNvPicPr>
            <a:picLocks noChangeAspect="1"/>
          </p:cNvPicPr>
          <p:nvPr/>
        </p:nvPicPr>
        <p:blipFill>
          <a:blip r:embed="rId3"/>
          <a:stretch>
            <a:fillRect/>
          </a:stretch>
        </p:blipFill>
        <p:spPr>
          <a:xfrm>
            <a:off x="5535198" y="1181413"/>
            <a:ext cx="6119446" cy="2133600"/>
          </a:xfrm>
          <a:prstGeom prst="rect">
            <a:avLst/>
          </a:prstGeom>
        </p:spPr>
      </p:pic>
      <p:pic>
        <p:nvPicPr>
          <p:cNvPr id="8" name="Picture 7">
            <a:extLst>
              <a:ext uri="{FF2B5EF4-FFF2-40B4-BE49-F238E27FC236}">
                <a16:creationId xmlns:a16="http://schemas.microsoft.com/office/drawing/2014/main" id="{E9FC7FD9-F967-4A2A-BDA9-54B4107E0546}"/>
              </a:ext>
            </a:extLst>
          </p:cNvPr>
          <p:cNvPicPr>
            <a:picLocks noChangeAspect="1"/>
          </p:cNvPicPr>
          <p:nvPr/>
        </p:nvPicPr>
        <p:blipFill>
          <a:blip r:embed="rId4"/>
          <a:stretch>
            <a:fillRect/>
          </a:stretch>
        </p:blipFill>
        <p:spPr>
          <a:xfrm>
            <a:off x="537356" y="3410496"/>
            <a:ext cx="3713870" cy="3081744"/>
          </a:xfrm>
          <a:prstGeom prst="rect">
            <a:avLst/>
          </a:prstGeom>
        </p:spPr>
      </p:pic>
      <p:pic>
        <p:nvPicPr>
          <p:cNvPr id="10" name="Picture 9">
            <a:extLst>
              <a:ext uri="{FF2B5EF4-FFF2-40B4-BE49-F238E27FC236}">
                <a16:creationId xmlns:a16="http://schemas.microsoft.com/office/drawing/2014/main" id="{F3FE1E0F-875F-4CA3-9B76-62A603617EF4}"/>
              </a:ext>
            </a:extLst>
          </p:cNvPr>
          <p:cNvPicPr>
            <a:picLocks noChangeAspect="1"/>
          </p:cNvPicPr>
          <p:nvPr/>
        </p:nvPicPr>
        <p:blipFill>
          <a:blip r:embed="rId5"/>
          <a:stretch>
            <a:fillRect/>
          </a:stretch>
        </p:blipFill>
        <p:spPr>
          <a:xfrm>
            <a:off x="6079152" y="3542987"/>
            <a:ext cx="5575492" cy="2949253"/>
          </a:xfrm>
          <a:prstGeom prst="rect">
            <a:avLst/>
          </a:prstGeom>
        </p:spPr>
      </p:pic>
    </p:spTree>
    <p:extLst>
      <p:ext uri="{BB962C8B-B14F-4D97-AF65-F5344CB8AC3E}">
        <p14:creationId xmlns:p14="http://schemas.microsoft.com/office/powerpoint/2010/main" val="2716518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535ACA-C504-463D-9F14-292C425C8456}"/>
              </a:ext>
            </a:extLst>
          </p:cNvPr>
          <p:cNvSpPr txBox="1"/>
          <p:nvPr/>
        </p:nvSpPr>
        <p:spPr>
          <a:xfrm>
            <a:off x="365760" y="28135"/>
            <a:ext cx="8285871" cy="769441"/>
          </a:xfrm>
          <a:prstGeom prst="rect">
            <a:avLst/>
          </a:prstGeom>
          <a:noFill/>
        </p:spPr>
        <p:txBody>
          <a:bodyPr wrap="square" rtlCol="0">
            <a:spAutoFit/>
          </a:bodyPr>
          <a:lstStyle/>
          <a:p>
            <a:r>
              <a:rPr lang="en-IN" sz="4400" dirty="0"/>
              <a:t>Model Building</a:t>
            </a:r>
          </a:p>
        </p:txBody>
      </p:sp>
      <p:pic>
        <p:nvPicPr>
          <p:cNvPr id="4" name="Picture 3">
            <a:extLst>
              <a:ext uri="{FF2B5EF4-FFF2-40B4-BE49-F238E27FC236}">
                <a16:creationId xmlns:a16="http://schemas.microsoft.com/office/drawing/2014/main" id="{FA841834-5291-4245-9CBD-81CADA5A0B6C}"/>
              </a:ext>
            </a:extLst>
          </p:cNvPr>
          <p:cNvPicPr>
            <a:picLocks noChangeAspect="1"/>
          </p:cNvPicPr>
          <p:nvPr/>
        </p:nvPicPr>
        <p:blipFill>
          <a:blip r:embed="rId2"/>
          <a:stretch>
            <a:fillRect/>
          </a:stretch>
        </p:blipFill>
        <p:spPr>
          <a:xfrm>
            <a:off x="91341" y="846076"/>
            <a:ext cx="6004659" cy="5165848"/>
          </a:xfrm>
          <a:prstGeom prst="rect">
            <a:avLst/>
          </a:prstGeom>
        </p:spPr>
      </p:pic>
      <p:pic>
        <p:nvPicPr>
          <p:cNvPr id="6" name="Picture 5">
            <a:extLst>
              <a:ext uri="{FF2B5EF4-FFF2-40B4-BE49-F238E27FC236}">
                <a16:creationId xmlns:a16="http://schemas.microsoft.com/office/drawing/2014/main" id="{E48F4744-1A78-4247-A856-9B1DB9EA651E}"/>
              </a:ext>
            </a:extLst>
          </p:cNvPr>
          <p:cNvPicPr>
            <a:picLocks noChangeAspect="1"/>
          </p:cNvPicPr>
          <p:nvPr/>
        </p:nvPicPr>
        <p:blipFill>
          <a:blip r:embed="rId3"/>
          <a:stretch>
            <a:fillRect/>
          </a:stretch>
        </p:blipFill>
        <p:spPr>
          <a:xfrm>
            <a:off x="6308679" y="846076"/>
            <a:ext cx="5410200" cy="3613382"/>
          </a:xfrm>
          <a:prstGeom prst="rect">
            <a:avLst/>
          </a:prstGeom>
        </p:spPr>
      </p:pic>
      <p:sp>
        <p:nvSpPr>
          <p:cNvPr id="7" name="TextBox 6">
            <a:extLst>
              <a:ext uri="{FF2B5EF4-FFF2-40B4-BE49-F238E27FC236}">
                <a16:creationId xmlns:a16="http://schemas.microsoft.com/office/drawing/2014/main" id="{DDB07F02-CB49-4F22-9008-97D56FE74616}"/>
              </a:ext>
            </a:extLst>
          </p:cNvPr>
          <p:cNvSpPr txBox="1"/>
          <p:nvPr/>
        </p:nvSpPr>
        <p:spPr>
          <a:xfrm>
            <a:off x="91341" y="6147582"/>
            <a:ext cx="11823994" cy="400110"/>
          </a:xfrm>
          <a:prstGeom prst="rect">
            <a:avLst/>
          </a:prstGeom>
          <a:noFill/>
        </p:spPr>
        <p:txBody>
          <a:bodyPr wrap="square" rtlCol="0">
            <a:spAutoFit/>
          </a:bodyPr>
          <a:lstStyle/>
          <a:p>
            <a:r>
              <a:rPr lang="en-IN" sz="2000" dirty="0"/>
              <a:t>Here We Create one function that will give return of RMSE,Accuracy Score,R2 score , cv score</a:t>
            </a:r>
          </a:p>
        </p:txBody>
      </p:sp>
    </p:spTree>
    <p:extLst>
      <p:ext uri="{BB962C8B-B14F-4D97-AF65-F5344CB8AC3E}">
        <p14:creationId xmlns:p14="http://schemas.microsoft.com/office/powerpoint/2010/main" val="2350330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8D3860-5A4B-41B1-A70E-2CCF4C4C2A80}"/>
              </a:ext>
            </a:extLst>
          </p:cNvPr>
          <p:cNvPicPr>
            <a:picLocks noChangeAspect="1"/>
          </p:cNvPicPr>
          <p:nvPr/>
        </p:nvPicPr>
        <p:blipFill>
          <a:blip r:embed="rId2"/>
          <a:stretch>
            <a:fillRect/>
          </a:stretch>
        </p:blipFill>
        <p:spPr>
          <a:xfrm>
            <a:off x="233613" y="2197960"/>
            <a:ext cx="3423915" cy="3543299"/>
          </a:xfrm>
          <a:prstGeom prst="rect">
            <a:avLst/>
          </a:prstGeom>
        </p:spPr>
      </p:pic>
      <p:pic>
        <p:nvPicPr>
          <p:cNvPr id="7" name="Picture 6">
            <a:extLst>
              <a:ext uri="{FF2B5EF4-FFF2-40B4-BE49-F238E27FC236}">
                <a16:creationId xmlns:a16="http://schemas.microsoft.com/office/drawing/2014/main" id="{67FC7063-042C-4312-BB03-32189DC00C03}"/>
              </a:ext>
            </a:extLst>
          </p:cNvPr>
          <p:cNvPicPr>
            <a:picLocks noChangeAspect="1"/>
          </p:cNvPicPr>
          <p:nvPr/>
        </p:nvPicPr>
        <p:blipFill>
          <a:blip r:embed="rId3"/>
          <a:stretch>
            <a:fillRect/>
          </a:stretch>
        </p:blipFill>
        <p:spPr>
          <a:xfrm>
            <a:off x="8272979" y="2197959"/>
            <a:ext cx="3552825" cy="3543300"/>
          </a:xfrm>
          <a:prstGeom prst="rect">
            <a:avLst/>
          </a:prstGeom>
        </p:spPr>
      </p:pic>
      <p:pic>
        <p:nvPicPr>
          <p:cNvPr id="9" name="Picture 8">
            <a:extLst>
              <a:ext uri="{FF2B5EF4-FFF2-40B4-BE49-F238E27FC236}">
                <a16:creationId xmlns:a16="http://schemas.microsoft.com/office/drawing/2014/main" id="{9272C453-65C1-4C29-B749-9219CAC1B92A}"/>
              </a:ext>
            </a:extLst>
          </p:cNvPr>
          <p:cNvPicPr>
            <a:picLocks noChangeAspect="1"/>
          </p:cNvPicPr>
          <p:nvPr/>
        </p:nvPicPr>
        <p:blipFill>
          <a:blip r:embed="rId4"/>
          <a:stretch>
            <a:fillRect/>
          </a:stretch>
        </p:blipFill>
        <p:spPr>
          <a:xfrm>
            <a:off x="4173414" y="2197960"/>
            <a:ext cx="3583679" cy="3543299"/>
          </a:xfrm>
          <a:prstGeom prst="rect">
            <a:avLst/>
          </a:prstGeom>
        </p:spPr>
      </p:pic>
      <p:sp>
        <p:nvSpPr>
          <p:cNvPr id="10" name="TextBox 9">
            <a:extLst>
              <a:ext uri="{FF2B5EF4-FFF2-40B4-BE49-F238E27FC236}">
                <a16:creationId xmlns:a16="http://schemas.microsoft.com/office/drawing/2014/main" id="{940DD601-E910-4D5A-A18D-CECC6062CE5B}"/>
              </a:ext>
            </a:extLst>
          </p:cNvPr>
          <p:cNvSpPr txBox="1"/>
          <p:nvPr/>
        </p:nvSpPr>
        <p:spPr>
          <a:xfrm>
            <a:off x="233613" y="182880"/>
            <a:ext cx="9158068" cy="769441"/>
          </a:xfrm>
          <a:prstGeom prst="rect">
            <a:avLst/>
          </a:prstGeom>
          <a:noFill/>
        </p:spPr>
        <p:txBody>
          <a:bodyPr wrap="square" rtlCol="0">
            <a:spAutoFit/>
          </a:bodyPr>
          <a:lstStyle/>
          <a:p>
            <a:r>
              <a:rPr lang="en-IN" sz="4400" b="1" dirty="0"/>
              <a:t>Performance Curve</a:t>
            </a:r>
          </a:p>
        </p:txBody>
      </p:sp>
    </p:spTree>
    <p:extLst>
      <p:ext uri="{BB962C8B-B14F-4D97-AF65-F5344CB8AC3E}">
        <p14:creationId xmlns:p14="http://schemas.microsoft.com/office/powerpoint/2010/main" val="721185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A6D915A7-E305-4B59-8DFA-F68E0DC5500D}"/>
              </a:ext>
            </a:extLst>
          </p:cNvPr>
          <p:cNvGraphicFramePr/>
          <p:nvPr>
            <p:extLst>
              <p:ext uri="{D42A27DB-BD31-4B8C-83A1-F6EECF244321}">
                <p14:modId xmlns:p14="http://schemas.microsoft.com/office/powerpoint/2010/main" val="3090184130"/>
              </p:ext>
            </p:extLst>
          </p:nvPr>
        </p:nvGraphicFramePr>
        <p:xfrm>
          <a:off x="1744394" y="576920"/>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1BC81F50-2232-4FB3-AE53-C8588E0EDADC}"/>
              </a:ext>
            </a:extLst>
          </p:cNvPr>
          <p:cNvSpPr txBox="1"/>
          <p:nvPr/>
        </p:nvSpPr>
        <p:spPr>
          <a:xfrm>
            <a:off x="253218" y="6119446"/>
            <a:ext cx="11563644" cy="461665"/>
          </a:xfrm>
          <a:prstGeom prst="rect">
            <a:avLst/>
          </a:prstGeom>
          <a:noFill/>
        </p:spPr>
        <p:txBody>
          <a:bodyPr wrap="square" rtlCol="0">
            <a:spAutoFit/>
          </a:bodyPr>
          <a:lstStyle/>
          <a:p>
            <a:r>
              <a:rPr lang="en-IN" sz="2400" dirty="0"/>
              <a:t>From this table we can see the Random Forest is fit for model selection.</a:t>
            </a:r>
          </a:p>
        </p:txBody>
      </p:sp>
    </p:spTree>
    <p:extLst>
      <p:ext uri="{BB962C8B-B14F-4D97-AF65-F5344CB8AC3E}">
        <p14:creationId xmlns:p14="http://schemas.microsoft.com/office/powerpoint/2010/main" val="2789922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C8FDF2-280C-4CEA-A561-4B2826CA6F35}"/>
              </a:ext>
            </a:extLst>
          </p:cNvPr>
          <p:cNvSpPr txBox="1"/>
          <p:nvPr/>
        </p:nvSpPr>
        <p:spPr>
          <a:xfrm>
            <a:off x="3432517" y="2828835"/>
            <a:ext cx="9059594" cy="1200329"/>
          </a:xfrm>
          <a:prstGeom prst="rect">
            <a:avLst/>
          </a:prstGeom>
          <a:noFill/>
        </p:spPr>
        <p:txBody>
          <a:bodyPr wrap="square" rtlCol="0">
            <a:spAutoFit/>
          </a:bodyPr>
          <a:lstStyle/>
          <a:p>
            <a:r>
              <a:rPr lang="en-IN" sz="7200" b="1" dirty="0"/>
              <a:t>THANK YOU</a:t>
            </a:r>
          </a:p>
        </p:txBody>
      </p:sp>
    </p:spTree>
    <p:extLst>
      <p:ext uri="{BB962C8B-B14F-4D97-AF65-F5344CB8AC3E}">
        <p14:creationId xmlns:p14="http://schemas.microsoft.com/office/powerpoint/2010/main" val="32300339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47</TotalTime>
  <Words>217</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Ion</vt:lpstr>
      <vt:lpstr>Car Price Prediction</vt:lpstr>
      <vt:lpstr>Problem Statement</vt:lpstr>
      <vt:lpstr>Project Planning</vt:lpstr>
      <vt:lpstr>Web Scrapping</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Dishant</dc:creator>
  <cp:lastModifiedBy>Dishant</cp:lastModifiedBy>
  <cp:revision>1</cp:revision>
  <dcterms:created xsi:type="dcterms:W3CDTF">2021-12-09T11:07:33Z</dcterms:created>
  <dcterms:modified xsi:type="dcterms:W3CDTF">2021-12-09T11:54:41Z</dcterms:modified>
</cp:coreProperties>
</file>