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2" r:id="rId8"/>
    <p:sldId id="263"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75852086977418E-2"/>
          <c:y val="0.12099760527021793"/>
          <c:w val="0.90762756855534998"/>
          <c:h val="0.43819297901392262"/>
        </c:manualLayout>
      </c:layout>
      <c:barChart>
        <c:barDir val="col"/>
        <c:grouping val="clustered"/>
        <c:varyColors val="0"/>
        <c:ser>
          <c:idx val="0"/>
          <c:order val="0"/>
          <c:tx>
            <c:strRef>
              <c:f>Sheet1!$B$1</c:f>
              <c:strCache>
                <c:ptCount val="1"/>
                <c:pt idx="0">
                  <c:v>R2 Score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Linear Regression</c:v>
                </c:pt>
                <c:pt idx="1">
                  <c:v>Decision Tree Regressor</c:v>
                </c:pt>
                <c:pt idx="2">
                  <c:v>Lasso</c:v>
                </c:pt>
                <c:pt idx="3">
                  <c:v>Ridge</c:v>
                </c:pt>
                <c:pt idx="4">
                  <c:v>Random Forest Regressor</c:v>
                </c:pt>
                <c:pt idx="5">
                  <c:v>AdaBoost Regressor</c:v>
                </c:pt>
                <c:pt idx="6">
                  <c:v>GradietBoosting Regressor</c:v>
                </c:pt>
                <c:pt idx="7">
                  <c:v>LGBM Regressor</c:v>
                </c:pt>
              </c:strCache>
            </c:strRef>
          </c:cat>
          <c:val>
            <c:numRef>
              <c:f>Sheet1!$B$2:$B$9</c:f>
              <c:numCache>
                <c:formatCode>General</c:formatCode>
                <c:ptCount val="8"/>
                <c:pt idx="0">
                  <c:v>85.13</c:v>
                </c:pt>
                <c:pt idx="1">
                  <c:v>67.25</c:v>
                </c:pt>
                <c:pt idx="2">
                  <c:v>73.41</c:v>
                </c:pt>
                <c:pt idx="3">
                  <c:v>85.13</c:v>
                </c:pt>
                <c:pt idx="4">
                  <c:v>83.78</c:v>
                </c:pt>
                <c:pt idx="5">
                  <c:v>79.66</c:v>
                </c:pt>
                <c:pt idx="6">
                  <c:v>86.34</c:v>
                </c:pt>
                <c:pt idx="7">
                  <c:v>86.27</c:v>
                </c:pt>
              </c:numCache>
            </c:numRef>
          </c:val>
          <c:extLst>
            <c:ext xmlns:c16="http://schemas.microsoft.com/office/drawing/2014/chart" uri="{C3380CC4-5D6E-409C-BE32-E72D297353CC}">
              <c16:uniqueId val="{00000000-2981-4411-B0DB-68AFA5A22C14}"/>
            </c:ext>
          </c:extLst>
        </c:ser>
        <c:ser>
          <c:idx val="1"/>
          <c:order val="1"/>
          <c:tx>
            <c:strRef>
              <c:f>Sheet1!$C$1</c:f>
              <c:strCache>
                <c:ptCount val="1"/>
                <c:pt idx="0">
                  <c:v>CV Score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Linear Regression</c:v>
                </c:pt>
                <c:pt idx="1">
                  <c:v>Decision Tree Regressor</c:v>
                </c:pt>
                <c:pt idx="2">
                  <c:v>Lasso</c:v>
                </c:pt>
                <c:pt idx="3">
                  <c:v>Ridge</c:v>
                </c:pt>
                <c:pt idx="4">
                  <c:v>Random Forest Regressor</c:v>
                </c:pt>
                <c:pt idx="5">
                  <c:v>AdaBoost Regressor</c:v>
                </c:pt>
                <c:pt idx="6">
                  <c:v>GradietBoosting Regressor</c:v>
                </c:pt>
                <c:pt idx="7">
                  <c:v>LGBM Regressor</c:v>
                </c:pt>
              </c:strCache>
            </c:strRef>
          </c:cat>
          <c:val>
            <c:numRef>
              <c:f>Sheet1!$C$2:$C$9</c:f>
              <c:numCache>
                <c:formatCode>General</c:formatCode>
                <c:ptCount val="8"/>
                <c:pt idx="0">
                  <c:v>82.3</c:v>
                </c:pt>
                <c:pt idx="1">
                  <c:v>68.7</c:v>
                </c:pt>
                <c:pt idx="2">
                  <c:v>72</c:v>
                </c:pt>
                <c:pt idx="3">
                  <c:v>83.9</c:v>
                </c:pt>
                <c:pt idx="4">
                  <c:v>85.5</c:v>
                </c:pt>
                <c:pt idx="5">
                  <c:v>80</c:v>
                </c:pt>
                <c:pt idx="6">
                  <c:v>86.2</c:v>
                </c:pt>
                <c:pt idx="7">
                  <c:v>86.27</c:v>
                </c:pt>
              </c:numCache>
            </c:numRef>
          </c:val>
          <c:extLst>
            <c:ext xmlns:c16="http://schemas.microsoft.com/office/drawing/2014/chart" uri="{C3380CC4-5D6E-409C-BE32-E72D297353CC}">
              <c16:uniqueId val="{00000001-2981-4411-B0DB-68AFA5A22C14}"/>
            </c:ext>
          </c:extLst>
        </c:ser>
        <c:ser>
          <c:idx val="2"/>
          <c:order val="2"/>
          <c:tx>
            <c:strRef>
              <c:f>Sheet1!$D$1</c:f>
              <c:strCache>
                <c:ptCount val="1"/>
                <c:pt idx="0">
                  <c:v>RMSE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Linear Regression</c:v>
                </c:pt>
                <c:pt idx="1">
                  <c:v>Decision Tree Regressor</c:v>
                </c:pt>
                <c:pt idx="2">
                  <c:v>Lasso</c:v>
                </c:pt>
                <c:pt idx="3">
                  <c:v>Ridge</c:v>
                </c:pt>
                <c:pt idx="4">
                  <c:v>Random Forest Regressor</c:v>
                </c:pt>
                <c:pt idx="5">
                  <c:v>AdaBoost Regressor</c:v>
                </c:pt>
                <c:pt idx="6">
                  <c:v>GradietBoosting Regressor</c:v>
                </c:pt>
                <c:pt idx="7">
                  <c:v>LGBM Regressor</c:v>
                </c:pt>
              </c:strCache>
            </c:strRef>
          </c:cat>
          <c:val>
            <c:numRef>
              <c:f>Sheet1!$D$2:$D$9</c:f>
              <c:numCache>
                <c:formatCode>General</c:formatCode>
                <c:ptCount val="8"/>
                <c:pt idx="0">
                  <c:v>0.156</c:v>
                </c:pt>
                <c:pt idx="1">
                  <c:v>0.23100000000000001</c:v>
                </c:pt>
                <c:pt idx="2">
                  <c:v>0.20799999999999999</c:v>
                </c:pt>
                <c:pt idx="3">
                  <c:v>0.156</c:v>
                </c:pt>
                <c:pt idx="4">
                  <c:v>0.16300000000000001</c:v>
                </c:pt>
                <c:pt idx="5">
                  <c:v>0.182</c:v>
                </c:pt>
                <c:pt idx="6">
                  <c:v>0.156</c:v>
                </c:pt>
                <c:pt idx="7">
                  <c:v>0.14599999999999999</c:v>
                </c:pt>
              </c:numCache>
            </c:numRef>
          </c:val>
          <c:extLst>
            <c:ext xmlns:c16="http://schemas.microsoft.com/office/drawing/2014/chart" uri="{C3380CC4-5D6E-409C-BE32-E72D297353CC}">
              <c16:uniqueId val="{00000002-2981-4411-B0DB-68AFA5A22C14}"/>
            </c:ext>
          </c:extLst>
        </c:ser>
        <c:dLbls>
          <c:dLblPos val="outEnd"/>
          <c:showLegendKey val="0"/>
          <c:showVal val="1"/>
          <c:showCatName val="0"/>
          <c:showSerName val="0"/>
          <c:showPercent val="0"/>
          <c:showBubbleSize val="0"/>
        </c:dLbls>
        <c:gapWidth val="444"/>
        <c:overlap val="-90"/>
        <c:axId val="353998680"/>
        <c:axId val="353992776"/>
      </c:barChart>
      <c:catAx>
        <c:axId val="353998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53992776"/>
        <c:crosses val="autoZero"/>
        <c:auto val="1"/>
        <c:lblAlgn val="ctr"/>
        <c:lblOffset val="100"/>
        <c:noMultiLvlLbl val="0"/>
      </c:catAx>
      <c:valAx>
        <c:axId val="353992776"/>
        <c:scaling>
          <c:orientation val="minMax"/>
        </c:scaling>
        <c:delete val="1"/>
        <c:axPos val="l"/>
        <c:numFmt formatCode="General" sourceLinked="1"/>
        <c:majorTickMark val="none"/>
        <c:minorTickMark val="none"/>
        <c:tickLblPos val="nextTo"/>
        <c:crossAx val="353998680"/>
        <c:crosses val="autoZero"/>
        <c:crossBetween val="between"/>
      </c:valAx>
      <c:spPr>
        <a:noFill/>
        <a:ln>
          <a:noFill/>
        </a:ln>
        <a:effectLst/>
      </c:spPr>
    </c:plotArea>
    <c:legend>
      <c:legendPos val="t"/>
      <c:layout>
        <c:manualLayout>
          <c:xMode val="edge"/>
          <c:yMode val="edge"/>
          <c:x val="0.64450333346372868"/>
          <c:y val="0.90367930220486703"/>
          <c:w val="0.35400255947424597"/>
          <c:h val="8.060922195412732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13517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439ABD-8D3C-4F3F-A96E-A3F3C5C6FC5A}"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272462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1541031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4237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109551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84355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265332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799470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109537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46280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156765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39ABD-8D3C-4F3F-A96E-A3F3C5C6FC5A}"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234019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39ABD-8D3C-4F3F-A96E-A3F3C5C6FC5A}" type="datetimeFigureOut">
              <a:rPr lang="en-IN" smtClean="0"/>
              <a:t>23-10-2021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28239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99009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46972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439ABD-8D3C-4F3F-A96E-A3F3C5C6FC5A}" type="datetimeFigureOut">
              <a:rPr lang="en-IN" smtClean="0"/>
              <a:t>23-10-2021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85228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439ABD-8D3C-4F3F-A96E-A3F3C5C6FC5A}"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54114-0A69-46E8-AF15-869CE2D999AF}" type="slidenum">
              <a:rPr lang="en-IN" smtClean="0"/>
              <a:t>‹#›</a:t>
            </a:fld>
            <a:endParaRPr lang="en-IN"/>
          </a:p>
        </p:txBody>
      </p:sp>
    </p:spTree>
    <p:extLst>
      <p:ext uri="{BB962C8B-B14F-4D97-AF65-F5344CB8AC3E}">
        <p14:creationId xmlns:p14="http://schemas.microsoft.com/office/powerpoint/2010/main" val="315741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439ABD-8D3C-4F3F-A96E-A3F3C5C6FC5A}" type="datetimeFigureOut">
              <a:rPr lang="en-IN" smtClean="0"/>
              <a:t>23-10-2021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C54114-0A69-46E8-AF15-869CE2D999AF}" type="slidenum">
              <a:rPr lang="en-IN" smtClean="0"/>
              <a:t>‹#›</a:t>
            </a:fld>
            <a:endParaRPr lang="en-IN"/>
          </a:p>
        </p:txBody>
      </p:sp>
    </p:spTree>
    <p:extLst>
      <p:ext uri="{BB962C8B-B14F-4D97-AF65-F5344CB8AC3E}">
        <p14:creationId xmlns:p14="http://schemas.microsoft.com/office/powerpoint/2010/main" val="9018601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06D8-078B-4481-B9C3-3993042D3430}"/>
              </a:ext>
            </a:extLst>
          </p:cNvPr>
          <p:cNvSpPr>
            <a:spLocks noGrp="1"/>
          </p:cNvSpPr>
          <p:nvPr>
            <p:ph type="ctrTitle"/>
          </p:nvPr>
        </p:nvSpPr>
        <p:spPr>
          <a:xfrm>
            <a:off x="437322" y="450574"/>
            <a:ext cx="10243930" cy="1482380"/>
          </a:xfrm>
        </p:spPr>
        <p:txBody>
          <a:bodyPr/>
          <a:lstStyle/>
          <a:p>
            <a:r>
              <a:rPr lang="en-IN" b="1" dirty="0"/>
              <a:t>House Price Prediction</a:t>
            </a:r>
          </a:p>
        </p:txBody>
      </p:sp>
      <p:sp>
        <p:nvSpPr>
          <p:cNvPr id="3" name="Subtitle 2">
            <a:extLst>
              <a:ext uri="{FF2B5EF4-FFF2-40B4-BE49-F238E27FC236}">
                <a16:creationId xmlns:a16="http://schemas.microsoft.com/office/drawing/2014/main" id="{7615A8C4-A900-48C7-8EA0-C85CF5B4836E}"/>
              </a:ext>
            </a:extLst>
          </p:cNvPr>
          <p:cNvSpPr>
            <a:spLocks noGrp="1"/>
          </p:cNvSpPr>
          <p:nvPr>
            <p:ph type="subTitle" idx="1"/>
          </p:nvPr>
        </p:nvSpPr>
        <p:spPr>
          <a:xfrm>
            <a:off x="4784035" y="3721308"/>
            <a:ext cx="10668000" cy="3255962"/>
          </a:xfrm>
        </p:spPr>
        <p:txBody>
          <a:bodyPr>
            <a:normAutofit fontScale="92500" lnSpcReduction="10000"/>
          </a:bodyPr>
          <a:lstStyle/>
          <a:p>
            <a:endParaRPr lang="en-IN" dirty="0"/>
          </a:p>
          <a:p>
            <a:endParaRPr lang="en-IN" dirty="0"/>
          </a:p>
          <a:p>
            <a:endParaRPr lang="en-IN" dirty="0"/>
          </a:p>
          <a:p>
            <a:r>
              <a:rPr lang="en-IN" dirty="0"/>
              <a:t>						</a:t>
            </a:r>
          </a:p>
          <a:p>
            <a:endParaRPr lang="en-IN" dirty="0"/>
          </a:p>
          <a:p>
            <a:endParaRPr lang="en-IN" dirty="0"/>
          </a:p>
          <a:p>
            <a:endParaRPr lang="en-IN" dirty="0"/>
          </a:p>
          <a:p>
            <a:r>
              <a:rPr lang="en-IN" dirty="0"/>
              <a:t>					       </a:t>
            </a:r>
            <a:r>
              <a:rPr lang="en-IN" sz="2600" dirty="0"/>
              <a:t>Prepared By: Dishant Doshi </a:t>
            </a:r>
          </a:p>
        </p:txBody>
      </p:sp>
    </p:spTree>
    <p:extLst>
      <p:ext uri="{BB962C8B-B14F-4D97-AF65-F5344CB8AC3E}">
        <p14:creationId xmlns:p14="http://schemas.microsoft.com/office/powerpoint/2010/main" val="224669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4B82-1FCB-4630-BBAA-CF830D2EB7CC}"/>
              </a:ext>
            </a:extLst>
          </p:cNvPr>
          <p:cNvPicPr>
            <a:picLocks noGrp="1" noChangeAspect="1"/>
          </p:cNvPicPr>
          <p:nvPr>
            <p:ph idx="4294967295"/>
          </p:nvPr>
        </p:nvPicPr>
        <p:blipFill>
          <a:blip r:embed="rId2"/>
          <a:stretch>
            <a:fillRect/>
          </a:stretch>
        </p:blipFill>
        <p:spPr>
          <a:xfrm>
            <a:off x="645375" y="602983"/>
            <a:ext cx="2651125" cy="2825750"/>
          </a:xfrm>
        </p:spPr>
      </p:pic>
      <p:pic>
        <p:nvPicPr>
          <p:cNvPr id="7" name="Picture 6">
            <a:extLst>
              <a:ext uri="{FF2B5EF4-FFF2-40B4-BE49-F238E27FC236}">
                <a16:creationId xmlns:a16="http://schemas.microsoft.com/office/drawing/2014/main" id="{F3D45F38-D3EF-475E-ABFA-1691213D8242}"/>
              </a:ext>
            </a:extLst>
          </p:cNvPr>
          <p:cNvPicPr>
            <a:picLocks noChangeAspect="1"/>
          </p:cNvPicPr>
          <p:nvPr/>
        </p:nvPicPr>
        <p:blipFill>
          <a:blip r:embed="rId3"/>
          <a:stretch>
            <a:fillRect/>
          </a:stretch>
        </p:blipFill>
        <p:spPr>
          <a:xfrm>
            <a:off x="4279647" y="605612"/>
            <a:ext cx="2876527" cy="2823388"/>
          </a:xfrm>
          <a:prstGeom prst="rect">
            <a:avLst/>
          </a:prstGeom>
        </p:spPr>
      </p:pic>
      <p:pic>
        <p:nvPicPr>
          <p:cNvPr id="9" name="Picture 8">
            <a:extLst>
              <a:ext uri="{FF2B5EF4-FFF2-40B4-BE49-F238E27FC236}">
                <a16:creationId xmlns:a16="http://schemas.microsoft.com/office/drawing/2014/main" id="{BA661255-9AC1-4B56-B53A-4104AEFA5DF3}"/>
              </a:ext>
            </a:extLst>
          </p:cNvPr>
          <p:cNvPicPr>
            <a:picLocks noChangeAspect="1"/>
          </p:cNvPicPr>
          <p:nvPr/>
        </p:nvPicPr>
        <p:blipFill>
          <a:blip r:embed="rId4"/>
          <a:stretch>
            <a:fillRect/>
          </a:stretch>
        </p:blipFill>
        <p:spPr>
          <a:xfrm>
            <a:off x="8355384" y="602983"/>
            <a:ext cx="3124686" cy="2823389"/>
          </a:xfrm>
          <a:prstGeom prst="rect">
            <a:avLst/>
          </a:prstGeom>
        </p:spPr>
      </p:pic>
      <p:pic>
        <p:nvPicPr>
          <p:cNvPr id="11" name="Picture 10">
            <a:extLst>
              <a:ext uri="{FF2B5EF4-FFF2-40B4-BE49-F238E27FC236}">
                <a16:creationId xmlns:a16="http://schemas.microsoft.com/office/drawing/2014/main" id="{A394182D-A80D-4883-A6EF-2AB6BF85E633}"/>
              </a:ext>
            </a:extLst>
          </p:cNvPr>
          <p:cNvPicPr>
            <a:picLocks noChangeAspect="1"/>
          </p:cNvPicPr>
          <p:nvPr/>
        </p:nvPicPr>
        <p:blipFill>
          <a:blip r:embed="rId5"/>
          <a:stretch>
            <a:fillRect/>
          </a:stretch>
        </p:blipFill>
        <p:spPr>
          <a:xfrm>
            <a:off x="646111" y="3809223"/>
            <a:ext cx="2650389" cy="2876498"/>
          </a:xfrm>
          <a:prstGeom prst="rect">
            <a:avLst/>
          </a:prstGeom>
        </p:spPr>
      </p:pic>
      <p:pic>
        <p:nvPicPr>
          <p:cNvPr id="13" name="Picture 12">
            <a:extLst>
              <a:ext uri="{FF2B5EF4-FFF2-40B4-BE49-F238E27FC236}">
                <a16:creationId xmlns:a16="http://schemas.microsoft.com/office/drawing/2014/main" id="{54A88B70-1E39-4386-8DD9-929BB340FB24}"/>
              </a:ext>
            </a:extLst>
          </p:cNvPr>
          <p:cNvPicPr>
            <a:picLocks noChangeAspect="1"/>
          </p:cNvPicPr>
          <p:nvPr/>
        </p:nvPicPr>
        <p:blipFill>
          <a:blip r:embed="rId6"/>
          <a:stretch>
            <a:fillRect/>
          </a:stretch>
        </p:blipFill>
        <p:spPr>
          <a:xfrm>
            <a:off x="4279648" y="3809224"/>
            <a:ext cx="2876526" cy="2876498"/>
          </a:xfrm>
          <a:prstGeom prst="rect">
            <a:avLst/>
          </a:prstGeom>
        </p:spPr>
      </p:pic>
      <p:pic>
        <p:nvPicPr>
          <p:cNvPr id="15" name="Picture 14">
            <a:extLst>
              <a:ext uri="{FF2B5EF4-FFF2-40B4-BE49-F238E27FC236}">
                <a16:creationId xmlns:a16="http://schemas.microsoft.com/office/drawing/2014/main" id="{6FC608B6-8D5D-46F7-B8A4-9446B7E45423}"/>
              </a:ext>
            </a:extLst>
          </p:cNvPr>
          <p:cNvPicPr>
            <a:picLocks noChangeAspect="1"/>
          </p:cNvPicPr>
          <p:nvPr/>
        </p:nvPicPr>
        <p:blipFill>
          <a:blip r:embed="rId7"/>
          <a:stretch>
            <a:fillRect/>
          </a:stretch>
        </p:blipFill>
        <p:spPr>
          <a:xfrm>
            <a:off x="8355384" y="3809224"/>
            <a:ext cx="3124687" cy="2876498"/>
          </a:xfrm>
          <a:prstGeom prst="rect">
            <a:avLst/>
          </a:prstGeom>
        </p:spPr>
      </p:pic>
      <p:sp>
        <p:nvSpPr>
          <p:cNvPr id="16" name="TextBox 15">
            <a:extLst>
              <a:ext uri="{FF2B5EF4-FFF2-40B4-BE49-F238E27FC236}">
                <a16:creationId xmlns:a16="http://schemas.microsoft.com/office/drawing/2014/main" id="{8A3AF026-67D3-41DB-8E3E-53EEFFA7CA2E}"/>
              </a:ext>
            </a:extLst>
          </p:cNvPr>
          <p:cNvSpPr txBox="1"/>
          <p:nvPr/>
        </p:nvSpPr>
        <p:spPr>
          <a:xfrm>
            <a:off x="400129" y="34871"/>
            <a:ext cx="9404722" cy="461665"/>
          </a:xfrm>
          <a:prstGeom prst="rect">
            <a:avLst/>
          </a:prstGeom>
          <a:noFill/>
        </p:spPr>
        <p:txBody>
          <a:bodyPr wrap="square" rtlCol="0">
            <a:spAutoFit/>
          </a:bodyPr>
          <a:lstStyle/>
          <a:p>
            <a:pPr algn="ctr"/>
            <a:r>
              <a:rPr lang="en-IN" sz="2400" b="1" dirty="0"/>
              <a:t>Performance Curve and Metrics  Of Different Model</a:t>
            </a:r>
          </a:p>
        </p:txBody>
      </p:sp>
    </p:spTree>
    <p:extLst>
      <p:ext uri="{BB962C8B-B14F-4D97-AF65-F5344CB8AC3E}">
        <p14:creationId xmlns:p14="http://schemas.microsoft.com/office/powerpoint/2010/main" val="121533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AE52-9D5B-4347-8A1C-438529C71E5A}"/>
              </a:ext>
            </a:extLst>
          </p:cNvPr>
          <p:cNvSpPr>
            <a:spLocks noGrp="1"/>
          </p:cNvSpPr>
          <p:nvPr>
            <p:ph type="title"/>
          </p:nvPr>
        </p:nvSpPr>
        <p:spPr>
          <a:xfrm>
            <a:off x="208790" y="0"/>
            <a:ext cx="9404723" cy="1400530"/>
          </a:xfrm>
        </p:spPr>
        <p:txBody>
          <a:bodyPr/>
          <a:lstStyle/>
          <a:p>
            <a:r>
              <a:rPr lang="en-IN" b="1" dirty="0"/>
              <a:t>Finalized Model</a:t>
            </a:r>
          </a:p>
        </p:txBody>
      </p:sp>
      <p:pic>
        <p:nvPicPr>
          <p:cNvPr id="5" name="Content Placeholder 4">
            <a:extLst>
              <a:ext uri="{FF2B5EF4-FFF2-40B4-BE49-F238E27FC236}">
                <a16:creationId xmlns:a16="http://schemas.microsoft.com/office/drawing/2014/main" id="{F8CC347C-CD5C-4AE3-8494-B29A69436DA2}"/>
              </a:ext>
            </a:extLst>
          </p:cNvPr>
          <p:cNvPicPr>
            <a:picLocks noGrp="1" noChangeAspect="1"/>
          </p:cNvPicPr>
          <p:nvPr>
            <p:ph idx="1"/>
          </p:nvPr>
        </p:nvPicPr>
        <p:blipFill>
          <a:blip r:embed="rId2"/>
          <a:stretch>
            <a:fillRect/>
          </a:stretch>
        </p:blipFill>
        <p:spPr>
          <a:xfrm>
            <a:off x="208790" y="1173751"/>
            <a:ext cx="4621380" cy="4325895"/>
          </a:xfrm>
        </p:spPr>
      </p:pic>
      <p:pic>
        <p:nvPicPr>
          <p:cNvPr id="9" name="Picture 8">
            <a:extLst>
              <a:ext uri="{FF2B5EF4-FFF2-40B4-BE49-F238E27FC236}">
                <a16:creationId xmlns:a16="http://schemas.microsoft.com/office/drawing/2014/main" id="{95CC2D71-9EEC-4003-986C-CA5EF4D20FEB}"/>
              </a:ext>
            </a:extLst>
          </p:cNvPr>
          <p:cNvPicPr>
            <a:picLocks noChangeAspect="1"/>
          </p:cNvPicPr>
          <p:nvPr/>
        </p:nvPicPr>
        <p:blipFill>
          <a:blip r:embed="rId3"/>
          <a:stretch>
            <a:fillRect/>
          </a:stretch>
        </p:blipFill>
        <p:spPr>
          <a:xfrm>
            <a:off x="5233399" y="1173751"/>
            <a:ext cx="4256865" cy="4325895"/>
          </a:xfrm>
          <a:prstGeom prst="rect">
            <a:avLst/>
          </a:prstGeom>
        </p:spPr>
      </p:pic>
      <p:sp>
        <p:nvSpPr>
          <p:cNvPr id="10" name="TextBox 9">
            <a:extLst>
              <a:ext uri="{FF2B5EF4-FFF2-40B4-BE49-F238E27FC236}">
                <a16:creationId xmlns:a16="http://schemas.microsoft.com/office/drawing/2014/main" id="{6542D225-51D5-428A-A4E6-13DB5D681174}"/>
              </a:ext>
            </a:extLst>
          </p:cNvPr>
          <p:cNvSpPr txBox="1"/>
          <p:nvPr/>
        </p:nvSpPr>
        <p:spPr>
          <a:xfrm>
            <a:off x="1007165" y="700265"/>
            <a:ext cx="3273287" cy="369332"/>
          </a:xfrm>
          <a:prstGeom prst="rect">
            <a:avLst/>
          </a:prstGeom>
          <a:noFill/>
        </p:spPr>
        <p:txBody>
          <a:bodyPr wrap="square" rtlCol="0">
            <a:spAutoFit/>
          </a:bodyPr>
          <a:lstStyle/>
          <a:p>
            <a:pPr algn="ctr"/>
            <a:r>
              <a:rPr lang="en-IN" dirty="0">
                <a:solidFill>
                  <a:schemeClr val="accent2"/>
                </a:solidFill>
              </a:rPr>
              <a:t>Before Hyper Tunning</a:t>
            </a:r>
          </a:p>
        </p:txBody>
      </p:sp>
      <p:sp>
        <p:nvSpPr>
          <p:cNvPr id="11" name="TextBox 10">
            <a:extLst>
              <a:ext uri="{FF2B5EF4-FFF2-40B4-BE49-F238E27FC236}">
                <a16:creationId xmlns:a16="http://schemas.microsoft.com/office/drawing/2014/main" id="{10E3EE3E-2F5A-4AE9-ADD9-FAB857D26AE2}"/>
              </a:ext>
            </a:extLst>
          </p:cNvPr>
          <p:cNvSpPr txBox="1"/>
          <p:nvPr/>
        </p:nvSpPr>
        <p:spPr>
          <a:xfrm>
            <a:off x="5724939" y="700265"/>
            <a:ext cx="3432313" cy="369332"/>
          </a:xfrm>
          <a:prstGeom prst="rect">
            <a:avLst/>
          </a:prstGeom>
          <a:noFill/>
        </p:spPr>
        <p:txBody>
          <a:bodyPr wrap="square" rtlCol="0">
            <a:spAutoFit/>
          </a:bodyPr>
          <a:lstStyle/>
          <a:p>
            <a:pPr algn="ctr"/>
            <a:r>
              <a:rPr lang="en-IN" dirty="0">
                <a:solidFill>
                  <a:schemeClr val="accent2"/>
                </a:solidFill>
              </a:rPr>
              <a:t>After Hyper Tunning</a:t>
            </a:r>
          </a:p>
        </p:txBody>
      </p:sp>
      <p:sp>
        <p:nvSpPr>
          <p:cNvPr id="12" name="TextBox 11">
            <a:extLst>
              <a:ext uri="{FF2B5EF4-FFF2-40B4-BE49-F238E27FC236}">
                <a16:creationId xmlns:a16="http://schemas.microsoft.com/office/drawing/2014/main" id="{19DBC814-B2D5-4BA9-8041-5FFDB0F584DA}"/>
              </a:ext>
            </a:extLst>
          </p:cNvPr>
          <p:cNvSpPr txBox="1"/>
          <p:nvPr/>
        </p:nvSpPr>
        <p:spPr>
          <a:xfrm>
            <a:off x="503583" y="5711687"/>
            <a:ext cx="9660834" cy="830997"/>
          </a:xfrm>
          <a:prstGeom prst="rect">
            <a:avLst/>
          </a:prstGeom>
          <a:noFill/>
        </p:spPr>
        <p:txBody>
          <a:bodyPr wrap="square" rtlCol="0">
            <a:spAutoFit/>
          </a:bodyPr>
          <a:lstStyle/>
          <a:p>
            <a:r>
              <a:rPr lang="en-IN" sz="2400" dirty="0"/>
              <a:t>From RSME value and R2 and CV score we get the Best Result in the LGBM Regressor.</a:t>
            </a:r>
          </a:p>
        </p:txBody>
      </p:sp>
    </p:spTree>
    <p:extLst>
      <p:ext uri="{BB962C8B-B14F-4D97-AF65-F5344CB8AC3E}">
        <p14:creationId xmlns:p14="http://schemas.microsoft.com/office/powerpoint/2010/main" val="70514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6CD4-0555-49DB-B4CF-49D5B1885A14}"/>
              </a:ext>
            </a:extLst>
          </p:cNvPr>
          <p:cNvSpPr>
            <a:spLocks noGrp="1"/>
          </p:cNvSpPr>
          <p:nvPr>
            <p:ph type="title"/>
          </p:nvPr>
        </p:nvSpPr>
        <p:spPr/>
        <p:txBody>
          <a:bodyPr/>
          <a:lstStyle/>
          <a:p>
            <a:r>
              <a:rPr lang="en-IN" b="1" dirty="0"/>
              <a:t>Conclusion: -</a:t>
            </a:r>
          </a:p>
        </p:txBody>
      </p:sp>
      <p:sp>
        <p:nvSpPr>
          <p:cNvPr id="3" name="Content Placeholder 2">
            <a:extLst>
              <a:ext uri="{FF2B5EF4-FFF2-40B4-BE49-F238E27FC236}">
                <a16:creationId xmlns:a16="http://schemas.microsoft.com/office/drawing/2014/main" id="{FF433F73-7C98-4BD4-A74F-B36025AE4A5C}"/>
              </a:ext>
            </a:extLst>
          </p:cNvPr>
          <p:cNvSpPr>
            <a:spLocks noGrp="1"/>
          </p:cNvSpPr>
          <p:nvPr>
            <p:ph idx="1"/>
          </p:nvPr>
        </p:nvSpPr>
        <p:spPr>
          <a:xfrm>
            <a:off x="645130" y="1258958"/>
            <a:ext cx="9404723" cy="4989442"/>
          </a:xfrm>
        </p:spPr>
        <p:txBody>
          <a:bodyPr/>
          <a:lstStyle/>
          <a:p>
            <a:pPr algn="l"/>
            <a:r>
              <a:rPr lang="en-US" sz="2800" b="0" i="0" dirty="0">
                <a:effectLst/>
                <a:latin typeface="Helvetica Neue"/>
              </a:rPr>
              <a:t>As this model is based on Australian Market only this model you can not apply globally.</a:t>
            </a:r>
          </a:p>
          <a:p>
            <a:pPr algn="l"/>
            <a:r>
              <a:rPr lang="en-US" sz="2800" b="0" i="0" dirty="0">
                <a:effectLst/>
                <a:latin typeface="Helvetica Neue"/>
              </a:rPr>
              <a:t>From this model I learn many things and for this model Tree base algorithm is mostly use.</a:t>
            </a:r>
          </a:p>
          <a:p>
            <a:pPr algn="l"/>
            <a:r>
              <a:rPr lang="en-US" sz="2800" b="0" i="0" dirty="0">
                <a:effectLst/>
                <a:latin typeface="Helvetica Neue"/>
              </a:rPr>
              <a:t>Here dataset is small so I used KFold Value 5 but if for big dataset KFold Value will be 10.</a:t>
            </a:r>
          </a:p>
          <a:p>
            <a:pPr algn="l"/>
            <a:r>
              <a:rPr lang="en-US" sz="2800" b="0" i="0" dirty="0">
                <a:effectLst/>
                <a:latin typeface="Helvetica Neue"/>
              </a:rPr>
              <a:t>Here Data set having also many missing values and for future scope if I provide geological data like longitude and Latitude than I can visualize on Map so it will be more easy to under stand and having more impact.</a:t>
            </a:r>
          </a:p>
          <a:p>
            <a:endParaRPr lang="en-IN" dirty="0"/>
          </a:p>
        </p:txBody>
      </p:sp>
    </p:spTree>
    <p:extLst>
      <p:ext uri="{BB962C8B-B14F-4D97-AF65-F5344CB8AC3E}">
        <p14:creationId xmlns:p14="http://schemas.microsoft.com/office/powerpoint/2010/main" val="284866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3439E-BCE4-426D-B60D-879FDB57C55F}"/>
              </a:ext>
            </a:extLst>
          </p:cNvPr>
          <p:cNvSpPr>
            <a:spLocks noGrp="1"/>
          </p:cNvSpPr>
          <p:nvPr>
            <p:ph idx="4294967295"/>
          </p:nvPr>
        </p:nvSpPr>
        <p:spPr>
          <a:xfrm>
            <a:off x="3657256" y="2662237"/>
            <a:ext cx="8945562" cy="4195763"/>
          </a:xfrm>
        </p:spPr>
        <p:txBody>
          <a:bodyPr>
            <a:normAutofit/>
          </a:bodyPr>
          <a:lstStyle/>
          <a:p>
            <a:pPr marL="0" indent="0">
              <a:buNone/>
            </a:pPr>
            <a:r>
              <a:rPr lang="en-IN" sz="6600" b="1" dirty="0"/>
              <a:t>Thank You</a:t>
            </a:r>
          </a:p>
        </p:txBody>
      </p:sp>
    </p:spTree>
    <p:extLst>
      <p:ext uri="{BB962C8B-B14F-4D97-AF65-F5344CB8AC3E}">
        <p14:creationId xmlns:p14="http://schemas.microsoft.com/office/powerpoint/2010/main" val="158167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40E8-C093-49D0-B127-C829B0943BB9}"/>
              </a:ext>
            </a:extLst>
          </p:cNvPr>
          <p:cNvSpPr>
            <a:spLocks noGrp="1"/>
          </p:cNvSpPr>
          <p:nvPr>
            <p:ph type="title"/>
          </p:nvPr>
        </p:nvSpPr>
        <p:spPr/>
        <p:txBody>
          <a:bodyPr/>
          <a:lstStyle/>
          <a:p>
            <a:r>
              <a:rPr lang="en-IN" b="1" dirty="0"/>
              <a:t>Problem Statement</a:t>
            </a:r>
            <a:r>
              <a:rPr lang="en-IN" dirty="0"/>
              <a:t>: -</a:t>
            </a:r>
          </a:p>
        </p:txBody>
      </p:sp>
      <p:sp>
        <p:nvSpPr>
          <p:cNvPr id="3" name="Content Placeholder 2">
            <a:extLst>
              <a:ext uri="{FF2B5EF4-FFF2-40B4-BE49-F238E27FC236}">
                <a16:creationId xmlns:a16="http://schemas.microsoft.com/office/drawing/2014/main" id="{562A177A-F74B-4C42-83F1-ED58393C8F01}"/>
              </a:ext>
            </a:extLst>
          </p:cNvPr>
          <p:cNvSpPr>
            <a:spLocks noGrp="1"/>
          </p:cNvSpPr>
          <p:nvPr>
            <p:ph idx="1"/>
          </p:nvPr>
        </p:nvSpPr>
        <p:spPr>
          <a:xfrm>
            <a:off x="956324" y="1626259"/>
            <a:ext cx="9094510" cy="5006453"/>
          </a:xfrm>
        </p:spPr>
        <p:txBody>
          <a:bodyPr/>
          <a:lstStyle/>
          <a:p>
            <a:r>
              <a:rPr lang="en-US"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a:t>
            </a:r>
          </a:p>
          <a:p>
            <a:r>
              <a:rPr lang="en-US" dirty="0"/>
              <a:t> You are required to build a model using Machine Learning in order to predict the actual value of the prospective properties and decide whether to invest in them or not. For this company wants to know:</a:t>
            </a:r>
          </a:p>
          <a:p>
            <a:pPr>
              <a:buFont typeface="Wingdings" panose="05000000000000000000" pitchFamily="2" charset="2"/>
              <a:buChar char="§"/>
            </a:pPr>
            <a:r>
              <a:rPr lang="en-US" dirty="0"/>
              <a:t> Which variables are important to predict the price of variable?</a:t>
            </a:r>
          </a:p>
          <a:p>
            <a:pPr>
              <a:buFont typeface="Wingdings" panose="05000000000000000000" pitchFamily="2" charset="2"/>
              <a:buChar char="§"/>
            </a:pPr>
            <a:r>
              <a:rPr lang="en-US" dirty="0"/>
              <a:t> How do these variables describe the price of the house?</a:t>
            </a:r>
            <a:endParaRPr lang="en-IN" dirty="0"/>
          </a:p>
        </p:txBody>
      </p:sp>
    </p:spTree>
    <p:extLst>
      <p:ext uri="{BB962C8B-B14F-4D97-AF65-F5344CB8AC3E}">
        <p14:creationId xmlns:p14="http://schemas.microsoft.com/office/powerpoint/2010/main" val="22936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97BE-74D7-45AA-8194-7CB7EFA071E2}"/>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22285713-D0C5-47AB-B30D-102B6B0C8F06}"/>
              </a:ext>
            </a:extLst>
          </p:cNvPr>
          <p:cNvSpPr>
            <a:spLocks noGrp="1"/>
          </p:cNvSpPr>
          <p:nvPr>
            <p:ph idx="1"/>
          </p:nvPr>
        </p:nvSpPr>
        <p:spPr/>
        <p:txBody>
          <a:bodyPr/>
          <a:lstStyle/>
          <a:p>
            <a:r>
              <a:rPr lang="en-IN" dirty="0"/>
              <a:t>EDA is the  approach to analysing data sets to summarize their main characteristics.</a:t>
            </a:r>
          </a:p>
          <a:p>
            <a:r>
              <a:rPr lang="en-IN" dirty="0"/>
              <a:t>Many Libraries are available to perform EDA like </a:t>
            </a:r>
            <a:r>
              <a:rPr lang="en-IN" dirty="0" err="1"/>
              <a:t>pandas,seaborn</a:t>
            </a:r>
            <a:r>
              <a:rPr lang="en-IN" dirty="0"/>
              <a:t> and matplotlib.</a:t>
            </a:r>
          </a:p>
          <a:p>
            <a:r>
              <a:rPr lang="en-IN" dirty="0"/>
              <a:t>Steps in EDA: -</a:t>
            </a:r>
          </a:p>
          <a:p>
            <a:pPr lvl="1">
              <a:buFont typeface="Wingdings" panose="05000000000000000000" pitchFamily="2" charset="2"/>
              <a:buChar char="§"/>
            </a:pPr>
            <a:r>
              <a:rPr lang="en-IN" dirty="0"/>
              <a:t>Variable Identification</a:t>
            </a:r>
          </a:p>
          <a:p>
            <a:pPr lvl="1">
              <a:buFont typeface="Wingdings" panose="05000000000000000000" pitchFamily="2" charset="2"/>
              <a:buChar char="§"/>
            </a:pPr>
            <a:r>
              <a:rPr lang="en-IN" dirty="0"/>
              <a:t>Univariate Analysis</a:t>
            </a:r>
          </a:p>
          <a:p>
            <a:pPr lvl="1">
              <a:buFont typeface="Wingdings" panose="05000000000000000000" pitchFamily="2" charset="2"/>
              <a:buChar char="§"/>
            </a:pPr>
            <a:r>
              <a:rPr lang="en-IN" dirty="0"/>
              <a:t>Bivariate Analysis</a:t>
            </a:r>
          </a:p>
          <a:p>
            <a:pPr lvl="1">
              <a:buFont typeface="Wingdings" panose="05000000000000000000" pitchFamily="2" charset="2"/>
              <a:buChar char="§"/>
            </a:pPr>
            <a:r>
              <a:rPr lang="en-IN" dirty="0"/>
              <a:t>Handling Missing Values</a:t>
            </a:r>
          </a:p>
          <a:p>
            <a:pPr lvl="1">
              <a:buFont typeface="Wingdings" panose="05000000000000000000" pitchFamily="2" charset="2"/>
              <a:buChar char="§"/>
            </a:pPr>
            <a:r>
              <a:rPr lang="en-IN" dirty="0"/>
              <a:t>Handling Outliers</a:t>
            </a:r>
          </a:p>
        </p:txBody>
      </p:sp>
    </p:spTree>
    <p:extLst>
      <p:ext uri="{BB962C8B-B14F-4D97-AF65-F5344CB8AC3E}">
        <p14:creationId xmlns:p14="http://schemas.microsoft.com/office/powerpoint/2010/main" val="81540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CCF2-B9B8-4AFD-9663-5F671720FE4D}"/>
              </a:ext>
            </a:extLst>
          </p:cNvPr>
          <p:cNvSpPr>
            <a:spLocks noGrp="1"/>
          </p:cNvSpPr>
          <p:nvPr>
            <p:ph type="title"/>
          </p:nvPr>
        </p:nvSpPr>
        <p:spPr/>
        <p:txBody>
          <a:bodyPr/>
          <a:lstStyle/>
          <a:p>
            <a:r>
              <a:rPr lang="en-IN" b="1" dirty="0"/>
              <a:t>Visualization: - Univariant Analysis</a:t>
            </a:r>
            <a:br>
              <a:rPr lang="en-IN" dirty="0"/>
            </a:br>
            <a:endParaRPr lang="en-IN" dirty="0"/>
          </a:p>
        </p:txBody>
      </p:sp>
      <p:pic>
        <p:nvPicPr>
          <p:cNvPr id="9" name="Content Placeholder 8">
            <a:extLst>
              <a:ext uri="{FF2B5EF4-FFF2-40B4-BE49-F238E27FC236}">
                <a16:creationId xmlns:a16="http://schemas.microsoft.com/office/drawing/2014/main" id="{DD78D947-4981-4B35-8200-66133C994846}"/>
              </a:ext>
            </a:extLst>
          </p:cNvPr>
          <p:cNvPicPr>
            <a:picLocks noGrp="1" noChangeAspect="1"/>
          </p:cNvPicPr>
          <p:nvPr>
            <p:ph idx="1"/>
          </p:nvPr>
        </p:nvPicPr>
        <p:blipFill>
          <a:blip r:embed="rId2"/>
          <a:stretch>
            <a:fillRect/>
          </a:stretch>
        </p:blipFill>
        <p:spPr>
          <a:xfrm>
            <a:off x="1042917" y="4101928"/>
            <a:ext cx="9912016" cy="2567496"/>
          </a:xfrm>
        </p:spPr>
      </p:pic>
      <p:pic>
        <p:nvPicPr>
          <p:cNvPr id="11" name="Picture 10">
            <a:extLst>
              <a:ext uri="{FF2B5EF4-FFF2-40B4-BE49-F238E27FC236}">
                <a16:creationId xmlns:a16="http://schemas.microsoft.com/office/drawing/2014/main" id="{88FDB5CB-DDA5-4DAA-8520-71AD03D90E3C}"/>
              </a:ext>
            </a:extLst>
          </p:cNvPr>
          <p:cNvPicPr>
            <a:picLocks noChangeAspect="1"/>
          </p:cNvPicPr>
          <p:nvPr/>
        </p:nvPicPr>
        <p:blipFill>
          <a:blip r:embed="rId3"/>
          <a:stretch>
            <a:fillRect/>
          </a:stretch>
        </p:blipFill>
        <p:spPr>
          <a:xfrm>
            <a:off x="1035116" y="1323834"/>
            <a:ext cx="9919817" cy="2600464"/>
          </a:xfrm>
          <a:prstGeom prst="rect">
            <a:avLst/>
          </a:prstGeom>
        </p:spPr>
      </p:pic>
    </p:spTree>
    <p:extLst>
      <p:ext uri="{BB962C8B-B14F-4D97-AF65-F5344CB8AC3E}">
        <p14:creationId xmlns:p14="http://schemas.microsoft.com/office/powerpoint/2010/main" val="204756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9627-EAFD-4577-AC9C-FC766408DC21}"/>
              </a:ext>
            </a:extLst>
          </p:cNvPr>
          <p:cNvSpPr>
            <a:spLocks noGrp="1"/>
          </p:cNvSpPr>
          <p:nvPr>
            <p:ph type="title"/>
          </p:nvPr>
        </p:nvSpPr>
        <p:spPr/>
        <p:txBody>
          <a:bodyPr/>
          <a:lstStyle/>
          <a:p>
            <a:r>
              <a:rPr lang="en-IN" b="1" dirty="0"/>
              <a:t>Visualisation: - Bi Variate Analysis</a:t>
            </a:r>
          </a:p>
        </p:txBody>
      </p:sp>
      <p:pic>
        <p:nvPicPr>
          <p:cNvPr id="5" name="Content Placeholder 4">
            <a:extLst>
              <a:ext uri="{FF2B5EF4-FFF2-40B4-BE49-F238E27FC236}">
                <a16:creationId xmlns:a16="http://schemas.microsoft.com/office/drawing/2014/main" id="{32C3AA6B-31C3-40D6-971F-96BEC1A68693}"/>
              </a:ext>
            </a:extLst>
          </p:cNvPr>
          <p:cNvPicPr>
            <a:picLocks noGrp="1" noChangeAspect="1"/>
          </p:cNvPicPr>
          <p:nvPr>
            <p:ph idx="1"/>
          </p:nvPr>
        </p:nvPicPr>
        <p:blipFill>
          <a:blip r:embed="rId2"/>
          <a:stretch>
            <a:fillRect/>
          </a:stretch>
        </p:blipFill>
        <p:spPr>
          <a:xfrm>
            <a:off x="813108" y="1443263"/>
            <a:ext cx="3429000" cy="2228850"/>
          </a:xfrm>
        </p:spPr>
      </p:pic>
      <p:pic>
        <p:nvPicPr>
          <p:cNvPr id="7" name="Picture 6">
            <a:extLst>
              <a:ext uri="{FF2B5EF4-FFF2-40B4-BE49-F238E27FC236}">
                <a16:creationId xmlns:a16="http://schemas.microsoft.com/office/drawing/2014/main" id="{484F8CA9-3B89-4758-8E7D-BC947594701D}"/>
              </a:ext>
            </a:extLst>
          </p:cNvPr>
          <p:cNvPicPr>
            <a:picLocks noChangeAspect="1"/>
          </p:cNvPicPr>
          <p:nvPr/>
        </p:nvPicPr>
        <p:blipFill>
          <a:blip r:embed="rId3"/>
          <a:stretch>
            <a:fillRect/>
          </a:stretch>
        </p:blipFill>
        <p:spPr>
          <a:xfrm>
            <a:off x="4616144" y="1443263"/>
            <a:ext cx="3333750" cy="2219325"/>
          </a:xfrm>
          <a:prstGeom prst="rect">
            <a:avLst/>
          </a:prstGeom>
        </p:spPr>
      </p:pic>
      <p:pic>
        <p:nvPicPr>
          <p:cNvPr id="9" name="Picture 8">
            <a:extLst>
              <a:ext uri="{FF2B5EF4-FFF2-40B4-BE49-F238E27FC236}">
                <a16:creationId xmlns:a16="http://schemas.microsoft.com/office/drawing/2014/main" id="{DD0CAB08-E739-429E-ABA7-2E295CF02158}"/>
              </a:ext>
            </a:extLst>
          </p:cNvPr>
          <p:cNvPicPr>
            <a:picLocks noChangeAspect="1"/>
          </p:cNvPicPr>
          <p:nvPr/>
        </p:nvPicPr>
        <p:blipFill>
          <a:blip r:embed="rId4"/>
          <a:stretch>
            <a:fillRect/>
          </a:stretch>
        </p:blipFill>
        <p:spPr>
          <a:xfrm>
            <a:off x="8215880" y="1419450"/>
            <a:ext cx="3457575" cy="2266950"/>
          </a:xfrm>
          <a:prstGeom prst="rect">
            <a:avLst/>
          </a:prstGeom>
        </p:spPr>
      </p:pic>
      <p:pic>
        <p:nvPicPr>
          <p:cNvPr id="11" name="Picture 10">
            <a:extLst>
              <a:ext uri="{FF2B5EF4-FFF2-40B4-BE49-F238E27FC236}">
                <a16:creationId xmlns:a16="http://schemas.microsoft.com/office/drawing/2014/main" id="{13DD3B1F-E640-4603-B3B1-6008EA17D1CD}"/>
              </a:ext>
            </a:extLst>
          </p:cNvPr>
          <p:cNvPicPr>
            <a:picLocks noChangeAspect="1"/>
          </p:cNvPicPr>
          <p:nvPr/>
        </p:nvPicPr>
        <p:blipFill>
          <a:blip r:embed="rId5"/>
          <a:stretch>
            <a:fillRect/>
          </a:stretch>
        </p:blipFill>
        <p:spPr>
          <a:xfrm>
            <a:off x="813108" y="4118571"/>
            <a:ext cx="3476625" cy="2276475"/>
          </a:xfrm>
          <a:prstGeom prst="rect">
            <a:avLst/>
          </a:prstGeom>
        </p:spPr>
      </p:pic>
      <p:pic>
        <p:nvPicPr>
          <p:cNvPr id="13" name="Picture 12">
            <a:extLst>
              <a:ext uri="{FF2B5EF4-FFF2-40B4-BE49-F238E27FC236}">
                <a16:creationId xmlns:a16="http://schemas.microsoft.com/office/drawing/2014/main" id="{E518B998-9CDD-4ECD-9A2B-CD8FEC7DE6E8}"/>
              </a:ext>
            </a:extLst>
          </p:cNvPr>
          <p:cNvPicPr>
            <a:picLocks noChangeAspect="1"/>
          </p:cNvPicPr>
          <p:nvPr/>
        </p:nvPicPr>
        <p:blipFill>
          <a:blip r:embed="rId6"/>
          <a:stretch>
            <a:fillRect/>
          </a:stretch>
        </p:blipFill>
        <p:spPr>
          <a:xfrm>
            <a:off x="4616143" y="4000908"/>
            <a:ext cx="3333749" cy="2404374"/>
          </a:xfrm>
          <a:prstGeom prst="rect">
            <a:avLst/>
          </a:prstGeom>
        </p:spPr>
      </p:pic>
      <p:pic>
        <p:nvPicPr>
          <p:cNvPr id="15" name="Picture 14">
            <a:extLst>
              <a:ext uri="{FF2B5EF4-FFF2-40B4-BE49-F238E27FC236}">
                <a16:creationId xmlns:a16="http://schemas.microsoft.com/office/drawing/2014/main" id="{B7AAF61B-10C7-4D0B-8DCB-176EB3C4478D}"/>
              </a:ext>
            </a:extLst>
          </p:cNvPr>
          <p:cNvPicPr>
            <a:picLocks noChangeAspect="1"/>
          </p:cNvPicPr>
          <p:nvPr/>
        </p:nvPicPr>
        <p:blipFill>
          <a:blip r:embed="rId7"/>
          <a:stretch>
            <a:fillRect/>
          </a:stretch>
        </p:blipFill>
        <p:spPr>
          <a:xfrm>
            <a:off x="8213533" y="4000908"/>
            <a:ext cx="3457575" cy="2404374"/>
          </a:xfrm>
          <a:prstGeom prst="rect">
            <a:avLst/>
          </a:prstGeom>
        </p:spPr>
      </p:pic>
    </p:spTree>
    <p:extLst>
      <p:ext uri="{BB962C8B-B14F-4D97-AF65-F5344CB8AC3E}">
        <p14:creationId xmlns:p14="http://schemas.microsoft.com/office/powerpoint/2010/main" val="38548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87F392-5C3B-4EB8-9565-4AC7F1937A30}"/>
              </a:ext>
            </a:extLst>
          </p:cNvPr>
          <p:cNvPicPr>
            <a:picLocks noGrp="1" noChangeAspect="1"/>
          </p:cNvPicPr>
          <p:nvPr>
            <p:ph idx="4294967295"/>
          </p:nvPr>
        </p:nvPicPr>
        <p:blipFill>
          <a:blip r:embed="rId2"/>
          <a:stretch>
            <a:fillRect/>
          </a:stretch>
        </p:blipFill>
        <p:spPr>
          <a:xfrm>
            <a:off x="622298" y="1200150"/>
            <a:ext cx="3619500" cy="2228850"/>
          </a:xfrm>
        </p:spPr>
      </p:pic>
      <p:pic>
        <p:nvPicPr>
          <p:cNvPr id="7" name="Picture 6">
            <a:extLst>
              <a:ext uri="{FF2B5EF4-FFF2-40B4-BE49-F238E27FC236}">
                <a16:creationId xmlns:a16="http://schemas.microsoft.com/office/drawing/2014/main" id="{08D614DA-90D8-49B1-A6FD-00548286B808}"/>
              </a:ext>
            </a:extLst>
          </p:cNvPr>
          <p:cNvPicPr>
            <a:picLocks noChangeAspect="1"/>
          </p:cNvPicPr>
          <p:nvPr/>
        </p:nvPicPr>
        <p:blipFill>
          <a:blip r:embed="rId3"/>
          <a:stretch>
            <a:fillRect/>
          </a:stretch>
        </p:blipFill>
        <p:spPr>
          <a:xfrm>
            <a:off x="4742000" y="1200150"/>
            <a:ext cx="3476625" cy="2228850"/>
          </a:xfrm>
          <a:prstGeom prst="rect">
            <a:avLst/>
          </a:prstGeom>
        </p:spPr>
      </p:pic>
      <p:pic>
        <p:nvPicPr>
          <p:cNvPr id="9" name="Picture 8">
            <a:extLst>
              <a:ext uri="{FF2B5EF4-FFF2-40B4-BE49-F238E27FC236}">
                <a16:creationId xmlns:a16="http://schemas.microsoft.com/office/drawing/2014/main" id="{FC695274-D57F-4466-B85D-28AFF30A375B}"/>
              </a:ext>
            </a:extLst>
          </p:cNvPr>
          <p:cNvPicPr>
            <a:picLocks noChangeAspect="1"/>
          </p:cNvPicPr>
          <p:nvPr/>
        </p:nvPicPr>
        <p:blipFill>
          <a:blip r:embed="rId4"/>
          <a:stretch>
            <a:fillRect/>
          </a:stretch>
        </p:blipFill>
        <p:spPr>
          <a:xfrm>
            <a:off x="8603104" y="1200150"/>
            <a:ext cx="3371850" cy="2190750"/>
          </a:xfrm>
          <a:prstGeom prst="rect">
            <a:avLst/>
          </a:prstGeom>
        </p:spPr>
      </p:pic>
      <p:pic>
        <p:nvPicPr>
          <p:cNvPr id="11" name="Picture 10">
            <a:extLst>
              <a:ext uri="{FF2B5EF4-FFF2-40B4-BE49-F238E27FC236}">
                <a16:creationId xmlns:a16="http://schemas.microsoft.com/office/drawing/2014/main" id="{12225A43-A5CF-4527-B406-46B1F17BD4EE}"/>
              </a:ext>
            </a:extLst>
          </p:cNvPr>
          <p:cNvPicPr>
            <a:picLocks noChangeAspect="1"/>
          </p:cNvPicPr>
          <p:nvPr/>
        </p:nvPicPr>
        <p:blipFill>
          <a:blip r:embed="rId5"/>
          <a:stretch>
            <a:fillRect/>
          </a:stretch>
        </p:blipFill>
        <p:spPr>
          <a:xfrm>
            <a:off x="622299" y="4022035"/>
            <a:ext cx="3619500" cy="2286000"/>
          </a:xfrm>
          <a:prstGeom prst="rect">
            <a:avLst/>
          </a:prstGeom>
        </p:spPr>
      </p:pic>
      <p:pic>
        <p:nvPicPr>
          <p:cNvPr id="13" name="Picture 12">
            <a:extLst>
              <a:ext uri="{FF2B5EF4-FFF2-40B4-BE49-F238E27FC236}">
                <a16:creationId xmlns:a16="http://schemas.microsoft.com/office/drawing/2014/main" id="{A725FB02-73FA-41CF-8E98-FA2149AD4826}"/>
              </a:ext>
            </a:extLst>
          </p:cNvPr>
          <p:cNvPicPr>
            <a:picLocks noChangeAspect="1"/>
          </p:cNvPicPr>
          <p:nvPr/>
        </p:nvPicPr>
        <p:blipFill>
          <a:blip r:embed="rId6"/>
          <a:stretch>
            <a:fillRect/>
          </a:stretch>
        </p:blipFill>
        <p:spPr>
          <a:xfrm>
            <a:off x="4742000" y="4012510"/>
            <a:ext cx="3476624" cy="2295525"/>
          </a:xfrm>
          <a:prstGeom prst="rect">
            <a:avLst/>
          </a:prstGeom>
        </p:spPr>
      </p:pic>
      <p:pic>
        <p:nvPicPr>
          <p:cNvPr id="15" name="Picture 14">
            <a:extLst>
              <a:ext uri="{FF2B5EF4-FFF2-40B4-BE49-F238E27FC236}">
                <a16:creationId xmlns:a16="http://schemas.microsoft.com/office/drawing/2014/main" id="{5AB1A320-6866-4C0C-A8F9-C0B0AD7F82A5}"/>
              </a:ext>
            </a:extLst>
          </p:cNvPr>
          <p:cNvPicPr>
            <a:picLocks noChangeAspect="1"/>
          </p:cNvPicPr>
          <p:nvPr/>
        </p:nvPicPr>
        <p:blipFill>
          <a:blip r:embed="rId7"/>
          <a:stretch>
            <a:fillRect/>
          </a:stretch>
        </p:blipFill>
        <p:spPr>
          <a:xfrm>
            <a:off x="8555479" y="4012509"/>
            <a:ext cx="3419475" cy="2295525"/>
          </a:xfrm>
          <a:prstGeom prst="rect">
            <a:avLst/>
          </a:prstGeom>
        </p:spPr>
      </p:pic>
    </p:spTree>
    <p:extLst>
      <p:ext uri="{BB962C8B-B14F-4D97-AF65-F5344CB8AC3E}">
        <p14:creationId xmlns:p14="http://schemas.microsoft.com/office/powerpoint/2010/main" val="150369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97D-3642-4660-ADFC-97013006F0B8}"/>
              </a:ext>
            </a:extLst>
          </p:cNvPr>
          <p:cNvSpPr>
            <a:spLocks noGrp="1"/>
          </p:cNvSpPr>
          <p:nvPr>
            <p:ph type="title"/>
          </p:nvPr>
        </p:nvSpPr>
        <p:spPr/>
        <p:txBody>
          <a:bodyPr/>
          <a:lstStyle/>
          <a:p>
            <a:r>
              <a:rPr lang="en-IN" b="1" dirty="0"/>
              <a:t>Data Pre-processing: -</a:t>
            </a:r>
          </a:p>
        </p:txBody>
      </p:sp>
      <p:sp>
        <p:nvSpPr>
          <p:cNvPr id="3" name="Content Placeholder 2">
            <a:extLst>
              <a:ext uri="{FF2B5EF4-FFF2-40B4-BE49-F238E27FC236}">
                <a16:creationId xmlns:a16="http://schemas.microsoft.com/office/drawing/2014/main" id="{9CE71826-381D-4E14-8AB0-AA029B647F58}"/>
              </a:ext>
            </a:extLst>
          </p:cNvPr>
          <p:cNvSpPr>
            <a:spLocks noGrp="1"/>
          </p:cNvSpPr>
          <p:nvPr>
            <p:ph idx="1"/>
          </p:nvPr>
        </p:nvSpPr>
        <p:spPr/>
        <p:txBody>
          <a:bodyPr/>
          <a:lstStyle/>
          <a:p>
            <a:r>
              <a:rPr lang="en-IN" dirty="0"/>
              <a:t>Handling Missing Values </a:t>
            </a:r>
          </a:p>
          <a:p>
            <a:r>
              <a:rPr lang="en-IN" dirty="0"/>
              <a:t>Label Encoding: Converting Label into the Numeric Form</a:t>
            </a:r>
          </a:p>
          <a:p>
            <a:r>
              <a:rPr lang="en-IN" dirty="0"/>
              <a:t>Data Cleaning </a:t>
            </a:r>
          </a:p>
          <a:p>
            <a:pPr lvl="1">
              <a:buFont typeface="Wingdings" panose="05000000000000000000" pitchFamily="2" charset="2"/>
              <a:buChar char="§"/>
            </a:pPr>
            <a:r>
              <a:rPr lang="en-IN" dirty="0"/>
              <a:t>Removing Outliers(If Required)</a:t>
            </a:r>
          </a:p>
          <a:p>
            <a:pPr lvl="1">
              <a:buFont typeface="Wingdings" panose="05000000000000000000" pitchFamily="2" charset="2"/>
              <a:buChar char="§"/>
            </a:pPr>
            <a:r>
              <a:rPr lang="en-IN" dirty="0"/>
              <a:t>Removing Skewness</a:t>
            </a:r>
          </a:p>
          <a:p>
            <a:pPr lvl="1">
              <a:buFont typeface="Wingdings" panose="05000000000000000000" pitchFamily="2" charset="2"/>
              <a:buChar char="§"/>
            </a:pPr>
            <a:r>
              <a:rPr lang="en-IN" dirty="0"/>
              <a:t>Feature Selection</a:t>
            </a:r>
          </a:p>
          <a:p>
            <a:r>
              <a:rPr lang="en-IN" dirty="0"/>
              <a:t>Standardization: It is the process of putting different variable into the same scale so that we can compare both score.</a:t>
            </a:r>
          </a:p>
        </p:txBody>
      </p:sp>
    </p:spTree>
    <p:extLst>
      <p:ext uri="{BB962C8B-B14F-4D97-AF65-F5344CB8AC3E}">
        <p14:creationId xmlns:p14="http://schemas.microsoft.com/office/powerpoint/2010/main" val="301999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AC3B-E44E-4C0A-A805-3FE5FFDE0113}"/>
              </a:ext>
            </a:extLst>
          </p:cNvPr>
          <p:cNvSpPr>
            <a:spLocks noGrp="1"/>
          </p:cNvSpPr>
          <p:nvPr>
            <p:ph type="title"/>
          </p:nvPr>
        </p:nvSpPr>
        <p:spPr>
          <a:xfrm>
            <a:off x="646111" y="194317"/>
            <a:ext cx="9404723" cy="1400530"/>
          </a:xfrm>
        </p:spPr>
        <p:txBody>
          <a:bodyPr/>
          <a:lstStyle/>
          <a:p>
            <a:r>
              <a:rPr lang="en-IN" b="1" dirty="0"/>
              <a:t>Splitting Data Into Train Test</a:t>
            </a:r>
          </a:p>
        </p:txBody>
      </p:sp>
      <p:pic>
        <p:nvPicPr>
          <p:cNvPr id="5" name="Content Placeholder 4">
            <a:extLst>
              <a:ext uri="{FF2B5EF4-FFF2-40B4-BE49-F238E27FC236}">
                <a16:creationId xmlns:a16="http://schemas.microsoft.com/office/drawing/2014/main" id="{17A6E631-B413-4AB5-9F62-A39A47494B19}"/>
              </a:ext>
            </a:extLst>
          </p:cNvPr>
          <p:cNvPicPr>
            <a:picLocks noGrp="1" noChangeAspect="1"/>
          </p:cNvPicPr>
          <p:nvPr>
            <p:ph idx="1"/>
          </p:nvPr>
        </p:nvPicPr>
        <p:blipFill>
          <a:blip r:embed="rId2"/>
          <a:stretch>
            <a:fillRect/>
          </a:stretch>
        </p:blipFill>
        <p:spPr>
          <a:xfrm>
            <a:off x="802619" y="1048599"/>
            <a:ext cx="8109602" cy="621181"/>
          </a:xfrm>
        </p:spPr>
      </p:pic>
      <p:pic>
        <p:nvPicPr>
          <p:cNvPr id="8" name="Picture 7">
            <a:extLst>
              <a:ext uri="{FF2B5EF4-FFF2-40B4-BE49-F238E27FC236}">
                <a16:creationId xmlns:a16="http://schemas.microsoft.com/office/drawing/2014/main" id="{30DE7B75-2FEF-41FD-9DD5-2DFB8E50B204}"/>
              </a:ext>
            </a:extLst>
          </p:cNvPr>
          <p:cNvPicPr>
            <a:picLocks noChangeAspect="1"/>
          </p:cNvPicPr>
          <p:nvPr/>
        </p:nvPicPr>
        <p:blipFill>
          <a:blip r:embed="rId3"/>
          <a:stretch>
            <a:fillRect/>
          </a:stretch>
        </p:blipFill>
        <p:spPr>
          <a:xfrm>
            <a:off x="802619" y="1860283"/>
            <a:ext cx="8109602" cy="3255065"/>
          </a:xfrm>
          <a:prstGeom prst="rect">
            <a:avLst/>
          </a:prstGeom>
        </p:spPr>
      </p:pic>
      <p:sp>
        <p:nvSpPr>
          <p:cNvPr id="9" name="TextBox 8">
            <a:extLst>
              <a:ext uri="{FF2B5EF4-FFF2-40B4-BE49-F238E27FC236}">
                <a16:creationId xmlns:a16="http://schemas.microsoft.com/office/drawing/2014/main" id="{7E8699EE-4306-4D69-B2D5-58A62EDDF15C}"/>
              </a:ext>
            </a:extLst>
          </p:cNvPr>
          <p:cNvSpPr txBox="1"/>
          <p:nvPr/>
        </p:nvSpPr>
        <p:spPr>
          <a:xfrm>
            <a:off x="646111" y="5115349"/>
            <a:ext cx="11347106" cy="1323439"/>
          </a:xfrm>
          <a:prstGeom prst="rect">
            <a:avLst/>
          </a:prstGeom>
          <a:noFill/>
        </p:spPr>
        <p:txBody>
          <a:bodyPr wrap="square" rtlCol="0">
            <a:spAutoFit/>
          </a:bodyPr>
          <a:lstStyle/>
          <a:p>
            <a:r>
              <a:rPr lang="en-IN" sz="2000" dirty="0"/>
              <a:t>Here, I create this function for apply on the different different models.</a:t>
            </a:r>
          </a:p>
          <a:p>
            <a:r>
              <a:rPr lang="en-IN" sz="2000" dirty="0"/>
              <a:t>I used Matrices like Mean Absolute Error, Root Mean Squared Error and R2 Scores</a:t>
            </a:r>
          </a:p>
          <a:p>
            <a:r>
              <a:rPr lang="en-IN" sz="2000" dirty="0"/>
              <a:t>I also used </a:t>
            </a:r>
            <a:r>
              <a:rPr lang="en-IN" sz="2000" dirty="0" err="1"/>
              <a:t>KFold</a:t>
            </a:r>
            <a:r>
              <a:rPr lang="en-IN" sz="2000" dirty="0"/>
              <a:t> Cross validation methods to check overfitting and underfittings</a:t>
            </a:r>
          </a:p>
          <a:p>
            <a:r>
              <a:rPr lang="en-IN" sz="2000" dirty="0"/>
              <a:t>From Skplt I used performance curve for evaluation.</a:t>
            </a:r>
          </a:p>
        </p:txBody>
      </p:sp>
    </p:spTree>
    <p:extLst>
      <p:ext uri="{BB962C8B-B14F-4D97-AF65-F5344CB8AC3E}">
        <p14:creationId xmlns:p14="http://schemas.microsoft.com/office/powerpoint/2010/main" val="294269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5591-6A01-41F7-9DD4-62B7297A2ACE}"/>
              </a:ext>
            </a:extLst>
          </p:cNvPr>
          <p:cNvSpPr>
            <a:spLocks noGrp="1"/>
          </p:cNvSpPr>
          <p:nvPr>
            <p:ph type="title"/>
          </p:nvPr>
        </p:nvSpPr>
        <p:spPr>
          <a:xfrm>
            <a:off x="646110" y="121413"/>
            <a:ext cx="9404723" cy="1400530"/>
          </a:xfrm>
        </p:spPr>
        <p:txBody>
          <a:bodyPr/>
          <a:lstStyle/>
          <a:p>
            <a:r>
              <a:rPr lang="en-IN" b="1" dirty="0"/>
              <a:t>Dashboard Of The Model</a:t>
            </a:r>
          </a:p>
        </p:txBody>
      </p:sp>
      <p:graphicFrame>
        <p:nvGraphicFramePr>
          <p:cNvPr id="6" name="Content Placeholder 5">
            <a:extLst>
              <a:ext uri="{FF2B5EF4-FFF2-40B4-BE49-F238E27FC236}">
                <a16:creationId xmlns:a16="http://schemas.microsoft.com/office/drawing/2014/main" id="{EB773B0F-12CC-488A-A0C0-5CC33F121A91}"/>
              </a:ext>
            </a:extLst>
          </p:cNvPr>
          <p:cNvGraphicFramePr>
            <a:graphicFrameLocks noGrp="1"/>
          </p:cNvGraphicFramePr>
          <p:nvPr>
            <p:ph idx="1"/>
            <p:extLst>
              <p:ext uri="{D42A27DB-BD31-4B8C-83A1-F6EECF244321}">
                <p14:modId xmlns:p14="http://schemas.microsoft.com/office/powerpoint/2010/main" val="2330999137"/>
              </p:ext>
            </p:extLst>
          </p:nvPr>
        </p:nvGraphicFramePr>
        <p:xfrm>
          <a:off x="874897" y="781878"/>
          <a:ext cx="8947150" cy="474500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9019D96-141D-4B3F-9B01-3B1726B8AE13}"/>
              </a:ext>
            </a:extLst>
          </p:cNvPr>
          <p:cNvSpPr txBox="1"/>
          <p:nvPr/>
        </p:nvSpPr>
        <p:spPr>
          <a:xfrm>
            <a:off x="646111" y="5658678"/>
            <a:ext cx="11029054" cy="707886"/>
          </a:xfrm>
          <a:prstGeom prst="rect">
            <a:avLst/>
          </a:prstGeom>
          <a:noFill/>
        </p:spPr>
        <p:txBody>
          <a:bodyPr wrap="square" rtlCol="0">
            <a:spAutoFit/>
          </a:bodyPr>
          <a:lstStyle/>
          <a:p>
            <a:r>
              <a:rPr lang="en-IN" sz="2000" dirty="0"/>
              <a:t>From this we can see that some model is Overfitting and Some are Underfitting but</a:t>
            </a:r>
          </a:p>
          <a:p>
            <a:r>
              <a:rPr lang="en-IN" sz="2000" dirty="0"/>
              <a:t>I get the Best result in </a:t>
            </a:r>
            <a:r>
              <a:rPr lang="en-IN" sz="2000" b="1" dirty="0"/>
              <a:t>LGBM Regressor </a:t>
            </a:r>
            <a:r>
              <a:rPr lang="en-IN" sz="2000" dirty="0"/>
              <a:t>which having less RMSE and CV is good.</a:t>
            </a:r>
          </a:p>
        </p:txBody>
      </p:sp>
    </p:spTree>
    <p:extLst>
      <p:ext uri="{BB962C8B-B14F-4D97-AF65-F5344CB8AC3E}">
        <p14:creationId xmlns:p14="http://schemas.microsoft.com/office/powerpoint/2010/main" val="1406475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158</TotalTime>
  <Words>503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Helvetica Neue</vt:lpstr>
      <vt:lpstr>Wingdings</vt:lpstr>
      <vt:lpstr>Wingdings 3</vt:lpstr>
      <vt:lpstr>Ion</vt:lpstr>
      <vt:lpstr>House Price Prediction</vt:lpstr>
      <vt:lpstr>Problem Statement: -</vt:lpstr>
      <vt:lpstr>EDA</vt:lpstr>
      <vt:lpstr>Visualization: - Univariant Analysis </vt:lpstr>
      <vt:lpstr>Visualisation: - Bi Variate Analysis</vt:lpstr>
      <vt:lpstr>PowerPoint Presentation</vt:lpstr>
      <vt:lpstr>Data Pre-processing: -</vt:lpstr>
      <vt:lpstr>Splitting Data Into Train Test</vt:lpstr>
      <vt:lpstr>Dashboard Of The Model</vt:lpstr>
      <vt:lpstr>PowerPoint Presentation</vt:lpstr>
      <vt:lpstr>Finalized Model</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Dishant</dc:creator>
  <cp:lastModifiedBy>Dishant</cp:lastModifiedBy>
  <cp:revision>8</cp:revision>
  <dcterms:created xsi:type="dcterms:W3CDTF">2021-10-22T11:34:00Z</dcterms:created>
  <dcterms:modified xsi:type="dcterms:W3CDTF">2021-10-23T05:39:00Z</dcterms:modified>
</cp:coreProperties>
</file>