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595" r:id="rId2"/>
    <p:sldId id="592" r:id="rId3"/>
    <p:sldId id="599" r:id="rId4"/>
    <p:sldId id="601" r:id="rId5"/>
    <p:sldId id="602" r:id="rId6"/>
    <p:sldId id="628" r:id="rId7"/>
    <p:sldId id="629" r:id="rId8"/>
    <p:sldId id="632" r:id="rId9"/>
    <p:sldId id="633" r:id="rId10"/>
    <p:sldId id="604" r:id="rId11"/>
    <p:sldId id="634" r:id="rId12"/>
    <p:sldId id="635" r:id="rId13"/>
    <p:sldId id="636" r:id="rId14"/>
    <p:sldId id="645" r:id="rId15"/>
    <p:sldId id="642" r:id="rId16"/>
    <p:sldId id="643" r:id="rId17"/>
    <p:sldId id="644" r:id="rId18"/>
    <p:sldId id="614" r:id="rId19"/>
    <p:sldId id="646" r:id="rId20"/>
    <p:sldId id="647" r:id="rId21"/>
    <p:sldId id="648" r:id="rId22"/>
    <p:sldId id="649" r:id="rId23"/>
    <p:sldId id="650" r:id="rId24"/>
    <p:sldId id="651" r:id="rId25"/>
    <p:sldId id="652" r:id="rId26"/>
    <p:sldId id="653" r:id="rId27"/>
    <p:sldId id="654" r:id="rId28"/>
    <p:sldId id="655" r:id="rId29"/>
    <p:sldId id="619" r:id="rId30"/>
    <p:sldId id="623" r:id="rId31"/>
    <p:sldId id="656" r:id="rId32"/>
    <p:sldId id="627" r:id="rId33"/>
  </p:sldIdLst>
  <p:sldSz cx="9144000" cy="5143500" type="screen16x9"/>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5148">
          <p15:clr>
            <a:srgbClr val="A4A3A4"/>
          </p15:clr>
        </p15:guide>
        <p15:guide id="4" pos="4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4A0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2503" autoAdjust="0"/>
  </p:normalViewPr>
  <p:slideViewPr>
    <p:cSldViewPr>
      <p:cViewPr varScale="1">
        <p:scale>
          <a:sx n="104" d="100"/>
          <a:sy n="104" d="100"/>
        </p:scale>
        <p:origin x="989" y="82"/>
      </p:cViewPr>
      <p:guideLst>
        <p:guide orient="horz" pos="1620"/>
        <p:guide pos="2880"/>
        <p:guide pos="5148"/>
        <p:guide pos="412"/>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2021/11/26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91C0ED-1C8B-4FF3-91A6-E652895D4634}" type="datetimeFigureOut">
              <a:rPr lang="zh-CN" altLang="en-US" smtClean="0"/>
              <a:pPr/>
              <a:t>2021/11/26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ED419-5B3F-423C-8358-46E41EBE13C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a:t>
            </a:fld>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1967650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32</a:t>
            </a:fld>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3</a:t>
            </a:fld>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10</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18</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11FC198-2D83-4DFC-8CDD-7D23AF44D411}" type="slidenum">
              <a:rPr lang="zh-CN" altLang="en-US" smtClean="0"/>
              <a:pPr/>
              <a:t>29</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5_空白">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5="http://schemas.microsoft.com/office/powerpoint/2012/main">
    <mc:Choice Requires="p15">
      <p:transition xmlns:p14="http://schemas.microsoft.com/office/powerpoint/2010/main" spd="slow" p14:dur="1250" advClick="0" advTm="0">
        <p15:prstTrans prst="pageCurlDouble"/>
      </p:transition>
    </mc:Choice>
    <mc:Fallback xmlns="">
      <p:transition spd="slow" advClick="0" advTm="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10852" y="2128684"/>
            <a:ext cx="7524836" cy="706755"/>
          </a:xfrm>
          <a:prstGeom prst="rect">
            <a:avLst/>
          </a:prstGeom>
          <a:noFill/>
        </p:spPr>
        <p:txBody>
          <a:bodyPr wrap="square" rtlCol="0">
            <a:spAutoFit/>
          </a:bodyPr>
          <a:lstStyle/>
          <a:p>
            <a:pPr algn="ctr"/>
            <a:r>
              <a:rPr lang="en-US" altLang="zh-CN" sz="4000" b="1" dirty="0">
                <a:solidFill>
                  <a:schemeClr val="accent1"/>
                </a:solidFill>
                <a:ea typeface="Arial" panose="020B0604020202020204" pitchFamily="34" charset="0"/>
                <a:cs typeface="Arial" panose="020B0604020202020204" pitchFamily="34" charset="0"/>
                <a:sym typeface="+mn-lt"/>
              </a:rPr>
              <a:t>Micro Credit Defaulter Report</a:t>
            </a:r>
          </a:p>
        </p:txBody>
      </p:sp>
      <p:sp>
        <p:nvSpPr>
          <p:cNvPr id="21" name="矩形 20"/>
          <p:cNvSpPr/>
          <p:nvPr/>
        </p:nvSpPr>
        <p:spPr>
          <a:xfrm>
            <a:off x="2915817" y="3517563"/>
            <a:ext cx="3312368" cy="2880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426905" y="3508226"/>
            <a:ext cx="2683684"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Submitted by DISHANT DOSHI</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pic>
        <p:nvPicPr>
          <p:cNvPr id="4" name="Picture 3" descr="logo"/>
          <p:cNvPicPr>
            <a:picLocks noChangeAspect="1"/>
          </p:cNvPicPr>
          <p:nvPr/>
        </p:nvPicPr>
        <p:blipFill>
          <a:blip r:embed="rId3"/>
          <a:srcRect t="35026" b="38106"/>
          <a:stretch>
            <a:fillRect/>
          </a:stretch>
        </p:blipFill>
        <p:spPr>
          <a:xfrm>
            <a:off x="2843530" y="915670"/>
            <a:ext cx="3829685" cy="10248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advTm="0">
        <p:fade/>
      </p:transition>
    </mc:Choice>
    <mc:Fallback xmlns="">
      <p:transition spd="slow" advClick="0"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27362" y="2500159"/>
            <a:ext cx="7524836" cy="144526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Data Visualization</a:t>
            </a: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02</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The datates of the dataset are as follows:</a:t>
            </a:r>
          </a:p>
        </p:txBody>
      </p:sp>
      <p:pic>
        <p:nvPicPr>
          <p:cNvPr id="3" name="Picture 2" descr="dtype_1"/>
          <p:cNvPicPr>
            <a:picLocks noChangeAspect="1"/>
          </p:cNvPicPr>
          <p:nvPr/>
        </p:nvPicPr>
        <p:blipFill>
          <a:blip r:embed="rId2"/>
          <a:stretch>
            <a:fillRect/>
          </a:stretch>
        </p:blipFill>
        <p:spPr>
          <a:xfrm>
            <a:off x="2271395" y="1131570"/>
            <a:ext cx="4714875" cy="3829050"/>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type_2"/>
          <p:cNvPicPr>
            <a:picLocks noChangeAspect="1"/>
          </p:cNvPicPr>
          <p:nvPr/>
        </p:nvPicPr>
        <p:blipFill>
          <a:blip r:embed="rId2"/>
          <a:stretch>
            <a:fillRect/>
          </a:stretch>
        </p:blipFill>
        <p:spPr>
          <a:xfrm>
            <a:off x="1590675" y="555625"/>
            <a:ext cx="5962650" cy="4238625"/>
          </a:xfrm>
          <a:prstGeom prst="rect">
            <a:avLst/>
          </a:prstGeom>
          <a:effectLst>
            <a:outerShdw blurRad="50800" dist="38100" dir="5400000" algn="t" rotWithShape="0">
              <a:prstClr val="black">
                <a:alpha val="40000"/>
              </a:prstClr>
            </a:outerShdw>
          </a:effectLst>
        </p:spPr>
      </p:pic>
    </p:spTree>
  </p:cSld>
  <p:clrMapOvr>
    <a:masterClrMapping/>
  </p:clrMapOvr>
  <mc:AlternateContent xmlns:mc="http://schemas.openxmlformats.org/markup-compatibility/2006" xmlns:p14="http://schemas.microsoft.com/office/powerpoint/2010/main">
    <mc:Choice Requires="p14">
      <p:transition spd="slow" p14:dur="2500" advClick="0" advTm="0">
        <p:wipe/>
      </p:transition>
    </mc:Choice>
    <mc:Fallback xmlns="">
      <p:transition spd="slow" advClick="0" advTm="0">
        <p:wip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79780" y="619125"/>
            <a:ext cx="7698105" cy="368300"/>
          </a:xfrm>
          <a:prstGeom prst="rect">
            <a:avLst/>
          </a:prstGeom>
          <a:noFill/>
        </p:spPr>
        <p:txBody>
          <a:bodyPr wrap="square" rtlCol="0">
            <a:spAutoFit/>
          </a:bodyPr>
          <a:lstStyle/>
          <a:p>
            <a:pPr marL="285750" indent="-285750">
              <a:buFont typeface="Arial" panose="020B0604020202020204" pitchFamily="34" charset="0"/>
              <a:buChar char="•"/>
            </a:pPr>
            <a:r>
              <a:rPr lang="en-US"/>
              <a:t>Let’s check if the target column is balanced or not.</a:t>
            </a:r>
          </a:p>
        </p:txBody>
      </p:sp>
      <p:pic>
        <p:nvPicPr>
          <p:cNvPr id="3" name="Picture 2" descr="data_balance_1"/>
          <p:cNvPicPr>
            <a:picLocks noChangeAspect="1"/>
          </p:cNvPicPr>
          <p:nvPr/>
        </p:nvPicPr>
        <p:blipFill>
          <a:blip r:embed="rId2"/>
          <a:stretch>
            <a:fillRect/>
          </a:stretch>
        </p:blipFill>
        <p:spPr>
          <a:xfrm>
            <a:off x="683895" y="1275715"/>
            <a:ext cx="5267325" cy="2057400"/>
          </a:xfrm>
          <a:prstGeom prst="rect">
            <a:avLst/>
          </a:prstGeom>
        </p:spPr>
      </p:pic>
      <p:sp>
        <p:nvSpPr>
          <p:cNvPr id="6" name="Text Box 5"/>
          <p:cNvSpPr txBox="1"/>
          <p:nvPr/>
        </p:nvSpPr>
        <p:spPr>
          <a:xfrm>
            <a:off x="835025" y="3975100"/>
            <a:ext cx="7698105" cy="922020"/>
          </a:xfrm>
          <a:prstGeom prst="rect">
            <a:avLst/>
          </a:prstGeom>
          <a:noFill/>
        </p:spPr>
        <p:txBody>
          <a:bodyPr wrap="square" rtlCol="0">
            <a:spAutoFit/>
          </a:bodyPr>
          <a:lstStyle/>
          <a:p>
            <a:pPr marL="285750" indent="-285750">
              <a:buFont typeface="Arial" panose="020B0604020202020204" pitchFamily="34" charset="0"/>
              <a:buChar char="•"/>
            </a:pPr>
            <a:r>
              <a:rPr lang="en-US" dirty="0"/>
              <a:t>As per the observation, </a:t>
            </a:r>
            <a:r>
              <a:rPr lang="en-US" dirty="0" err="1"/>
              <a:t>approx</a:t>
            </a:r>
            <a:r>
              <a:rPr lang="en-US" dirty="0"/>
              <a:t> 87.5% users paid back the credit amount and 1.5% users failed to pay the credit.</a:t>
            </a:r>
          </a:p>
          <a:p>
            <a:pPr marL="285750" indent="-285750">
              <a:buFont typeface="Arial" panose="020B0604020202020204" pitchFamily="34" charset="0"/>
              <a:buChar char="•"/>
            </a:pPr>
            <a:r>
              <a:rPr lang="en-US" dirty="0"/>
              <a:t>This shows that the target column is imbalanced.</a:t>
            </a:r>
          </a:p>
        </p:txBody>
      </p:sp>
      <p:pic>
        <p:nvPicPr>
          <p:cNvPr id="7" name="Picture 6">
            <a:extLst>
              <a:ext uri="{FF2B5EF4-FFF2-40B4-BE49-F238E27FC236}">
                <a16:creationId xmlns:a16="http://schemas.microsoft.com/office/drawing/2014/main" id="{DDAA13CB-5F3E-4789-8897-4D459343D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987425"/>
            <a:ext cx="3111111" cy="293333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advTm="0">
        <p:cut/>
      </p:transition>
    </mc:Choice>
    <mc:Fallback xmlns="">
      <p:transition spd="slow" advClick="0" advTm="0">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205865" y="1563370"/>
            <a:ext cx="6732270" cy="1753235"/>
          </a:xfrm>
          <a:prstGeom prst="rect">
            <a:avLst/>
          </a:prstGeom>
          <a:noFill/>
        </p:spPr>
        <p:txBody>
          <a:bodyPr wrap="square" rtlCol="0">
            <a:spAutoFit/>
          </a:bodyPr>
          <a:lstStyle/>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Stastical Summary </a:t>
            </a:r>
          </a:p>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&amp; </a:t>
            </a:r>
          </a:p>
          <a:p>
            <a:pPr algn="ctr"/>
            <a:r>
              <a:rPr lang="en-US" sz="3600">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Correlation Table</a:t>
            </a:r>
          </a:p>
        </p:txBody>
      </p:sp>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advClick="0" advTm="0">
        <p:newsflash/>
      </p:transition>
    </mc:Choice>
    <mc:Fallback xmlns="">
      <p:transition spd="slow" advClick="0" advTm="0">
        <p:newsflash/>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C2CBD7-40FC-4EE8-83D5-BFE2477E9031}"/>
              </a:ext>
            </a:extLst>
          </p:cNvPr>
          <p:cNvPicPr>
            <a:picLocks noChangeAspect="1"/>
          </p:cNvPicPr>
          <p:nvPr/>
        </p:nvPicPr>
        <p:blipFill rotWithShape="1">
          <a:blip r:embed="rId2">
            <a:extLst>
              <a:ext uri="{28A0092B-C50C-407E-A947-70E740481C1C}">
                <a14:useLocalDpi xmlns:a14="http://schemas.microsoft.com/office/drawing/2010/main" val="0"/>
              </a:ext>
            </a:extLst>
          </a:blip>
          <a:srcRect l="19042" t="24486" r="29821" b="11000"/>
          <a:stretch/>
        </p:blipFill>
        <p:spPr bwMode="auto">
          <a:xfrm>
            <a:off x="2057400" y="787282"/>
            <a:ext cx="5777547" cy="4099995"/>
          </a:xfrm>
          <a:prstGeom prst="rect">
            <a:avLst/>
          </a:prstGeom>
          <a:ln>
            <a:noFill/>
          </a:ln>
          <a:extLst>
            <a:ext uri="{53640926-AAD7-44D8-BBD7-CCE9431645EC}">
              <a14:shadowObscured xmlns:a14="http://schemas.microsoft.com/office/drawing/2010/main"/>
            </a:ext>
          </a:extLst>
        </p:spPr>
      </p:pic>
      <p:sp>
        <p:nvSpPr>
          <p:cNvPr id="2" name="TextBox 1">
            <a:extLst>
              <a:ext uri="{FF2B5EF4-FFF2-40B4-BE49-F238E27FC236}">
                <a16:creationId xmlns:a16="http://schemas.microsoft.com/office/drawing/2014/main" id="{239E06B8-3AEB-4F89-834A-E9A75A96EBD6}"/>
              </a:ext>
            </a:extLst>
          </p:cNvPr>
          <p:cNvSpPr txBox="1"/>
          <p:nvPr/>
        </p:nvSpPr>
        <p:spPr>
          <a:xfrm>
            <a:off x="2286000" y="285750"/>
            <a:ext cx="4876800" cy="381000"/>
          </a:xfrm>
          <a:prstGeom prst="rect">
            <a:avLst/>
          </a:prstGeom>
          <a:noFill/>
        </p:spPr>
        <p:txBody>
          <a:bodyPr wrap="square" rtlCol="0">
            <a:spAutoFit/>
          </a:bodyPr>
          <a:lstStyle/>
          <a:p>
            <a:pPr algn="ctr"/>
            <a:r>
              <a:rPr lang="en-US" b="1" dirty="0">
                <a:ln/>
                <a:solidFill>
                  <a:schemeClr val="accent4"/>
                </a:solidFill>
              </a:rPr>
              <a:t>Statistical Description</a:t>
            </a:r>
            <a:endParaRPr lang="en-IN" b="1" dirty="0">
              <a:ln/>
              <a:solidFill>
                <a:schemeClr val="accent4"/>
              </a:solidFill>
            </a:endParaRPr>
          </a:p>
        </p:txBody>
      </p:sp>
    </p:spTree>
  </p:cSld>
  <p:clrMapOvr>
    <a:masterClrMapping/>
  </p:clrMapOvr>
  <mc:AlternateContent xmlns:mc="http://schemas.openxmlformats.org/markup-compatibility/2006" xmlns:p14="http://schemas.microsoft.com/office/powerpoint/2010/main">
    <mc:Choice Requires="p14">
      <p:transition spd="slow" p14:dur="3250" advClick="0" advTm="0">
        <p:wedge/>
      </p:transition>
    </mc:Choice>
    <mc:Fallback xmlns="">
      <p:transition spd="slow" advClick="0" advTm="0">
        <p:wedg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857375" y="195580"/>
            <a:ext cx="5429250" cy="368300"/>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r>
              <a:rPr lang="en-US" b="1" dirty="0">
                <a:ln/>
                <a:solidFill>
                  <a:schemeClr val="accent4"/>
                </a:solidFill>
                <a:effectLst/>
              </a:rPr>
              <a:t>Correlation Table</a:t>
            </a:r>
          </a:p>
        </p:txBody>
      </p:sp>
      <p:pic>
        <p:nvPicPr>
          <p:cNvPr id="5" name="Picture 4">
            <a:extLst>
              <a:ext uri="{FF2B5EF4-FFF2-40B4-BE49-F238E27FC236}">
                <a16:creationId xmlns:a16="http://schemas.microsoft.com/office/drawing/2014/main" id="{67F37926-97F9-48C0-9F0E-2C3FB50CB9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563880"/>
            <a:ext cx="7391400" cy="453990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000" advClick="0" advTm="0">
        <p:wedge/>
      </p:transition>
    </mc:Choice>
    <mc:Fallback xmlns="">
      <p:transition spd="slow" advClick="0" advTm="0">
        <p:wedg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s 2"/>
          <p:cNvSpPr/>
          <p:nvPr/>
        </p:nvSpPr>
        <p:spPr>
          <a:xfrm>
            <a:off x="0" y="0"/>
            <a:ext cx="9144000" cy="483235"/>
          </a:xfrm>
          <a:prstGeom prst="rect">
            <a:avLst/>
          </a:prstGeom>
        </p:spPr>
        <p:style>
          <a:lnRef idx="1">
            <a:schemeClr val="accent6"/>
          </a:lnRef>
          <a:fillRef idx="3">
            <a:schemeClr val="accent6"/>
          </a:fillRef>
          <a:effectRef idx="2">
            <a:schemeClr val="accent6"/>
          </a:effectRef>
          <a:fontRef idx="minor">
            <a:schemeClr val="lt1"/>
          </a:fontRef>
        </p:style>
        <p:txBody>
          <a:bodyPr vert="horz" wrap="square" lIns="91440" tIns="45720" rIns="91440" bIns="45720" numCol="1" anchor="t" anchorCtr="0" compatLnSpc="1"/>
          <a:lstStyle/>
          <a:p>
            <a:endParaRPr lang="en-US"/>
          </a:p>
        </p:txBody>
      </p:sp>
      <p:sp>
        <p:nvSpPr>
          <p:cNvPr id="2" name="Text Box 1"/>
          <p:cNvSpPr txBox="1"/>
          <p:nvPr/>
        </p:nvSpPr>
        <p:spPr>
          <a:xfrm>
            <a:off x="655320" y="848995"/>
            <a:ext cx="7660640" cy="368300"/>
          </a:xfrm>
          <a:prstGeom prst="rect">
            <a:avLst/>
          </a:prstGeom>
          <a:noFill/>
        </p:spPr>
        <p:txBody>
          <a:bodyPr wrap="square" rtlCol="0">
            <a:spAutoFit/>
          </a:bodyPr>
          <a:lstStyle/>
          <a:p>
            <a:r>
              <a:rPr lang="en-US" b="1">
                <a:ln/>
                <a:solidFill>
                  <a:schemeClr val="tx1"/>
                </a:solidFill>
                <a:effectLst>
                  <a:outerShdw blurRad="38100" dist="19050" dir="2700000" algn="tl" rotWithShape="0">
                    <a:schemeClr val="dk1">
                      <a:alpha val="40000"/>
                    </a:schemeClr>
                  </a:outerShdw>
                </a:effectLst>
              </a:rPr>
              <a:t>Outcomes of Correlation Table:</a:t>
            </a:r>
          </a:p>
        </p:txBody>
      </p:sp>
      <p:sp>
        <p:nvSpPr>
          <p:cNvPr id="4" name="Text Box 3"/>
          <p:cNvSpPr txBox="1"/>
          <p:nvPr/>
        </p:nvSpPr>
        <p:spPr>
          <a:xfrm>
            <a:off x="756920" y="1419860"/>
            <a:ext cx="7630795" cy="3415030"/>
          </a:xfrm>
          <a:prstGeom prst="rect">
            <a:avLst/>
          </a:prstGeom>
          <a:noFill/>
        </p:spPr>
        <p:txBody>
          <a:bodyPr wrap="square" rtlCol="0">
            <a:spAutoFit/>
          </a:bodyPr>
          <a:lstStyle/>
          <a:p>
            <a:pPr marL="285750" indent="-285750">
              <a:buFont typeface="Wingdings" panose="05000000000000000000" charset="0"/>
              <a:buChar char="ü"/>
            </a:pPr>
            <a:r>
              <a:rPr lang="en-US"/>
              <a:t>Number of times account got recharged in 30 days &amp; 90 days have the maximum correlation with the target column. It have 24% correlation which can be considered as strong bond.</a:t>
            </a:r>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90 days have 21% correlation with the target column which can be considered as strong bond.</a:t>
            </a:r>
          </a:p>
          <a:p>
            <a:pPr marL="285750" indent="-285750">
              <a:buFont typeface="Wingdings" panose="05000000000000000000" charset="0"/>
              <a:buChar char="ü"/>
            </a:pPr>
            <a:endParaRPr lang="en-US"/>
          </a:p>
          <a:p>
            <a:pPr marL="285750" indent="-285750">
              <a:buFont typeface="Wingdings" panose="05000000000000000000" charset="0"/>
              <a:buChar char="ü"/>
            </a:pPr>
            <a:r>
              <a:rPr lang="en-US"/>
              <a:t>Total amount of recharge in main account over last 30 days, Number of loans taken by user in last 30 days, total amount of loans taken in 30 days, and 90 days columns are showing 20% correlation with the target column which can be considered as good bond.</a:t>
            </a:r>
          </a:p>
        </p:txBody>
      </p:sp>
    </p:spTree>
  </p:cSld>
  <p:clrMapOvr>
    <a:masterClrMapping/>
  </p:clrMapOvr>
  <mc:AlternateContent xmlns:mc="http://schemas.openxmlformats.org/markup-compatibility/2006" xmlns:p14="http://schemas.microsoft.com/office/powerpoint/2010/main">
    <mc:Choice Requires="p14">
      <p:transition spd="slow" p14:dur="3250" advClick="0" advTm="0">
        <p:dissolve/>
      </p:transition>
    </mc:Choice>
    <mc:Fallback xmlns="">
      <p:transition spd="slow" advClick="0" advTm="0">
        <p:dissolv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2199804"/>
            <a:ext cx="7524836" cy="2122805"/>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Interpretation of </a:t>
            </a:r>
          </a:p>
          <a:p>
            <a:pPr algn="ctr"/>
            <a:r>
              <a:rPr lang="en-US" altLang="zh-CN" sz="4400" b="1" dirty="0">
                <a:solidFill>
                  <a:schemeClr val="accent1"/>
                </a:solidFill>
                <a:ea typeface="Arial" panose="020B0604020202020204" pitchFamily="34" charset="0"/>
                <a:cs typeface="Arial" panose="020B0604020202020204" pitchFamily="34" charset="0"/>
                <a:sym typeface="+mn-lt"/>
              </a:rPr>
              <a:t>the results </a:t>
            </a:r>
          </a:p>
          <a:p>
            <a:pPr algn="ct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03</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250" advClick="0" advTm="0">
        <p:newsflash/>
      </p:transition>
    </mc:Choice>
    <mc:Fallback xmlns="">
      <p:transition spd="slow" advClick="0" advTm="0">
        <p:newsflash/>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8315" y="411480"/>
            <a:ext cx="8168005" cy="368300"/>
          </a:xfrm>
          <a:prstGeom prst="rect">
            <a:avLst/>
          </a:prstGeom>
          <a:noFill/>
        </p:spPr>
        <p:txBody>
          <a:bodyPr wrap="square" rtlCol="0">
            <a:spAutoFit/>
          </a:bodyPr>
          <a:lstStyle/>
          <a:p>
            <a:pPr algn="ctr"/>
            <a:r>
              <a:rPr lang="en-US">
                <a:solidFill>
                  <a:schemeClr val="accent1"/>
                </a:solidFill>
                <a:effectLst>
                  <a:outerShdw blurRad="38100" dist="25400" dir="5400000" algn="ctr" rotWithShape="0">
                    <a:srgbClr val="6E747A">
                      <a:alpha val="43000"/>
                    </a:srgbClr>
                  </a:outerShdw>
                </a:effectLst>
              </a:rPr>
              <a:t>Model Building</a:t>
            </a:r>
          </a:p>
        </p:txBody>
      </p:sp>
      <p:sp>
        <p:nvSpPr>
          <p:cNvPr id="3" name="Text Box 2"/>
          <p:cNvSpPr txBox="1"/>
          <p:nvPr/>
        </p:nvSpPr>
        <p:spPr>
          <a:xfrm>
            <a:off x="683895" y="1203325"/>
            <a:ext cx="7903210" cy="3129062"/>
          </a:xfrm>
          <a:prstGeom prst="rect">
            <a:avLst/>
          </a:prstGeom>
          <a:noFill/>
        </p:spPr>
        <p:txBody>
          <a:bodyPr wrap="square" rtlCol="0">
            <a:spAutoFit/>
          </a:bodyPr>
          <a:lstStyle/>
          <a:p>
            <a:r>
              <a:rPr lang="en-US" dirty="0"/>
              <a:t>Below are the algorithms which we used for the training and testing:</a:t>
            </a:r>
          </a:p>
          <a:p>
            <a:pPr marL="742950" lvl="1" indent="-285750">
              <a:spcBef>
                <a:spcPts val="955"/>
              </a:spcBef>
              <a:spcAft>
                <a:spcPts val="0"/>
              </a:spcAft>
              <a:buSzPts val="1500"/>
              <a:buFont typeface="Calibri" panose="020F0502020204030204" pitchFamily="34" charset="0"/>
              <a:buAutoNum type="arabicPeriod"/>
              <a:tabLst>
                <a:tab pos="978535" algn="l"/>
              </a:tabLst>
            </a:pPr>
            <a:r>
              <a:rPr lang="en-US" sz="1800" spc="-20" dirty="0">
                <a:effectLst/>
                <a:latin typeface="Calibri" panose="020F0502020204030204" pitchFamily="34" charset="0"/>
                <a:ea typeface="Calibri" panose="020F0502020204030204" pitchFamily="34" charset="0"/>
              </a:rPr>
              <a:t>Logistic</a:t>
            </a:r>
            <a:r>
              <a:rPr lang="en-US" sz="1800" spc="-30" dirty="0">
                <a:effectLst/>
                <a:latin typeface="Calibri" panose="020F0502020204030204" pitchFamily="34" charset="0"/>
                <a:ea typeface="Calibri" panose="020F0502020204030204" pitchFamily="34" charset="0"/>
              </a:rPr>
              <a:t> </a:t>
            </a:r>
            <a:r>
              <a:rPr lang="en-US" sz="1800" spc="-20" dirty="0">
                <a:effectLst/>
                <a:latin typeface="Calibri" panose="020F0502020204030204" pitchFamily="34" charset="0"/>
                <a:ea typeface="Calibri" panose="020F0502020204030204" pitchFamily="34" charset="0"/>
              </a:rPr>
              <a:t>Regression.</a:t>
            </a:r>
            <a:endParaRPr lang="en-IN" sz="1800" spc="-20" dirty="0">
              <a:effectLst/>
              <a:latin typeface="Calibri" panose="020F0502020204030204" pitchFamily="34" charset="0"/>
              <a:ea typeface="Calibri" panose="020F0502020204030204" pitchFamily="34" charset="0"/>
            </a:endParaRPr>
          </a:p>
          <a:p>
            <a:pPr marL="742950" lvl="1" indent="-285750">
              <a:spcBef>
                <a:spcPts val="940"/>
              </a:spcBef>
              <a:spcAft>
                <a:spcPts val="0"/>
              </a:spcAft>
              <a:buSzPts val="1500"/>
              <a:buFont typeface="Calibri" panose="020F0502020204030204" pitchFamily="34" charset="0"/>
              <a:buAutoNum type="arabicPeriod"/>
              <a:tabLst>
                <a:tab pos="978535" algn="l"/>
              </a:tabLst>
            </a:pPr>
            <a:r>
              <a:rPr lang="en-US" sz="1800" spc="-20" dirty="0" err="1">
                <a:effectLst/>
                <a:latin typeface="Calibri" panose="020F0502020204030204" pitchFamily="34" charset="0"/>
                <a:ea typeface="Calibri" panose="020F0502020204030204" pitchFamily="34" charset="0"/>
              </a:rPr>
              <a:t>XGBoost</a:t>
            </a:r>
            <a:r>
              <a:rPr lang="en-US" sz="1800" spc="-20" dirty="0">
                <a:effectLst/>
                <a:latin typeface="Calibri" panose="020F0502020204030204" pitchFamily="34" charset="0"/>
                <a:ea typeface="Calibri" panose="020F0502020204030204" pitchFamily="34" charset="0"/>
              </a:rPr>
              <a:t> Classifier</a:t>
            </a:r>
            <a:endParaRPr lang="en-IN" sz="1800" spc="-20" dirty="0">
              <a:effectLst/>
              <a:latin typeface="Calibri" panose="020F0502020204030204" pitchFamily="34" charset="0"/>
              <a:ea typeface="Calibri" panose="020F0502020204030204" pitchFamily="34" charset="0"/>
            </a:endParaRPr>
          </a:p>
          <a:p>
            <a:pPr marL="742950" lvl="1" indent="-285750">
              <a:spcBef>
                <a:spcPts val="940"/>
              </a:spcBef>
              <a:spcAft>
                <a:spcPts val="0"/>
              </a:spcAft>
              <a:buSzPts val="1500"/>
              <a:buFont typeface="Calibri" panose="020F0502020204030204" pitchFamily="34" charset="0"/>
              <a:buAutoNum type="arabicPeriod"/>
              <a:tabLst>
                <a:tab pos="978535" algn="l"/>
              </a:tabLst>
            </a:pPr>
            <a:r>
              <a:rPr lang="en-US" sz="1800" spc="-20" dirty="0">
                <a:effectLst/>
                <a:latin typeface="Calibri" panose="020F0502020204030204" pitchFamily="34" charset="0"/>
                <a:ea typeface="Calibri" panose="020F0502020204030204" pitchFamily="34" charset="0"/>
              </a:rPr>
              <a:t>Random</a:t>
            </a:r>
            <a:r>
              <a:rPr lang="en-US" sz="1800" spc="-30" dirty="0">
                <a:effectLst/>
                <a:latin typeface="Calibri" panose="020F0502020204030204" pitchFamily="34" charset="0"/>
                <a:ea typeface="Calibri" panose="020F0502020204030204" pitchFamily="34" charset="0"/>
              </a:rPr>
              <a:t> </a:t>
            </a:r>
            <a:r>
              <a:rPr lang="en-US" sz="1800" spc="-20" dirty="0">
                <a:effectLst/>
                <a:latin typeface="Calibri" panose="020F0502020204030204" pitchFamily="34" charset="0"/>
                <a:ea typeface="Calibri" panose="020F0502020204030204" pitchFamily="34" charset="0"/>
              </a:rPr>
              <a:t>Forest</a:t>
            </a:r>
            <a:r>
              <a:rPr lang="en-US" sz="1800" spc="-40" dirty="0">
                <a:effectLst/>
                <a:latin typeface="Calibri" panose="020F0502020204030204" pitchFamily="34" charset="0"/>
                <a:ea typeface="Calibri" panose="020F0502020204030204" pitchFamily="34" charset="0"/>
              </a:rPr>
              <a:t> </a:t>
            </a:r>
            <a:r>
              <a:rPr lang="en-US" sz="1800" spc="-20" dirty="0">
                <a:effectLst/>
                <a:latin typeface="Calibri" panose="020F0502020204030204" pitchFamily="34" charset="0"/>
                <a:ea typeface="Calibri" panose="020F0502020204030204" pitchFamily="34" charset="0"/>
              </a:rPr>
              <a:t>Classifier.</a:t>
            </a:r>
            <a:endParaRPr lang="en-IN" sz="1800" spc="-20" dirty="0">
              <a:effectLst/>
              <a:latin typeface="Calibri" panose="020F0502020204030204" pitchFamily="34" charset="0"/>
              <a:ea typeface="Calibri" panose="020F0502020204030204" pitchFamily="34" charset="0"/>
            </a:endParaRPr>
          </a:p>
          <a:p>
            <a:pPr marL="742950" lvl="1" indent="-285750">
              <a:spcBef>
                <a:spcPts val="945"/>
              </a:spcBef>
              <a:spcAft>
                <a:spcPts val="0"/>
              </a:spcAft>
              <a:buSzPts val="1500"/>
              <a:buFont typeface="Calibri" panose="020F0502020204030204" pitchFamily="34" charset="0"/>
              <a:buAutoNum type="arabicPeriod"/>
              <a:tabLst>
                <a:tab pos="978535" algn="l"/>
              </a:tabLst>
            </a:pPr>
            <a:r>
              <a:rPr lang="en-US" sz="1800" spc="-20" dirty="0">
                <a:effectLst/>
                <a:latin typeface="Calibri" panose="020F0502020204030204" pitchFamily="34" charset="0"/>
                <a:ea typeface="Calibri" panose="020F0502020204030204" pitchFamily="34" charset="0"/>
              </a:rPr>
              <a:t>Decision</a:t>
            </a:r>
            <a:r>
              <a:rPr lang="en-US" sz="1800" spc="-25" dirty="0">
                <a:effectLst/>
                <a:latin typeface="Calibri" panose="020F0502020204030204" pitchFamily="34" charset="0"/>
                <a:ea typeface="Calibri" panose="020F0502020204030204" pitchFamily="34" charset="0"/>
              </a:rPr>
              <a:t> </a:t>
            </a:r>
            <a:r>
              <a:rPr lang="en-US" sz="1800" spc="-20" dirty="0">
                <a:effectLst/>
                <a:latin typeface="Calibri" panose="020F0502020204030204" pitchFamily="34" charset="0"/>
                <a:ea typeface="Calibri" panose="020F0502020204030204" pitchFamily="34" charset="0"/>
              </a:rPr>
              <a:t>Tree</a:t>
            </a:r>
            <a:r>
              <a:rPr lang="en-US" sz="1800" spc="-55" dirty="0">
                <a:effectLst/>
                <a:latin typeface="Calibri" panose="020F0502020204030204" pitchFamily="34" charset="0"/>
                <a:ea typeface="Calibri" panose="020F0502020204030204" pitchFamily="34" charset="0"/>
              </a:rPr>
              <a:t> </a:t>
            </a:r>
            <a:r>
              <a:rPr lang="en-US" sz="1800" spc="-20" dirty="0">
                <a:effectLst/>
                <a:latin typeface="Calibri" panose="020F0502020204030204" pitchFamily="34" charset="0"/>
                <a:ea typeface="Calibri" panose="020F0502020204030204" pitchFamily="34" charset="0"/>
              </a:rPr>
              <a:t>Classifier.</a:t>
            </a:r>
            <a:endParaRPr lang="en-IN" sz="1800" spc="-20" dirty="0">
              <a:effectLst/>
              <a:latin typeface="Calibri" panose="020F0502020204030204" pitchFamily="34" charset="0"/>
              <a:ea typeface="Calibri" panose="020F0502020204030204" pitchFamily="34" charset="0"/>
            </a:endParaRPr>
          </a:p>
          <a:p>
            <a:pPr marL="742950" lvl="1" indent="-285750">
              <a:spcBef>
                <a:spcPts val="945"/>
              </a:spcBef>
              <a:spcAft>
                <a:spcPts val="0"/>
              </a:spcAft>
              <a:buSzPts val="1500"/>
              <a:buFont typeface="Calibri" panose="020F0502020204030204" pitchFamily="34" charset="0"/>
              <a:buAutoNum type="arabicPeriod"/>
              <a:tabLst>
                <a:tab pos="978535" algn="l"/>
              </a:tabLst>
            </a:pPr>
            <a:r>
              <a:rPr lang="en-US" sz="1800" spc="-20" dirty="0">
                <a:effectLst/>
                <a:latin typeface="Calibri" panose="020F0502020204030204" pitchFamily="34" charset="0"/>
                <a:ea typeface="Calibri" panose="020F0502020204030204" pitchFamily="34" charset="0"/>
              </a:rPr>
              <a:t>AdaBoost Classifier</a:t>
            </a:r>
            <a:endParaRPr lang="en-IN" sz="1800" spc="-20" dirty="0">
              <a:effectLst/>
              <a:latin typeface="Calibri" panose="020F0502020204030204" pitchFamily="34" charset="0"/>
              <a:ea typeface="Calibri" panose="020F0502020204030204" pitchFamily="34" charset="0"/>
            </a:endParaRPr>
          </a:p>
          <a:p>
            <a:pPr marL="742950" lvl="1" indent="-285750">
              <a:spcBef>
                <a:spcPts val="945"/>
              </a:spcBef>
              <a:spcAft>
                <a:spcPts val="0"/>
              </a:spcAft>
              <a:buSzPts val="1500"/>
              <a:buFont typeface="Calibri" panose="020F0502020204030204" pitchFamily="34" charset="0"/>
              <a:buAutoNum type="arabicPeriod"/>
              <a:tabLst>
                <a:tab pos="978535" algn="l"/>
              </a:tabLst>
            </a:pPr>
            <a:r>
              <a:rPr lang="en-US" sz="1800" spc="-20" dirty="0">
                <a:effectLst/>
                <a:latin typeface="Calibri" panose="020F0502020204030204" pitchFamily="34" charset="0"/>
                <a:ea typeface="Calibri" panose="020F0502020204030204" pitchFamily="34" charset="0"/>
              </a:rPr>
              <a:t>Gradient Boosting Classifier</a:t>
            </a:r>
            <a:endParaRPr lang="en-IN" sz="1800" spc="-20" dirty="0">
              <a:effectLst/>
              <a:latin typeface="Calibri" panose="020F0502020204030204" pitchFamily="34" charset="0"/>
              <a:ea typeface="Calibri" panose="020F0502020204030204" pitchFamily="34" charset="0"/>
            </a:endParaRPr>
          </a:p>
          <a:p>
            <a:pPr marL="742950" lvl="1" indent="-285750">
              <a:spcBef>
                <a:spcPts val="945"/>
              </a:spcBef>
              <a:spcAft>
                <a:spcPts val="0"/>
              </a:spcAft>
              <a:buSzPts val="1500"/>
              <a:buFont typeface="Calibri" panose="020F0502020204030204" pitchFamily="34" charset="0"/>
              <a:buAutoNum type="arabicPeriod"/>
              <a:tabLst>
                <a:tab pos="978535" algn="l"/>
              </a:tabLst>
            </a:pPr>
            <a:r>
              <a:rPr lang="en-US" sz="1800" spc="-20" dirty="0">
                <a:effectLst/>
                <a:latin typeface="Calibri" panose="020F0502020204030204" pitchFamily="34" charset="0"/>
                <a:ea typeface="Calibri" panose="020F0502020204030204" pitchFamily="34" charset="0"/>
              </a:rPr>
              <a:t>SGD Classifier</a:t>
            </a:r>
            <a:endParaRPr lang="en-IN" sz="1800" spc="-20" dirty="0">
              <a:effectLst/>
              <a:latin typeface="Calibri" panose="020F0502020204030204" pitchFamily="34" charset="0"/>
              <a:ea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0">
        <p:dissolve/>
      </p:transition>
    </mc:Choice>
    <mc:Fallback xmlns="">
      <p:transition spd="slow" advClick="0" advTm="0">
        <p:dissolv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7"/>
          <p:cNvSpPr>
            <a:spLocks noChangeArrowheads="1"/>
          </p:cNvSpPr>
          <p:nvPr/>
        </p:nvSpPr>
        <p:spPr bwMode="auto">
          <a:xfrm>
            <a:off x="4921286" y="107086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01</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2" name="文本框 31"/>
          <p:cNvSpPr txBox="1"/>
          <p:nvPr/>
        </p:nvSpPr>
        <p:spPr>
          <a:xfrm>
            <a:off x="6118810" y="1071983"/>
            <a:ext cx="1376680" cy="3683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Introduction</a:t>
            </a:r>
          </a:p>
        </p:txBody>
      </p:sp>
      <p:sp>
        <p:nvSpPr>
          <p:cNvPr id="33" name="Rectangle 7"/>
          <p:cNvSpPr>
            <a:spLocks noChangeArrowheads="1"/>
          </p:cNvSpPr>
          <p:nvPr/>
        </p:nvSpPr>
        <p:spPr bwMode="auto">
          <a:xfrm>
            <a:off x="4921286" y="1942473"/>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02</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4" name="文本框 33"/>
          <p:cNvSpPr txBox="1"/>
          <p:nvPr/>
        </p:nvSpPr>
        <p:spPr>
          <a:xfrm>
            <a:off x="6118810" y="1943588"/>
            <a:ext cx="2007235" cy="368300"/>
          </a:xfrm>
          <a:prstGeom prst="rect">
            <a:avLst/>
          </a:prstGeom>
          <a:noFill/>
        </p:spPr>
        <p:txBody>
          <a:bodyPr wrap="none" rtlCol="0">
            <a:spAutoFit/>
          </a:bodyPr>
          <a:lstStyle/>
          <a:p>
            <a:r>
              <a:rPr lang="en-US" altLang="zh-CN" dirty="0">
                <a:solidFill>
                  <a:schemeClr val="accent2"/>
                </a:solidFill>
                <a:latin typeface="Arial" panose="020B0604020202020204" pitchFamily="34" charset="0"/>
                <a:ea typeface="Arial" panose="020B0604020202020204" pitchFamily="34" charset="0"/>
                <a:cs typeface="Arial" panose="020B0604020202020204" pitchFamily="34" charset="0"/>
              </a:rPr>
              <a:t>Data Vizualization</a:t>
            </a:r>
          </a:p>
        </p:txBody>
      </p:sp>
      <p:sp>
        <p:nvSpPr>
          <p:cNvPr id="35" name="Rectangle 7"/>
          <p:cNvSpPr>
            <a:spLocks noChangeArrowheads="1"/>
          </p:cNvSpPr>
          <p:nvPr/>
        </p:nvSpPr>
        <p:spPr bwMode="auto">
          <a:xfrm>
            <a:off x="4921286" y="2814078"/>
            <a:ext cx="981075" cy="386953"/>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03</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6" name="文本框 35"/>
          <p:cNvSpPr txBox="1"/>
          <p:nvPr/>
        </p:nvSpPr>
        <p:spPr>
          <a:xfrm>
            <a:off x="6118810" y="2815193"/>
            <a:ext cx="2900680" cy="660400"/>
          </a:xfrm>
          <a:prstGeom prst="rect">
            <a:avLst/>
          </a:prstGeom>
          <a:noFill/>
        </p:spPr>
        <p:txBody>
          <a:bodyPr wrap="none" rtlCol="0">
            <a:spAutoFit/>
          </a:bodyPr>
          <a:lstStyle/>
          <a:p>
            <a:r>
              <a:rPr lang="en-US" altLang="zh-CN" dirty="0">
                <a:solidFill>
                  <a:schemeClr val="accent1"/>
                </a:solidFill>
                <a:latin typeface="Arial" panose="020B0604020202020204" pitchFamily="34" charset="0"/>
                <a:ea typeface="Arial" panose="020B0604020202020204" pitchFamily="34" charset="0"/>
                <a:cs typeface="Arial" panose="020B0604020202020204" pitchFamily="34" charset="0"/>
              </a:rPr>
              <a:t>Interpretation of the results</a:t>
            </a:r>
          </a:p>
          <a:p>
            <a:endParaRPr lang="zh-CN" altLang="en-US" sz="1900" dirty="0">
              <a:solidFill>
                <a:schemeClr val="accent1"/>
              </a:solidFill>
              <a:latin typeface="Arial" panose="020B0604020202020204" pitchFamily="34" charset="0"/>
              <a:ea typeface="Arial" panose="020B0604020202020204" pitchFamily="34" charset="0"/>
              <a:cs typeface="Arial" panose="020B0604020202020204" pitchFamily="34" charset="0"/>
            </a:endParaRPr>
          </a:p>
        </p:txBody>
      </p:sp>
      <p:sp>
        <p:nvSpPr>
          <p:cNvPr id="37" name="Rectangle 7"/>
          <p:cNvSpPr>
            <a:spLocks noChangeArrowheads="1"/>
          </p:cNvSpPr>
          <p:nvPr/>
        </p:nvSpPr>
        <p:spPr bwMode="auto">
          <a:xfrm>
            <a:off x="4921286" y="3685681"/>
            <a:ext cx="981075" cy="386953"/>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latin typeface="Arial" panose="020B0604020202020204" pitchFamily="34" charset="0"/>
                <a:ea typeface="Arial" panose="020B0604020202020204" pitchFamily="34" charset="0"/>
                <a:cs typeface="Arial" panose="020B0604020202020204" pitchFamily="34" charset="0"/>
              </a:rPr>
              <a:t>Part 04</a:t>
            </a:r>
            <a:endParaRPr lang="zh-CN" altLang="en-US"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38" name="文本框 37"/>
          <p:cNvSpPr txBox="1"/>
          <p:nvPr/>
        </p:nvSpPr>
        <p:spPr>
          <a:xfrm>
            <a:off x="6118810" y="3686796"/>
            <a:ext cx="1374775" cy="383540"/>
          </a:xfrm>
          <a:prstGeom prst="rect">
            <a:avLst/>
          </a:prstGeom>
          <a:noFill/>
        </p:spPr>
        <p:txBody>
          <a:bodyPr wrap="none" rtlCol="0">
            <a:spAutoFit/>
          </a:bodyPr>
          <a:lstStyle/>
          <a:p>
            <a:r>
              <a:rPr lang="en-US" altLang="zh-CN" sz="1900" dirty="0">
                <a:solidFill>
                  <a:schemeClr val="accent2"/>
                </a:solidFill>
                <a:latin typeface="Arial" panose="020B0604020202020204" pitchFamily="34" charset="0"/>
                <a:ea typeface="Arial" panose="020B0604020202020204" pitchFamily="34" charset="0"/>
                <a:cs typeface="Arial" panose="020B0604020202020204" pitchFamily="34" charset="0"/>
              </a:rPr>
              <a:t>Conclusion</a:t>
            </a:r>
            <a:endParaRPr lang="zh-CN" altLang="en-US" sz="1900" dirty="0">
              <a:solidFill>
                <a:schemeClr val="accent2"/>
              </a:solidFill>
              <a:latin typeface="Arial" panose="020B0604020202020204" pitchFamily="34" charset="0"/>
              <a:ea typeface="Arial" panose="020B0604020202020204" pitchFamily="34" charset="0"/>
              <a:cs typeface="Arial" panose="020B0604020202020204" pitchFamily="34" charset="0"/>
            </a:endParaRPr>
          </a:p>
        </p:txBody>
      </p:sp>
      <p:grpSp>
        <p:nvGrpSpPr>
          <p:cNvPr id="39" name="组合 38"/>
          <p:cNvGrpSpPr/>
          <p:nvPr/>
        </p:nvGrpSpPr>
        <p:grpSpPr>
          <a:xfrm>
            <a:off x="386186" y="1942473"/>
            <a:ext cx="3042637" cy="1323439"/>
            <a:chOff x="530201" y="1790225"/>
            <a:chExt cx="3042637" cy="1323439"/>
          </a:xfrm>
        </p:grpSpPr>
        <p:sp>
          <p:nvSpPr>
            <p:cNvPr id="40" name="文本框 39"/>
            <p:cNvSpPr txBox="1"/>
            <p:nvPr/>
          </p:nvSpPr>
          <p:spPr>
            <a:xfrm>
              <a:off x="530201" y="1790225"/>
              <a:ext cx="3042637" cy="1323439"/>
            </a:xfrm>
            <a:prstGeom prst="rect">
              <a:avLst/>
            </a:prstGeom>
            <a:noFill/>
          </p:spPr>
          <p:txBody>
            <a:bodyPr wrap="square" rtlCol="0">
              <a:spAutoFit/>
            </a:bodyPr>
            <a:lstStyle/>
            <a:p>
              <a:pPr algn="ctr"/>
              <a:r>
                <a:rPr lang="en-US" altLang="zh-CN"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CONTENTS</a:t>
              </a:r>
            </a:p>
            <a:p>
              <a:pPr algn="ctr"/>
              <a:endParaRPr lang="zh-CN" altLang="en-US" sz="4000"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41" name="矩形 40"/>
            <p:cNvSpPr/>
            <p:nvPr/>
          </p:nvSpPr>
          <p:spPr>
            <a:xfrm>
              <a:off x="683567" y="2394497"/>
              <a:ext cx="2735907" cy="321945"/>
            </a:xfrm>
            <a:prstGeom prst="rect">
              <a:avLst/>
            </a:prstGeom>
          </p:spPr>
          <p:txBody>
            <a:bodyPr wrap="square">
              <a:spAutoFit/>
            </a:bodyPr>
            <a:lstStyle/>
            <a:p>
              <a:pPr algn="just">
                <a:lnSpc>
                  <a:spcPct val="150000"/>
                </a:lnSpc>
                <a:buClr>
                  <a:srgbClr val="E7E6E6">
                    <a:lumMod val="10000"/>
                  </a:srgbClr>
                </a:buClr>
              </a:pPr>
              <a:endParaRPr lang="zh-CN" altLang="en-US" sz="1000"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Click="0" advTm="0">
        <p:pull/>
      </p:transition>
    </mc:Choice>
    <mc:Fallback xmlns="">
      <p:transition spd="slow" advClick="0" advTm="0">
        <p:pull/>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68350" y="483235"/>
            <a:ext cx="5315585" cy="368300"/>
          </a:xfrm>
          <a:prstGeom prst="rect">
            <a:avLst/>
          </a:prstGeom>
          <a:noFill/>
        </p:spPr>
        <p:txBody>
          <a:bodyPr wrap="square" rtlCol="0">
            <a:spAutoFit/>
          </a:bodyPr>
          <a:lstStyle/>
          <a:p>
            <a:r>
              <a:rPr lang="en-US">
                <a:ln/>
                <a:solidFill>
                  <a:schemeClr val="accent1"/>
                </a:solidFill>
                <a:effectLst>
                  <a:outerShdw blurRad="38100" dist="25400" dir="5400000" algn="ctr" rotWithShape="0">
                    <a:srgbClr val="6E747A">
                      <a:alpha val="43000"/>
                    </a:srgbClr>
                  </a:outerShdw>
                </a:effectLst>
              </a:rPr>
              <a:t>1. Logistic Regression:</a:t>
            </a:r>
          </a:p>
        </p:txBody>
      </p:sp>
      <p:pic>
        <p:nvPicPr>
          <p:cNvPr id="4" name="Picture 3">
            <a:extLst>
              <a:ext uri="{FF2B5EF4-FFF2-40B4-BE49-F238E27FC236}">
                <a16:creationId xmlns:a16="http://schemas.microsoft.com/office/drawing/2014/main" id="{6926F9FC-8034-459A-A8DF-484A3E152985}"/>
              </a:ext>
            </a:extLst>
          </p:cNvPr>
          <p:cNvPicPr>
            <a:picLocks noChangeAspect="1"/>
          </p:cNvPicPr>
          <p:nvPr/>
        </p:nvPicPr>
        <p:blipFill rotWithShape="1">
          <a:blip r:embed="rId2">
            <a:extLst>
              <a:ext uri="{28A0092B-C50C-407E-A947-70E740481C1C}">
                <a14:useLocalDpi xmlns:a14="http://schemas.microsoft.com/office/drawing/2010/main" val="0"/>
              </a:ext>
            </a:extLst>
          </a:blip>
          <a:srcRect l="19521" t="37261" r="50299" b="26969"/>
          <a:stretch/>
        </p:blipFill>
        <p:spPr bwMode="auto">
          <a:xfrm>
            <a:off x="2057400" y="933450"/>
            <a:ext cx="4572000" cy="3048000"/>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3000" advClick="0" advTm="0">
        <p:wipe/>
      </p:transition>
    </mc:Choice>
    <mc:Fallback xmlns="">
      <p:transition spd="slow" advClick="0" advTm="0">
        <p:wip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ln/>
                <a:solidFill>
                  <a:schemeClr val="accent1"/>
                </a:solidFill>
                <a:effectLst>
                  <a:outerShdw blurRad="38100" dist="25400" dir="5400000" algn="ctr" rotWithShape="0">
                    <a:srgbClr val="6E747A">
                      <a:alpha val="43000"/>
                    </a:srgbClr>
                  </a:outerShdw>
                </a:effectLst>
              </a:rPr>
              <a:t>2. Decision Tree Classifier:</a:t>
            </a:r>
          </a:p>
        </p:txBody>
      </p:sp>
      <p:pic>
        <p:nvPicPr>
          <p:cNvPr id="4" name="Picture 3">
            <a:extLst>
              <a:ext uri="{FF2B5EF4-FFF2-40B4-BE49-F238E27FC236}">
                <a16:creationId xmlns:a16="http://schemas.microsoft.com/office/drawing/2014/main" id="{615E859B-27B0-4350-97C2-41A9001E8C4F}"/>
              </a:ext>
            </a:extLst>
          </p:cNvPr>
          <p:cNvPicPr>
            <a:picLocks noChangeAspect="1"/>
          </p:cNvPicPr>
          <p:nvPr/>
        </p:nvPicPr>
        <p:blipFill rotWithShape="1">
          <a:blip r:embed="rId2">
            <a:extLst>
              <a:ext uri="{28A0092B-C50C-407E-A947-70E740481C1C}">
                <a14:useLocalDpi xmlns:a14="http://schemas.microsoft.com/office/drawing/2010/main" val="0"/>
              </a:ext>
            </a:extLst>
          </a:blip>
          <a:srcRect l="19162" t="29169" r="50419" b="35486"/>
          <a:stretch/>
        </p:blipFill>
        <p:spPr bwMode="auto">
          <a:xfrm>
            <a:off x="1524000" y="1041964"/>
            <a:ext cx="5139690" cy="3358586"/>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2250" advClick="0" advTm="0">
        <p:wipe/>
      </p:transition>
    </mc:Choice>
    <mc:Fallback xmlns="">
      <p:transition spd="slow" advClick="0" advTm="0">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solidFill>
                  <a:schemeClr val="accent1"/>
                </a:solidFill>
                <a:effectLst>
                  <a:outerShdw blurRad="38100" dist="25400" dir="5400000" algn="ctr" rotWithShape="0">
                    <a:srgbClr val="6E747A">
                      <a:alpha val="43000"/>
                    </a:srgbClr>
                  </a:outerShdw>
                </a:effectLst>
              </a:rPr>
              <a:t>3. Random Forest Classifier:</a:t>
            </a:r>
          </a:p>
        </p:txBody>
      </p:sp>
      <p:pic>
        <p:nvPicPr>
          <p:cNvPr id="4" name="Picture 3">
            <a:extLst>
              <a:ext uri="{FF2B5EF4-FFF2-40B4-BE49-F238E27FC236}">
                <a16:creationId xmlns:a16="http://schemas.microsoft.com/office/drawing/2014/main" id="{386F69DD-196D-4CA6-A927-83B6AC31FA1F}"/>
              </a:ext>
            </a:extLst>
          </p:cNvPr>
          <p:cNvPicPr>
            <a:picLocks noChangeAspect="1"/>
          </p:cNvPicPr>
          <p:nvPr/>
        </p:nvPicPr>
        <p:blipFill rotWithShape="1">
          <a:blip r:embed="rId2">
            <a:extLst>
              <a:ext uri="{28A0092B-C50C-407E-A947-70E740481C1C}">
                <a14:useLocalDpi xmlns:a14="http://schemas.microsoft.com/office/drawing/2010/main" val="0"/>
              </a:ext>
            </a:extLst>
          </a:blip>
          <a:srcRect l="17964" t="33642" r="50419" b="31440"/>
          <a:stretch/>
        </p:blipFill>
        <p:spPr bwMode="auto">
          <a:xfrm>
            <a:off x="1676400" y="1123950"/>
            <a:ext cx="5110239" cy="3174048"/>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solidFill>
                  <a:schemeClr val="accent1"/>
                </a:solidFill>
                <a:effectLst>
                  <a:outerShdw blurRad="38100" dist="25400" dir="5400000" algn="ctr" rotWithShape="0">
                    <a:srgbClr val="6E747A">
                      <a:alpha val="43000"/>
                    </a:srgbClr>
                  </a:outerShdw>
                </a:effectLst>
              </a:rPr>
              <a:t>4. Ada Boost Classifier:</a:t>
            </a:r>
          </a:p>
        </p:txBody>
      </p:sp>
      <p:pic>
        <p:nvPicPr>
          <p:cNvPr id="4" name="Picture 3">
            <a:extLst>
              <a:ext uri="{FF2B5EF4-FFF2-40B4-BE49-F238E27FC236}">
                <a16:creationId xmlns:a16="http://schemas.microsoft.com/office/drawing/2014/main" id="{39C3516F-9695-47C3-87E6-A8CE5AC63E0D}"/>
              </a:ext>
            </a:extLst>
          </p:cNvPr>
          <p:cNvPicPr>
            <a:picLocks noChangeAspect="1"/>
          </p:cNvPicPr>
          <p:nvPr/>
        </p:nvPicPr>
        <p:blipFill rotWithShape="1">
          <a:blip r:embed="rId2">
            <a:extLst>
              <a:ext uri="{28A0092B-C50C-407E-A947-70E740481C1C}">
                <a14:useLocalDpi xmlns:a14="http://schemas.microsoft.com/office/drawing/2010/main" val="0"/>
              </a:ext>
            </a:extLst>
          </a:blip>
          <a:srcRect l="19402" t="31512" r="51018" b="32079"/>
          <a:stretch/>
        </p:blipFill>
        <p:spPr bwMode="auto">
          <a:xfrm>
            <a:off x="1600200" y="971550"/>
            <a:ext cx="5170170" cy="3579051"/>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solidFill>
                  <a:schemeClr val="accent1"/>
                </a:solidFill>
                <a:effectLst>
                  <a:outerShdw blurRad="38100" dist="25400" dir="5400000" algn="ctr" rotWithShape="0">
                    <a:srgbClr val="6E747A">
                      <a:alpha val="43000"/>
                    </a:srgbClr>
                  </a:outerShdw>
                </a:effectLst>
              </a:rPr>
              <a:t>5. Gradient Boosting Classifier:</a:t>
            </a:r>
          </a:p>
        </p:txBody>
      </p:sp>
      <p:pic>
        <p:nvPicPr>
          <p:cNvPr id="4" name="Picture 3">
            <a:extLst>
              <a:ext uri="{FF2B5EF4-FFF2-40B4-BE49-F238E27FC236}">
                <a16:creationId xmlns:a16="http://schemas.microsoft.com/office/drawing/2014/main" id="{27B6500D-D3C5-432D-84D4-E4F9C81501A5}"/>
              </a:ext>
            </a:extLst>
          </p:cNvPr>
          <p:cNvPicPr>
            <a:picLocks noChangeAspect="1"/>
          </p:cNvPicPr>
          <p:nvPr/>
        </p:nvPicPr>
        <p:blipFill rotWithShape="1">
          <a:blip r:embed="rId2">
            <a:extLst>
              <a:ext uri="{28A0092B-C50C-407E-A947-70E740481C1C}">
                <a14:useLocalDpi xmlns:a14="http://schemas.microsoft.com/office/drawing/2010/main" val="0"/>
              </a:ext>
            </a:extLst>
          </a:blip>
          <a:srcRect l="19521" t="37048" r="45509" b="27182"/>
          <a:stretch/>
        </p:blipFill>
        <p:spPr bwMode="auto">
          <a:xfrm>
            <a:off x="1219200" y="971550"/>
            <a:ext cx="5431150" cy="3124200"/>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4="http://schemas.microsoft.com/office/powerpoint/2010/main">
    <mc:Choice Requires="p14">
      <p:transition spd="slow" p14:dur="1250" advClick="0" advTm="0">
        <p:wipe/>
      </p:transition>
    </mc:Choice>
    <mc:Fallback xmlns="">
      <p:transition spd="slow" advClick="0" advTm="0">
        <p:wip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solidFill>
                  <a:schemeClr val="accent1"/>
                </a:solidFill>
                <a:effectLst>
                  <a:outerShdw blurRad="38100" dist="25400" dir="5400000" algn="ctr" rotWithShape="0">
                    <a:srgbClr val="6E747A">
                      <a:alpha val="43000"/>
                    </a:srgbClr>
                  </a:outerShdw>
                </a:effectLst>
              </a:rPr>
              <a:t>5. SGD Classifier:</a:t>
            </a:r>
          </a:p>
        </p:txBody>
      </p:sp>
      <p:pic>
        <p:nvPicPr>
          <p:cNvPr id="5" name="Picture 4">
            <a:extLst>
              <a:ext uri="{FF2B5EF4-FFF2-40B4-BE49-F238E27FC236}">
                <a16:creationId xmlns:a16="http://schemas.microsoft.com/office/drawing/2014/main" id="{F4BACC44-C1CE-4BD8-82A1-36670A2EEF48}"/>
              </a:ext>
            </a:extLst>
          </p:cNvPr>
          <p:cNvPicPr>
            <a:picLocks noChangeAspect="1"/>
          </p:cNvPicPr>
          <p:nvPr/>
        </p:nvPicPr>
        <p:blipFill rotWithShape="1">
          <a:blip r:embed="rId2">
            <a:extLst>
              <a:ext uri="{28A0092B-C50C-407E-A947-70E740481C1C}">
                <a14:useLocalDpi xmlns:a14="http://schemas.microsoft.com/office/drawing/2010/main" val="0"/>
              </a:ext>
            </a:extLst>
          </a:blip>
          <a:srcRect l="19521" t="40454" r="51138" b="24201"/>
          <a:stretch/>
        </p:blipFill>
        <p:spPr bwMode="auto">
          <a:xfrm>
            <a:off x="1066800" y="971550"/>
            <a:ext cx="5029200" cy="34070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07065547"/>
      </p:ext>
    </p:extLst>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11505" y="267335"/>
            <a:ext cx="4658995" cy="368300"/>
          </a:xfrm>
          <a:prstGeom prst="rect">
            <a:avLst/>
          </a:prstGeom>
          <a:noFill/>
        </p:spPr>
        <p:txBody>
          <a:bodyPr wrap="square" rtlCol="0">
            <a:spAutoFit/>
          </a:bodyPr>
          <a:lstStyle/>
          <a:p>
            <a:r>
              <a:rPr lang="en-US" dirty="0">
                <a:solidFill>
                  <a:schemeClr val="accent1"/>
                </a:solidFill>
                <a:effectLst>
                  <a:outerShdw blurRad="38100" dist="25400" dir="5400000" algn="ctr" rotWithShape="0">
                    <a:srgbClr val="6E747A">
                      <a:alpha val="43000"/>
                    </a:srgbClr>
                  </a:outerShdw>
                </a:effectLst>
              </a:rPr>
              <a:t>5. </a:t>
            </a:r>
            <a:r>
              <a:rPr lang="en-US" dirty="0" err="1">
                <a:solidFill>
                  <a:schemeClr val="accent1"/>
                </a:solidFill>
                <a:effectLst>
                  <a:outerShdw blurRad="38100" dist="25400" dir="5400000" algn="ctr" rotWithShape="0">
                    <a:srgbClr val="6E747A">
                      <a:alpha val="43000"/>
                    </a:srgbClr>
                  </a:outerShdw>
                </a:effectLst>
              </a:rPr>
              <a:t>XGBoost</a:t>
            </a:r>
            <a:r>
              <a:rPr lang="en-US" dirty="0">
                <a:solidFill>
                  <a:schemeClr val="accent1"/>
                </a:solidFill>
                <a:effectLst>
                  <a:outerShdw blurRad="38100" dist="25400" dir="5400000" algn="ctr" rotWithShape="0">
                    <a:srgbClr val="6E747A">
                      <a:alpha val="43000"/>
                    </a:srgbClr>
                  </a:outerShdw>
                </a:effectLst>
              </a:rPr>
              <a:t> Classifier:</a:t>
            </a:r>
          </a:p>
        </p:txBody>
      </p:sp>
      <p:pic>
        <p:nvPicPr>
          <p:cNvPr id="4" name="Picture 3">
            <a:extLst>
              <a:ext uri="{FF2B5EF4-FFF2-40B4-BE49-F238E27FC236}">
                <a16:creationId xmlns:a16="http://schemas.microsoft.com/office/drawing/2014/main" id="{F9B77954-3C8C-4876-AF4F-10CC37B96E0E}"/>
              </a:ext>
            </a:extLst>
          </p:cNvPr>
          <p:cNvPicPr>
            <a:picLocks noChangeAspect="1"/>
          </p:cNvPicPr>
          <p:nvPr/>
        </p:nvPicPr>
        <p:blipFill rotWithShape="1">
          <a:blip r:embed="rId2">
            <a:extLst>
              <a:ext uri="{28A0092B-C50C-407E-A947-70E740481C1C}">
                <a14:useLocalDpi xmlns:a14="http://schemas.microsoft.com/office/drawing/2010/main" val="0"/>
              </a:ext>
            </a:extLst>
          </a:blip>
          <a:srcRect l="20120" t="36408" r="49580" b="20583"/>
          <a:stretch/>
        </p:blipFill>
        <p:spPr bwMode="auto">
          <a:xfrm>
            <a:off x="1371600" y="895350"/>
            <a:ext cx="5029200" cy="4015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37500799"/>
      </p:ext>
    </p:extLst>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06013" y="285750"/>
            <a:ext cx="4658995" cy="369332"/>
          </a:xfrm>
          <a:prstGeom prst="rect">
            <a:avLst/>
          </a:prstGeom>
          <a:noFill/>
        </p:spPr>
        <p:txBody>
          <a:bodyPr wrap="square" rtlCol="0">
            <a:spAutoFit/>
          </a:bodyPr>
          <a:lstStyle/>
          <a:p>
            <a:pPr algn="ctr"/>
            <a:r>
              <a:rPr lang="en-US" dirty="0">
                <a:solidFill>
                  <a:schemeClr val="accent1"/>
                </a:solidFill>
                <a:effectLst>
                  <a:outerShdw blurRad="38100" dist="25400" dir="5400000" algn="ctr" rotWithShape="0">
                    <a:srgbClr val="6E747A">
                      <a:alpha val="43000"/>
                    </a:srgbClr>
                  </a:outerShdw>
                </a:effectLst>
              </a:rPr>
              <a:t> Final Model With </a:t>
            </a:r>
            <a:r>
              <a:rPr lang="en-US" dirty="0" err="1">
                <a:solidFill>
                  <a:schemeClr val="accent1"/>
                </a:solidFill>
                <a:effectLst>
                  <a:outerShdw blurRad="38100" dist="25400" dir="5400000" algn="ctr" rotWithShape="0">
                    <a:srgbClr val="6E747A">
                      <a:alpha val="43000"/>
                    </a:srgbClr>
                  </a:outerShdw>
                </a:effectLst>
              </a:rPr>
              <a:t>HyperParameter</a:t>
            </a:r>
            <a:r>
              <a:rPr lang="en-US" dirty="0">
                <a:solidFill>
                  <a:schemeClr val="accent1"/>
                </a:solidFill>
                <a:effectLst>
                  <a:outerShdw blurRad="38100" dist="25400" dir="5400000" algn="ctr" rotWithShape="0">
                    <a:srgbClr val="6E747A">
                      <a:alpha val="43000"/>
                    </a:srgbClr>
                  </a:outerShdw>
                </a:effectLst>
              </a:rPr>
              <a:t> Tuning:</a:t>
            </a:r>
          </a:p>
        </p:txBody>
      </p:sp>
      <p:pic>
        <p:nvPicPr>
          <p:cNvPr id="5" name="Picture 4">
            <a:extLst>
              <a:ext uri="{FF2B5EF4-FFF2-40B4-BE49-F238E27FC236}">
                <a16:creationId xmlns:a16="http://schemas.microsoft.com/office/drawing/2014/main" id="{CBA55056-FBF0-44D0-8D2D-70A2F5A73776}"/>
              </a:ext>
            </a:extLst>
          </p:cNvPr>
          <p:cNvPicPr>
            <a:picLocks noChangeAspect="1"/>
          </p:cNvPicPr>
          <p:nvPr/>
        </p:nvPicPr>
        <p:blipFill rotWithShape="1">
          <a:blip r:embed="rId2">
            <a:extLst>
              <a:ext uri="{28A0092B-C50C-407E-A947-70E740481C1C}">
                <a14:useLocalDpi xmlns:a14="http://schemas.microsoft.com/office/drawing/2010/main" val="0"/>
              </a:ext>
            </a:extLst>
          </a:blip>
          <a:srcRect l="19760" t="28531" r="30898" b="30802"/>
          <a:stretch/>
        </p:blipFill>
        <p:spPr bwMode="auto">
          <a:xfrm>
            <a:off x="1219200" y="895350"/>
            <a:ext cx="6738560" cy="31242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0633826"/>
      </p:ext>
    </p:extLst>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406013" y="285750"/>
            <a:ext cx="4658995" cy="369332"/>
          </a:xfrm>
          <a:prstGeom prst="rect">
            <a:avLst/>
          </a:prstGeom>
          <a:noFill/>
        </p:spPr>
        <p:txBody>
          <a:bodyPr wrap="square" rtlCol="0">
            <a:spAutoFit/>
          </a:bodyPr>
          <a:lstStyle/>
          <a:p>
            <a:pPr algn="ctr"/>
            <a:r>
              <a:rPr lang="en-US" dirty="0">
                <a:solidFill>
                  <a:schemeClr val="accent1"/>
                </a:solidFill>
                <a:effectLst>
                  <a:outerShdw blurRad="38100" dist="25400" dir="5400000" algn="ctr" rotWithShape="0">
                    <a:srgbClr val="6E747A">
                      <a:alpha val="43000"/>
                    </a:srgbClr>
                  </a:outerShdw>
                </a:effectLst>
              </a:rPr>
              <a:t> ROC AUC CURVE:</a:t>
            </a:r>
          </a:p>
        </p:txBody>
      </p:sp>
      <p:pic>
        <p:nvPicPr>
          <p:cNvPr id="4" name="Picture 3">
            <a:extLst>
              <a:ext uri="{FF2B5EF4-FFF2-40B4-BE49-F238E27FC236}">
                <a16:creationId xmlns:a16="http://schemas.microsoft.com/office/drawing/2014/main" id="{29DED083-34E6-434F-9030-B7F3E41A619D}"/>
              </a:ext>
            </a:extLst>
          </p:cNvPr>
          <p:cNvPicPr>
            <a:picLocks noChangeAspect="1"/>
          </p:cNvPicPr>
          <p:nvPr/>
        </p:nvPicPr>
        <p:blipFill rotWithShape="1">
          <a:blip r:embed="rId2">
            <a:extLst>
              <a:ext uri="{28A0092B-C50C-407E-A947-70E740481C1C}">
                <a14:useLocalDpi xmlns:a14="http://schemas.microsoft.com/office/drawing/2010/main" val="0"/>
              </a:ext>
            </a:extLst>
          </a:blip>
          <a:srcRect l="19161" t="25550" r="38444" b="13343"/>
          <a:stretch/>
        </p:blipFill>
        <p:spPr bwMode="auto">
          <a:xfrm>
            <a:off x="1600200" y="742950"/>
            <a:ext cx="5105400" cy="41384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30972184"/>
      </p:ext>
    </p:extLst>
  </p:cSld>
  <p:clrMapOvr>
    <a:masterClrMapping/>
  </p:clrMapOvr>
  <mc:AlternateContent xmlns:mc="http://schemas.openxmlformats.org/markup-compatibility/2006">
    <mc:Choice xmlns:p14="http://schemas.microsoft.com/office/powerpoint/2010/main" Requires="p14">
      <p:transition spd="slow" p14:dur="1250" advClick="0" advTm="0">
        <p:wipe/>
      </p:transition>
    </mc:Choice>
    <mc:Fallback>
      <p:transition spd="slow" advClick="0" advTm="0">
        <p:wip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09582" y="1995969"/>
            <a:ext cx="7524836" cy="768350"/>
          </a:xfrm>
          <a:prstGeom prst="rect">
            <a:avLst/>
          </a:prstGeom>
          <a:noFill/>
        </p:spPr>
        <p:txBody>
          <a:bodyPr wrap="square" rtlCol="0">
            <a:spAutoFit/>
          </a:bodyPr>
          <a:lstStyle/>
          <a:p>
            <a:pPr algn="ctr"/>
            <a:r>
              <a:rPr lang="en-US" altLang="zh-CN" sz="4400" b="1" dirty="0">
                <a:solidFill>
                  <a:schemeClr val="accent1"/>
                </a:solidFill>
                <a:ea typeface="Arial" panose="020B0604020202020204" pitchFamily="34" charset="0"/>
                <a:cs typeface="Arial" panose="020B0604020202020204" pitchFamily="34" charset="0"/>
                <a:sym typeface="+mn-lt"/>
              </a:rPr>
              <a:t>Conclusion</a:t>
            </a:r>
            <a:endParaRPr lang="zh-CN" altLang="en-US" sz="4400" b="1" dirty="0">
              <a:solidFill>
                <a:schemeClr val="accent1"/>
              </a:solidFill>
              <a:ea typeface="Arial" panose="020B0604020202020204" pitchFamily="34" charset="0"/>
              <a:cs typeface="Arial" panose="020B0604020202020204" pitchFamily="34" charset="0"/>
              <a:sym typeface="+mn-lt"/>
            </a:endParaRPr>
          </a:p>
        </p:txBody>
      </p:sp>
      <p:sp>
        <p:nvSpPr>
          <p:cNvPr id="19" name="文本占位符 3"/>
          <p:cNvSpPr>
            <a:spLocks noChangeArrowheads="1"/>
          </p:cNvSpPr>
          <p:nvPr/>
        </p:nvSpPr>
        <p:spPr bwMode="auto">
          <a:xfrm>
            <a:off x="2555776" y="91538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04</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4" name="Text Box 3"/>
          <p:cNvSpPr txBox="1"/>
          <p:nvPr/>
        </p:nvSpPr>
        <p:spPr>
          <a:xfrm>
            <a:off x="757555" y="2950210"/>
            <a:ext cx="7846695" cy="1476375"/>
          </a:xfrm>
          <a:prstGeom prst="rect">
            <a:avLst/>
          </a:prstGeom>
          <a:noFill/>
        </p:spPr>
        <p:txBody>
          <a:bodyPr wrap="square" rtlCol="0">
            <a:spAutoFit/>
          </a:bodyPr>
          <a:lstStyle/>
          <a:p>
            <a:r>
              <a:rPr lang="en-US" sz="1600" b="1" u="sng">
                <a:ln/>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Key Findings:</a:t>
            </a:r>
          </a:p>
          <a:p>
            <a:endParaRPr lang="en-US"/>
          </a:p>
          <a:p>
            <a:pPr marL="285750" indent="-285750">
              <a:buFont typeface="Wingdings" panose="05000000000000000000" charset="0"/>
              <a:buChar char="ü"/>
            </a:pPr>
            <a:r>
              <a:rPr lang="en-US" sz="1400"/>
              <a:t>If the number of days of payback is increasing the chance of defaulters is also increasing. So, we should look for the payback duration.</a:t>
            </a:r>
          </a:p>
          <a:p>
            <a:pPr marL="285750" indent="-285750">
              <a:buFont typeface="Wingdings" panose="05000000000000000000" charset="0"/>
              <a:buChar char="ü"/>
            </a:pPr>
            <a:r>
              <a:rPr lang="en-US" sz="1400"/>
              <a:t>If the loan amount is below 100 and the number of loans taken by users is 90 days, the number of defaulters is increasing. </a:t>
            </a:r>
          </a:p>
        </p:txBody>
      </p:sp>
    </p:spTree>
  </p:cSld>
  <p:clrMapOvr>
    <a:masterClrMapping/>
  </p:clrMapOvr>
  <mc:AlternateContent xmlns:mc="http://schemas.openxmlformats.org/markup-compatibility/2006" xmlns:p14="http://schemas.microsoft.com/office/powerpoint/2010/main">
    <mc:Choice Requires="p14">
      <p:transition spd="slow" p14:dur="2750" advClick="0" advTm="0">
        <p:newsflash/>
      </p:transition>
    </mc:Choice>
    <mc:Fallback xmlns="">
      <p:transition spd="slow" advClick="0" advTm="0">
        <p:newsflash/>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899117" y="1923579"/>
            <a:ext cx="7524836" cy="706755"/>
          </a:xfrm>
          <a:prstGeom prst="rect">
            <a:avLst/>
          </a:prstGeom>
          <a:noFill/>
        </p:spPr>
        <p:txBody>
          <a:bodyPr wrap="square" rtlCol="0">
            <a:spAutoFit/>
          </a:bodyPr>
          <a:lstStyle/>
          <a:p>
            <a:pPr algn="ctr"/>
            <a:r>
              <a:rPr lang="en-US" altLang="zh-CN" sz="4000" b="1" dirty="0">
                <a:solidFill>
                  <a:schemeClr val="accent1"/>
                </a:solidFill>
                <a:ea typeface="Arial" panose="020B0604020202020204" pitchFamily="34" charset="0"/>
                <a:cs typeface="Arial" panose="020B0604020202020204" pitchFamily="34" charset="0"/>
                <a:sym typeface="+mn-lt"/>
              </a:rPr>
              <a:t>Introduction</a:t>
            </a:r>
          </a:p>
        </p:txBody>
      </p:sp>
      <p:sp>
        <p:nvSpPr>
          <p:cNvPr id="19" name="文本占位符 3"/>
          <p:cNvSpPr>
            <a:spLocks noChangeArrowheads="1"/>
          </p:cNvSpPr>
          <p:nvPr/>
        </p:nvSpPr>
        <p:spPr bwMode="auto">
          <a:xfrm>
            <a:off x="2555141" y="10957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r>
              <a:rPr lang="en-US" altLang="zh-CN" sz="60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rPr>
              <a:t>01</a:t>
            </a: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
        <p:nvSpPr>
          <p:cNvPr id="23" name="文本框 21"/>
          <p:cNvSpPr txBox="1"/>
          <p:nvPr/>
        </p:nvSpPr>
        <p:spPr>
          <a:xfrm>
            <a:off x="809582" y="2896859"/>
            <a:ext cx="7524836" cy="7372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buClr>
                <a:srgbClr val="E7E6E6">
                  <a:lumMod val="10000"/>
                </a:srgbClr>
              </a:buClr>
            </a:pPr>
            <a:r>
              <a:rPr lang="en-US" sz="1400">
                <a:sym typeface="+mn-ea"/>
              </a:rPr>
              <a:t>A case study to predict in terms of a probability for each loan transaction, whether the customer will be paying back the loaned amount within 5 days of insurance of loan.</a:t>
            </a:r>
            <a:endParaRPr lang="en-US" altLang="zh-CN" sz="1400" dirty="0">
              <a:solidFill>
                <a:schemeClr val="tx1">
                  <a:lumMod val="50000"/>
                  <a:lumOff val="50000"/>
                </a:schemeClr>
              </a:solidFill>
              <a:latin typeface="Arial" panose="020B0604020202020204" pitchFamily="34" charset="0"/>
              <a:ea typeface="Arial" panose="020B0604020202020204" pitchFamily="34" charset="0"/>
              <a:cs typeface="Arial" panose="020B0604020202020204" pitchFamily="34" charset="0"/>
              <a:sym typeface="+mn-ea"/>
            </a:endParaRPr>
          </a:p>
        </p:txBody>
      </p:sp>
    </p:spTree>
  </p:cSld>
  <p:clrMapOvr>
    <a:masterClrMapping/>
  </p:clrMapOvr>
  <mc:AlternateContent xmlns:mc="http://schemas.openxmlformats.org/markup-compatibility/2006" xmlns:p14="http://schemas.microsoft.com/office/powerpoint/2010/main">
    <mc:Choice Requires="p14">
      <p:transition spd="slow" p14:dur="2500" advClick="0" advTm="0">
        <p:fade/>
      </p:transition>
    </mc:Choice>
    <mc:Fallback xmlns="">
      <p:transition spd="slow" advClick="0"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779145" y="379730"/>
            <a:ext cx="7897495" cy="307340"/>
          </a:xfrm>
          <a:prstGeom prst="rect">
            <a:avLst/>
          </a:prstGeom>
          <a:noFill/>
        </p:spPr>
        <p:txBody>
          <a:bodyPr vert="horz" wrap="square" lIns="0" tIns="0" rIns="0" bIns="0" rtlCol="0" anchor="ctr" anchorCtr="0">
            <a:spAutoFit/>
          </a:bodyPr>
          <a:lstStyle/>
          <a:p>
            <a:pPr algn="ctr"/>
            <a:r>
              <a:rPr lang="en-US" altLang="zh-CN" sz="2000"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The following types of users are generally defaulters  </a:t>
            </a:r>
          </a:p>
        </p:txBody>
      </p:sp>
      <p:sp>
        <p:nvSpPr>
          <p:cNvPr id="30" name="文本框 29"/>
          <p:cNvSpPr txBox="1"/>
          <p:nvPr/>
        </p:nvSpPr>
        <p:spPr>
          <a:xfrm>
            <a:off x="778510" y="1059815"/>
            <a:ext cx="7703185" cy="3253740"/>
          </a:xfrm>
          <a:prstGeom prst="rect">
            <a:avLst/>
          </a:prstGeom>
          <a:noFill/>
          <a:effectLst/>
        </p:spPr>
        <p:txBody>
          <a:bodyPr wrap="square" rtlCol="0">
            <a:spAutoFit/>
          </a:bodyPr>
          <a:lstStyle/>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uses the services for shoort time.</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avaerage daily spend amount is less.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main account balance is low.</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do not recharge frequently or they recharge for very few times in the last 30 or 90 days.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whose reacharge amount is less.</a:t>
            </a:r>
          </a:p>
          <a:p>
            <a:pPr marL="171450" indent="-171450" algn="l">
              <a:lnSpc>
                <a:spcPct val="127000"/>
              </a:lnSpc>
              <a:buFont typeface="Arial" panose="020B0604020202020204" pitchFamily="34" charset="0"/>
              <a:buChar char="•"/>
            </a:pPr>
            <a:r>
              <a:rPr lang="en-US" altLang="zh-CN" dirty="0">
                <a:solidFill>
                  <a:schemeClr val="tx1">
                    <a:lumMod val="65000"/>
                    <a:lumOff val="35000"/>
                  </a:schemeClr>
                </a:solidFill>
                <a:ea typeface="Arial" panose="020B0604020202020204" pitchFamily="34" charset="0"/>
                <a:cs typeface="+mn-lt"/>
              </a:rPr>
              <a:t>Users who opt for less amount of loan are more defaulter as compared to the users who opt for loan more amount.</a:t>
            </a:r>
          </a:p>
          <a:p>
            <a:pPr marL="171450" indent="-171450" algn="l">
              <a:lnSpc>
                <a:spcPct val="127000"/>
              </a:lnSpc>
              <a:buFont typeface="Arial" panose="020B0604020202020204" pitchFamily="34" charset="0"/>
              <a:buChar char="•"/>
            </a:pPr>
            <a:endParaRPr lang="en-US" altLang="zh-CN" dirty="0">
              <a:solidFill>
                <a:schemeClr val="tx1">
                  <a:lumMod val="65000"/>
                  <a:lumOff val="35000"/>
                </a:schemeClr>
              </a:solidFill>
              <a:ea typeface="Arial" panose="020B0604020202020204" pitchFamily="34" charset="0"/>
              <a:cs typeface="+mn-lt"/>
            </a:endParaRPr>
          </a:p>
        </p:txBody>
      </p:sp>
    </p:spTree>
  </p:cSld>
  <p:clrMapOvr>
    <a:masterClrMapping/>
  </p:clrMapOvr>
  <mc:AlternateContent xmlns:mc="http://schemas.openxmlformats.org/markup-compatibility/2006" xmlns:p14="http://schemas.microsoft.com/office/powerpoint/2010/main">
    <mc:Choice Requires="p14">
      <p:transition spd="slow" p14:dur="3000" advTm="0">
        <p:cover dir="d"/>
      </p:transition>
    </mc:Choice>
    <mc:Fallback xmlns="">
      <p:transition spd="slow" advTm="0">
        <p:cover dir="d"/>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C28BBB-E30C-48E5-BF74-5215FA46D66B}"/>
              </a:ext>
            </a:extLst>
          </p:cNvPr>
          <p:cNvSpPr txBox="1"/>
          <p:nvPr/>
        </p:nvSpPr>
        <p:spPr>
          <a:xfrm>
            <a:off x="457200" y="77974"/>
            <a:ext cx="8229600" cy="969496"/>
          </a:xfrm>
          <a:prstGeom prst="rect">
            <a:avLst/>
          </a:prstGeom>
          <a:noFill/>
        </p:spPr>
        <p:txBody>
          <a:bodyPr wrap="square">
            <a:spAutoFit/>
          </a:bodyPr>
          <a:lstStyle/>
          <a:p>
            <a:pPr marR="1157605" lvl="0" algn="ctr">
              <a:lnSpc>
                <a:spcPct val="105000"/>
              </a:lnSpc>
              <a:spcBef>
                <a:spcPts val="815"/>
              </a:spcBef>
              <a:spcAft>
                <a:spcPts val="0"/>
              </a:spcAft>
              <a:tabLst>
                <a:tab pos="521335" algn="l"/>
              </a:tabLst>
            </a:pPr>
            <a:r>
              <a:rPr lang="en-US" sz="2000" b="1" dirty="0">
                <a:effectLst/>
                <a:latin typeface="Calibri" panose="020F0502020204030204" pitchFamily="34" charset="0"/>
                <a:ea typeface="Symbol" panose="05050102010706020507" pitchFamily="18" charset="2"/>
                <a:cs typeface="Symbol" panose="05050102010706020507" pitchFamily="18" charset="2"/>
              </a:rPr>
              <a:t>   </a:t>
            </a:r>
            <a:r>
              <a:rPr lang="en-US" sz="2000" dirty="0">
                <a:solidFill>
                  <a:schemeClr val="accent2"/>
                </a:solidFill>
                <a:latin typeface="Arial" panose="020B0604020202020204" pitchFamily="34" charset="0"/>
                <a:cs typeface="Arial" panose="020B0604020202020204" pitchFamily="34" charset="0"/>
              </a:rPr>
              <a:t>Learning Outcomes of the Study in respect of Data Science</a:t>
            </a:r>
            <a:endParaRPr lang="en-IN" sz="2000" dirty="0">
              <a:solidFill>
                <a:schemeClr val="accent2"/>
              </a:solidFill>
              <a:latin typeface="Arial" panose="020B0604020202020204" pitchFamily="34" charset="0"/>
              <a:cs typeface="Arial" panose="020B0604020202020204" pitchFamily="34" charset="0"/>
            </a:endParaRPr>
          </a:p>
          <a:p>
            <a:pPr algn="ctr"/>
            <a:br>
              <a:rPr lang="en-US" sz="1800" dirty="0">
                <a:effectLst/>
                <a:latin typeface="Calibri" panose="020F0502020204030204" pitchFamily="34" charset="0"/>
                <a:ea typeface="Calibri" panose="020F0502020204030204" pitchFamily="34" charset="0"/>
              </a:rPr>
            </a:br>
            <a:endParaRPr lang="en-IN" dirty="0"/>
          </a:p>
        </p:txBody>
      </p:sp>
      <p:sp>
        <p:nvSpPr>
          <p:cNvPr id="7" name="TextBox 6">
            <a:extLst>
              <a:ext uri="{FF2B5EF4-FFF2-40B4-BE49-F238E27FC236}">
                <a16:creationId xmlns:a16="http://schemas.microsoft.com/office/drawing/2014/main" id="{EB6FE4F4-8279-499B-A220-26CB720ECA96}"/>
              </a:ext>
            </a:extLst>
          </p:cNvPr>
          <p:cNvSpPr txBox="1"/>
          <p:nvPr/>
        </p:nvSpPr>
        <p:spPr>
          <a:xfrm>
            <a:off x="304800" y="1504950"/>
            <a:ext cx="7620000" cy="1857368"/>
          </a:xfrm>
          <a:prstGeom prst="rect">
            <a:avLst/>
          </a:prstGeom>
          <a:noFill/>
        </p:spPr>
        <p:txBody>
          <a:bodyPr wrap="square">
            <a:spAutoFit/>
          </a:bodyPr>
          <a:lstStyle/>
          <a:p>
            <a:pPr marL="520700" marR="689610">
              <a:lnSpc>
                <a:spcPct val="107000"/>
              </a:lnSpc>
              <a:spcBef>
                <a:spcPts val="860"/>
              </a:spcBef>
              <a:spcAft>
                <a:spcPts val="0"/>
              </a:spcAft>
            </a:pPr>
            <a:r>
              <a:rPr lang="en-US" sz="1800" dirty="0">
                <a:effectLst/>
                <a:latin typeface="Calibri" panose="020F0502020204030204" pitchFamily="34" charset="0"/>
                <a:ea typeface="Calibri" panose="020F0502020204030204" pitchFamily="34" charset="0"/>
              </a:rPr>
              <a:t>This project helped me to work on the real time industrial data,</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which helped me to gain the real time experience. In the project I</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got to work on the different type of algorithms and fitting the best</a:t>
            </a:r>
            <a:r>
              <a:rPr lang="en-US" sz="1800" spc="-3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model based on the accuracy score and cross validation score. We</a:t>
            </a:r>
            <a:r>
              <a:rPr lang="en-US" sz="1800" spc="-32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achieved</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accuracy</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score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of</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89.99%</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using</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Random Forest Classifier</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Tree</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Classifier.</a:t>
            </a:r>
            <a:endParaRPr lang="en-IN" sz="18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796515536"/>
      </p:ext>
    </p:extLst>
  </p:cSld>
  <p:clrMapOvr>
    <a:masterClrMapping/>
  </p:clrMapOvr>
  <mc:AlternateContent xmlns:mc="http://schemas.openxmlformats.org/markup-compatibility/2006">
    <mc:Choice xmlns:p14="http://schemas.microsoft.com/office/powerpoint/2010/main" Requires="p14">
      <p:transition spd="slow" p14:dur="3000" advTm="0">
        <p:cover dir="d"/>
      </p:transition>
    </mc:Choice>
    <mc:Fallback>
      <p:transition spd="slow" advTm="0">
        <p:cover dir="d"/>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直角三角形 64"/>
          <p:cNvSpPr>
            <a:spLocks noChangeArrowheads="1"/>
          </p:cNvSpPr>
          <p:nvPr/>
        </p:nvSpPr>
        <p:spPr bwMode="auto">
          <a:xfrm flipH="1">
            <a:off x="596" y="4142185"/>
            <a:ext cx="9144000" cy="1001315"/>
          </a:xfrm>
          <a:prstGeom prst="rtTriangle">
            <a:avLst/>
          </a:prstGeom>
          <a:solidFill>
            <a:schemeClr val="accent1"/>
          </a:solidFill>
          <a:ln>
            <a:noFill/>
          </a:ln>
        </p:spPr>
        <p:txBody>
          <a:bodyPr anchor="ctr"/>
          <a:lstStyle>
            <a:lvl1pPr eaLnBrk="0" hangingPunct="0">
              <a:defRPr>
                <a:solidFill>
                  <a:schemeClr val="tx1"/>
                </a:solidFill>
                <a:latin typeface="Arial" panose="020B0604020202020204" pitchFamily="34" charset="0"/>
                <a:ea typeface="SimSun" panose="02010600030101010101" pitchFamily="2" charset="-122"/>
              </a:defRPr>
            </a:lvl1pPr>
            <a:lvl2pPr marL="742950" indent="-285750" eaLnBrk="0" hangingPunct="0">
              <a:defRPr>
                <a:solidFill>
                  <a:schemeClr val="tx1"/>
                </a:solidFill>
                <a:latin typeface="Arial" panose="020B0604020202020204" pitchFamily="34" charset="0"/>
                <a:ea typeface="SimSun" panose="02010600030101010101" pitchFamily="2" charset="-122"/>
              </a:defRPr>
            </a:lvl2pPr>
            <a:lvl3pPr marL="1143000" indent="-228600" eaLnBrk="0" hangingPunct="0">
              <a:defRPr>
                <a:solidFill>
                  <a:schemeClr val="tx1"/>
                </a:solidFill>
                <a:latin typeface="Arial" panose="020B0604020202020204" pitchFamily="34" charset="0"/>
                <a:ea typeface="SimSun" panose="02010600030101010101" pitchFamily="2" charset="-122"/>
              </a:defRPr>
            </a:lvl3pPr>
            <a:lvl4pPr marL="1600200" indent="-228600" eaLnBrk="0" hangingPunct="0">
              <a:defRPr>
                <a:solidFill>
                  <a:schemeClr val="tx1"/>
                </a:solidFill>
                <a:latin typeface="Arial" panose="020B0604020202020204" pitchFamily="34" charset="0"/>
                <a:ea typeface="SimSun" panose="02010600030101010101" pitchFamily="2" charset="-122"/>
              </a:defRPr>
            </a:lvl4pPr>
            <a:lvl5pPr marL="2057400" indent="-228600" eaLnBrk="0" hangingPunct="0">
              <a:defRPr>
                <a:solidFill>
                  <a:schemeClr val="tx1"/>
                </a:solidFill>
                <a:latin typeface="Arial" panose="020B0604020202020204" pitchFamily="34" charset="0"/>
                <a:ea typeface="SimSun"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SimSun" panose="02010600030101010101" pitchFamily="2" charset="-122"/>
              </a:defRPr>
            </a:lvl9pPr>
          </a:lstStyle>
          <a:p>
            <a:pPr algn="ctr" eaLnBrk="1" hangingPunct="1"/>
            <a:endParaRPr lang="zh-CN" altLang="zh-CN" sz="1350">
              <a:solidFill>
                <a:srgbClr val="FFFFFF"/>
              </a:solidFill>
              <a:latin typeface="+mn-lt"/>
              <a:ea typeface="Arial" panose="020B0604020202020204" pitchFamily="34" charset="0"/>
              <a:cs typeface="Arial" panose="020B0604020202020204" pitchFamily="34" charset="0"/>
              <a:sym typeface="+mn-lt"/>
            </a:endParaRPr>
          </a:p>
        </p:txBody>
      </p:sp>
      <p:sp>
        <p:nvSpPr>
          <p:cNvPr id="16" name="矩形 15"/>
          <p:cNvSpPr/>
          <p:nvPr/>
        </p:nvSpPr>
        <p:spPr>
          <a:xfrm>
            <a:off x="1786" y="0"/>
            <a:ext cx="9142810" cy="627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ea typeface="Arial" panose="020B0604020202020204" pitchFamily="34" charset="0"/>
              <a:cs typeface="Arial" panose="020B0604020202020204" pitchFamily="34" charset="0"/>
              <a:sym typeface="+mn-lt"/>
            </a:endParaRPr>
          </a:p>
        </p:txBody>
      </p:sp>
      <p:sp>
        <p:nvSpPr>
          <p:cNvPr id="2" name="文本框 1"/>
          <p:cNvSpPr txBox="1"/>
          <p:nvPr/>
        </p:nvSpPr>
        <p:spPr>
          <a:xfrm>
            <a:off x="251391" y="2428404"/>
            <a:ext cx="8748464" cy="829945"/>
          </a:xfrm>
          <a:prstGeom prst="rect">
            <a:avLst/>
          </a:prstGeom>
          <a:noFill/>
        </p:spPr>
        <p:txBody>
          <a:bodyPr wrap="square" rtlCol="0">
            <a:spAutoFit/>
          </a:bodyPr>
          <a:lstStyle/>
          <a:p>
            <a:pPr algn="ctr"/>
            <a:r>
              <a:rPr lang="en-US" altLang="zh-CN" sz="4800" b="1" dirty="0">
                <a:solidFill>
                  <a:schemeClr val="accent1"/>
                </a:solidFill>
                <a:ea typeface="Arial" panose="020B0604020202020204" pitchFamily="34" charset="0"/>
                <a:cs typeface="Arial" panose="020B0604020202020204" pitchFamily="34" charset="0"/>
                <a:sym typeface="+mn-lt"/>
              </a:rPr>
              <a:t>THANK YOU </a:t>
            </a:r>
          </a:p>
        </p:txBody>
      </p:sp>
      <p:sp>
        <p:nvSpPr>
          <p:cNvPr id="19" name="文本占位符 3"/>
          <p:cNvSpPr>
            <a:spLocks noChangeArrowheads="1"/>
          </p:cNvSpPr>
          <p:nvPr/>
        </p:nvSpPr>
        <p:spPr bwMode="auto">
          <a:xfrm>
            <a:off x="2555776" y="1362422"/>
            <a:ext cx="3888187" cy="634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defTabSz="912495"/>
            <a:endParaRPr lang="en-US" altLang="zh-CN" sz="8800" b="1" dirty="0">
              <a:solidFill>
                <a:schemeClr val="accent1"/>
              </a:solidFill>
              <a:latin typeface="Arial" panose="020B0604020202020204" pitchFamily="34" charset="0"/>
              <a:ea typeface="Arial" panose="020B0604020202020204" pitchFamily="34" charset="0"/>
              <a:cs typeface="Arial" panose="020B0604020202020204" pitchFamily="34" charset="0"/>
              <a:sym typeface="+mn-lt"/>
            </a:endParaRPr>
          </a:p>
        </p:txBody>
      </p:sp>
      <p:sp>
        <p:nvSpPr>
          <p:cNvPr id="3" name="矩形 2"/>
          <p:cNvSpPr/>
          <p:nvPr/>
        </p:nvSpPr>
        <p:spPr>
          <a:xfrm>
            <a:off x="3351955" y="3473301"/>
            <a:ext cx="2440092"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ea typeface="Arial" panose="020B0604020202020204" pitchFamily="34" charset="0"/>
                <a:cs typeface="Arial" panose="020B0604020202020204" pitchFamily="34" charset="0"/>
              </a:rPr>
              <a:t>Enter your text here </a:t>
            </a:r>
            <a:endParaRPr lang="zh-CN" altLang="en-US" sz="1400" dirty="0">
              <a:solidFill>
                <a:schemeClr val="bg1"/>
              </a:solidFill>
              <a:latin typeface="Arial" panose="020B0604020202020204" pitchFamily="34" charset="0"/>
              <a:ea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250" advClick="0" advTm="0">
        <p:pull/>
      </p:transition>
    </mc:Choice>
    <mc:Fallback xmlns="">
      <p:transition spd="slow" advClick="0" advTm="0">
        <p:pull/>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555240" y="772478"/>
            <a:ext cx="4754880" cy="430530"/>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Business Problem Framing</a:t>
            </a:r>
          </a:p>
        </p:txBody>
      </p:sp>
      <p:sp>
        <p:nvSpPr>
          <p:cNvPr id="3" name="TextBox 7"/>
          <p:cNvSpPr txBox="1"/>
          <p:nvPr/>
        </p:nvSpPr>
        <p:spPr>
          <a:xfrm>
            <a:off x="1107440" y="1635760"/>
            <a:ext cx="6928485" cy="2324735"/>
          </a:xfrm>
          <a:prstGeom prst="rect">
            <a:avLst/>
          </a:prstGeom>
          <a:noFill/>
        </p:spPr>
        <p:txBody>
          <a:bodyPr wrap="square" lIns="0" tIns="0" rIns="0" bIns="0" rtlCol="0" anchor="t">
            <a:spAutoFit/>
          </a:bodyPr>
          <a:lstStyle/>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main objective of this project is to build a model which can be</a:t>
            </a: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used to predict in terms of a probability for each loan transaction, whether the customer will be paying </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back the loaned amount</a:t>
            </a: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 </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within </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5 days of insurance of loan.</a:t>
            </a:r>
          </a:p>
          <a:p>
            <a:pPr algn="l">
              <a:lnSpc>
                <a:spcPct val="120000"/>
              </a:lnSpc>
            </a:pPr>
            <a:endPar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a:p>
            <a:pPr algn="l">
              <a:lnSpc>
                <a:spcPct val="120000"/>
              </a:lnSpc>
            </a:pPr>
            <a:endPar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endParaRPr>
          </a:p>
        </p:txBody>
      </p:sp>
      <p:pic>
        <p:nvPicPr>
          <p:cNvPr id="2" name="Picture 1" descr="microcredit"/>
          <p:cNvPicPr>
            <a:picLocks noChangeAspect="1"/>
          </p:cNvPicPr>
          <p:nvPr/>
        </p:nvPicPr>
        <p:blipFill>
          <a:blip r:embed="rId4"/>
          <a:stretch>
            <a:fillRect/>
          </a:stretch>
        </p:blipFill>
        <p:spPr>
          <a:xfrm>
            <a:off x="4932045" y="2355850"/>
            <a:ext cx="3543300" cy="24542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500" advTm="0">
        <p:dissolve/>
      </p:transition>
    </mc:Choice>
    <mc:Fallback xmlns="">
      <p:transition spd="slow" advTm="0">
        <p:dissolv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556260"/>
            <a:ext cx="4455160" cy="861695"/>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Conceptual Backgroud of the Domain Problem </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28485" cy="2656840"/>
          </a:xfrm>
          <a:prstGeom prst="rect">
            <a:avLst/>
          </a:prstGeom>
          <a:noFill/>
        </p:spPr>
        <p:txBody>
          <a:bodyPr wrap="square" lIns="0" tIns="0" rIns="0" bIns="0" rtlCol="0" anchor="t">
            <a:spAutoFit/>
          </a:bodyPr>
          <a:lstStyle/>
          <a:p>
            <a:pPr algn="l">
              <a:lnSpc>
                <a:spcPct val="120000"/>
              </a:lnSpc>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M</a:t>
            </a: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any microfinance institutions (MFI), experts and donors are</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supporting the idea of using mobile financial services (MFS) which</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they feel are more convenient and efficient, and cost saving, than</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traditional high-touch model used since long for the purpose of</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delivering microfinance services. Though, the MFI industry is</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primarily focusing on low income families and are very useful in</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such areas, the implementation of MFS has been uneven with both</a:t>
            </a:r>
          </a:p>
          <a:p>
            <a:pPr algn="l">
              <a:lnSpc>
                <a:spcPct val="120000"/>
              </a:lnSpc>
            </a:pPr>
            <a:r>
              <a:rPr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significant challenges and successes.</a:t>
            </a:r>
          </a:p>
        </p:txBody>
      </p:sp>
    </p:spTree>
  </p:cSld>
  <p:clrMapOvr>
    <a:masterClrMapping/>
  </p:clrMapOvr>
  <mc:AlternateContent xmlns:mc="http://schemas.openxmlformats.org/markup-compatibility/2006" xmlns:p14="http://schemas.microsoft.com/office/powerpoint/2010/main">
    <mc:Choice Requires="p14">
      <p:transition spd="slow" p14:dur="3000" advTm="0">
        <p:dissolve/>
      </p:transition>
    </mc:Choice>
    <mc:Fallback xmlns="">
      <p:transition spd="slow" advTm="0">
        <p:dissolv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H_Others_1"/>
          <p:cNvSpPr txBox="1"/>
          <p:nvPr>
            <p:custDataLst>
              <p:tags r:id="rId1"/>
            </p:custDataLst>
          </p:nvPr>
        </p:nvSpPr>
        <p:spPr>
          <a:xfrm>
            <a:off x="2375535" y="771843"/>
            <a:ext cx="4455160" cy="430530"/>
          </a:xfrm>
          <a:prstGeom prst="rect">
            <a:avLst/>
          </a:prstGeom>
          <a:noFill/>
        </p:spPr>
        <p:txBody>
          <a:bodyPr vert="horz" wrap="square" lIns="0" tIns="0" rIns="0" bIns="0" rtlCol="0" anchor="ctr" anchorCtr="0">
            <a:spAutoFit/>
          </a:bodyPr>
          <a:lstStyle/>
          <a:p>
            <a:pPr algn="ctr"/>
            <a:r>
              <a:rPr lang="en-US" altLang="zh-CN"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rPr>
              <a:t>Data Description</a:t>
            </a:r>
            <a:endParaRPr lang="zh-CN" altLang="en-US" sz="2800" b="1" dirty="0">
              <a:solidFill>
                <a:schemeClr val="accent2"/>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endParaRPr>
          </a:p>
        </p:txBody>
      </p:sp>
      <p:sp>
        <p:nvSpPr>
          <p:cNvPr id="2" name="TextBox 7"/>
          <p:cNvSpPr txBox="1"/>
          <p:nvPr/>
        </p:nvSpPr>
        <p:spPr>
          <a:xfrm>
            <a:off x="1107440" y="1635760"/>
            <a:ext cx="6986905" cy="1992630"/>
          </a:xfrm>
          <a:prstGeom prst="rect">
            <a:avLst/>
          </a:prstGeom>
          <a:noFill/>
        </p:spPr>
        <p:txBody>
          <a:bodyPr wrap="square" lIns="0" tIns="0" rIns="0" bIns="0" rtlCol="0" anchor="t">
            <a:spAutoFit/>
          </a:bodyPr>
          <a:lstStyle/>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Our dataset contains the default status of the users along with the features.</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The dataset contains 209593 rows and 36 columns including the target column.</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'label' is the target column.</a:t>
            </a:r>
          </a:p>
          <a:p>
            <a:pPr marL="285750" indent="-285750" algn="l">
              <a:lnSpc>
                <a:spcPct val="120000"/>
              </a:lnSpc>
              <a:buFont typeface="Arial" panose="020B0604020202020204" pitchFamily="34" charset="0"/>
              <a:buChar char="•"/>
            </a:pPr>
            <a:r>
              <a:rPr lang="en-US" dirty="0">
                <a:solidFill>
                  <a:schemeClr val="tx1">
                    <a:lumMod val="65000"/>
                    <a:lumOff val="35000"/>
                  </a:schemeClr>
                </a:solidFill>
                <a:latin typeface="Arial" panose="020B0604020202020204" pitchFamily="34" charset="0"/>
                <a:ea typeface="Arial" panose="020B0604020202020204" pitchFamily="34" charset="0"/>
                <a:cs typeface="Arial" panose="020B0604020202020204" pitchFamily="34" charset="0"/>
                <a:sym typeface="+mn-lt"/>
              </a:rPr>
              <a:t>Let’s have a look at the feature columns and its description.</a:t>
            </a:r>
          </a:p>
        </p:txBody>
      </p:sp>
    </p:spTree>
  </p:cSld>
  <p:clrMapOvr>
    <a:masterClrMapping/>
  </p:clrMapOvr>
  <mc:AlternateContent xmlns:mc="http://schemas.openxmlformats.org/markup-compatibility/2006" xmlns:p14="http://schemas.microsoft.com/office/powerpoint/2010/main">
    <mc:Choice Requires="p14">
      <p:transition spd="slow" p14:dur="2250" advTm="0">
        <p:fade/>
      </p:transition>
    </mc:Choice>
    <mc:Fallback xmlns="">
      <p:transition spd="slow"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1990" y="442595"/>
          <a:ext cx="7808595" cy="4240530"/>
        </p:xfrm>
        <a:graphic>
          <a:graphicData uri="http://schemas.openxmlformats.org/drawingml/2006/table">
            <a:tbl>
              <a:tblPr firstRow="1" bandRow="1">
                <a:tableStyleId>{5C22544A-7EE6-4342-B048-85BDC9FD1C3A}</a:tableStyleId>
              </a:tblPr>
              <a:tblGrid>
                <a:gridCol w="584200">
                  <a:extLst>
                    <a:ext uri="{9D8B030D-6E8A-4147-A177-3AD203B41FA5}">
                      <a16:colId xmlns:a16="http://schemas.microsoft.com/office/drawing/2014/main" val="20000"/>
                    </a:ext>
                  </a:extLst>
                </a:gridCol>
                <a:gridCol w="1410335">
                  <a:extLst>
                    <a:ext uri="{9D8B030D-6E8A-4147-A177-3AD203B41FA5}">
                      <a16:colId xmlns:a16="http://schemas.microsoft.com/office/drawing/2014/main" val="20001"/>
                    </a:ext>
                  </a:extLst>
                </a:gridCol>
                <a:gridCol w="3606165">
                  <a:extLst>
                    <a:ext uri="{9D8B030D-6E8A-4147-A177-3AD203B41FA5}">
                      <a16:colId xmlns:a16="http://schemas.microsoft.com/office/drawing/2014/main" val="20002"/>
                    </a:ext>
                  </a:extLst>
                </a:gridCol>
                <a:gridCol w="2207895">
                  <a:extLst>
                    <a:ext uri="{9D8B030D-6E8A-4147-A177-3AD203B41FA5}">
                      <a16:colId xmlns:a16="http://schemas.microsoft.com/office/drawing/2014/main" val="20003"/>
                    </a:ext>
                  </a:extLst>
                </a:gridCol>
              </a:tblGrid>
              <a:tr h="34925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52755">
                <a:tc>
                  <a:txBody>
                    <a:bodyPr/>
                    <a:lstStyle/>
                    <a:p>
                      <a:pPr indent="0" algn="ctr">
                        <a:buNone/>
                      </a:pPr>
                      <a:r>
                        <a:rPr lang="en-US" sz="1000" b="1">
                          <a:solidFill>
                            <a:srgbClr val="FFFFFF"/>
                          </a:solidFill>
                          <a:latin typeface="Calibri" panose="020F0502020204030204" charset="-122"/>
                        </a:rPr>
                        <a:t>1</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label</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Flag indicating whether the user paid back the credit amount within 5 days of issuing the loan{1:success, 0:failure}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261620">
                <a:tc>
                  <a:txBody>
                    <a:bodyPr/>
                    <a:lstStyle/>
                    <a:p>
                      <a:pPr indent="0" algn="ctr">
                        <a:buNone/>
                      </a:pPr>
                      <a:r>
                        <a:rPr lang="en-US" sz="1000" b="1">
                          <a:solidFill>
                            <a:srgbClr val="FFFFFF"/>
                          </a:solidFill>
                          <a:latin typeface="Calibri" panose="020F0502020204030204" charset="-122"/>
                        </a:rPr>
                        <a:t>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msisdn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mobile number of user</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262255">
                <a:tc>
                  <a:txBody>
                    <a:bodyPr/>
                    <a:lstStyle/>
                    <a:p>
                      <a:pPr indent="0" algn="ctr">
                        <a:buNone/>
                      </a:pPr>
                      <a:r>
                        <a:rPr lang="en-US" sz="1000" b="1">
                          <a:solidFill>
                            <a:srgbClr val="FFFFFF"/>
                          </a:solidFill>
                          <a:latin typeface="Calibri" panose="020F0502020204030204" charset="-122"/>
                        </a:rPr>
                        <a:t>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aon</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age on cellular network in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52120">
                <a:tc>
                  <a:txBody>
                    <a:bodyPr/>
                    <a:lstStyle/>
                    <a:p>
                      <a:pPr indent="0" algn="ctr">
                        <a:buNone/>
                      </a:pPr>
                      <a:r>
                        <a:rPr lang="en-US" sz="1000" b="1">
                          <a:solidFill>
                            <a:srgbClr val="FFFFFF"/>
                          </a:solidFill>
                          <a:latin typeface="Calibri" panose="020F0502020204030204" charset="-122"/>
                        </a:rPr>
                        <a:t>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52755">
                <a:tc>
                  <a:txBody>
                    <a:bodyPr/>
                    <a:lstStyle/>
                    <a:p>
                      <a:pPr indent="0" algn="ctr">
                        <a:buNone/>
                      </a:pPr>
                      <a:r>
                        <a:rPr lang="en-US" sz="1000" b="1">
                          <a:solidFill>
                            <a:srgbClr val="FFFFFF"/>
                          </a:solidFill>
                          <a:latin typeface="Calibri" panose="020F0502020204030204" charset="-122"/>
                        </a:rPr>
                        <a:t>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daily_decr90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Daily amount spent from main account, averaged over last 90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261620">
                <a:tc>
                  <a:txBody>
                    <a:bodyPr/>
                    <a:lstStyle/>
                    <a:p>
                      <a:pPr indent="0" algn="ctr">
                        <a:buNone/>
                      </a:pPr>
                      <a:r>
                        <a:rPr lang="en-US" sz="1000" b="1">
                          <a:solidFill>
                            <a:srgbClr val="FFFFFF"/>
                          </a:solidFill>
                          <a:latin typeface="Calibri" panose="020F0502020204030204" charset="-122"/>
                        </a:rPr>
                        <a:t>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262255">
                <a:tc>
                  <a:txBody>
                    <a:bodyPr/>
                    <a:lstStyle/>
                    <a:p>
                      <a:pPr indent="0" algn="ctr">
                        <a:buNone/>
                      </a:pPr>
                      <a:r>
                        <a:rPr lang="en-US" sz="1000" b="1">
                          <a:solidFill>
                            <a:srgbClr val="FFFFFF"/>
                          </a:solidFill>
                          <a:latin typeface="Calibri" panose="020F0502020204030204" charset="-122"/>
                        </a:rPr>
                        <a:t>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rental90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Average main account balance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262255">
                <a:tc>
                  <a:txBody>
                    <a:bodyPr/>
                    <a:lstStyle/>
                    <a:p>
                      <a:pPr indent="0" algn="ctr">
                        <a:buNone/>
                      </a:pPr>
                      <a:r>
                        <a:rPr lang="en-US" sz="1000" b="1">
                          <a:solidFill>
                            <a:srgbClr val="FFFFFF"/>
                          </a:solidFill>
                          <a:latin typeface="Calibri" panose="020F0502020204030204" charset="-122"/>
                        </a:rPr>
                        <a:t>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main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61620">
                <a:tc>
                  <a:txBody>
                    <a:bodyPr/>
                    <a:lstStyle/>
                    <a:p>
                      <a:pPr indent="0" algn="ctr">
                        <a:buNone/>
                      </a:pPr>
                      <a:r>
                        <a:rPr lang="en-US" sz="1000" b="1">
                          <a:solidFill>
                            <a:srgbClr val="FFFFFF"/>
                          </a:solidFill>
                          <a:latin typeface="Calibri" panose="020F0502020204030204" charset="-122"/>
                        </a:rPr>
                        <a:t>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last_rech_date_da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days till last recharge of data account</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438150">
                <a:tc>
                  <a:txBody>
                    <a:bodyPr/>
                    <a:lstStyle/>
                    <a:p>
                      <a:pPr indent="0" algn="ctr">
                        <a:buNone/>
                      </a:pPr>
                      <a:r>
                        <a:rPr lang="en-US" sz="1000" b="1">
                          <a:solidFill>
                            <a:srgbClr val="FFFFFF"/>
                          </a:solidFill>
                          <a:latin typeface="Calibri" panose="020F0502020204030204" charset="-122"/>
                        </a:rPr>
                        <a:t>10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last_rech_amt_ma</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Amount of last recharge of main account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61620">
                <a:tc>
                  <a:txBody>
                    <a:bodyPr/>
                    <a:lstStyle/>
                    <a:p>
                      <a:pPr indent="0" algn="ctr">
                        <a:buNone/>
                      </a:pPr>
                      <a:r>
                        <a:rPr lang="en-US" sz="1000" b="1">
                          <a:solidFill>
                            <a:srgbClr val="FFFFFF"/>
                          </a:solidFill>
                          <a:latin typeface="Calibri" panose="020F0502020204030204" charset="-122"/>
                        </a:rPr>
                        <a:t>11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cnt_ma_rech30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Number of times main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0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62255">
                <a:tc>
                  <a:txBody>
                    <a:bodyPr/>
                    <a:lstStyle/>
                    <a:p>
                      <a:pPr indent="0" algn="ctr">
                        <a:buNone/>
                      </a:pPr>
                      <a:r>
                        <a:rPr lang="en-US" sz="1000" b="1">
                          <a:solidFill>
                            <a:srgbClr val="FFFFFF"/>
                          </a:solidFill>
                          <a:latin typeface="Calibri" panose="020F0502020204030204" charset="-122"/>
                        </a:rPr>
                        <a:t>12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000" b="0">
                          <a:solidFill>
                            <a:srgbClr val="000000"/>
                          </a:solidFill>
                          <a:latin typeface="Calibri" panose="020F0502020204030204" charset="-122"/>
                        </a:rPr>
                        <a:t>fr_ma_rech30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Frequency of main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0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623810" cy="4603115"/>
        </p:xfrm>
        <a:graphic>
          <a:graphicData uri="http://schemas.openxmlformats.org/drawingml/2006/table">
            <a:tbl>
              <a:tblPr firstRow="1" bandRow="1">
                <a:tableStyleId>{5C22544A-7EE6-4342-B048-85BDC9FD1C3A}</a:tableStyleId>
              </a:tblPr>
              <a:tblGrid>
                <a:gridCol w="570865">
                  <a:extLst>
                    <a:ext uri="{9D8B030D-6E8A-4147-A177-3AD203B41FA5}">
                      <a16:colId xmlns:a16="http://schemas.microsoft.com/office/drawing/2014/main" val="20000"/>
                    </a:ext>
                  </a:extLst>
                </a:gridCol>
                <a:gridCol w="1376680">
                  <a:extLst>
                    <a:ext uri="{9D8B030D-6E8A-4147-A177-3AD203B41FA5}">
                      <a16:colId xmlns:a16="http://schemas.microsoft.com/office/drawing/2014/main" val="20001"/>
                    </a:ext>
                  </a:extLst>
                </a:gridCol>
                <a:gridCol w="3521075">
                  <a:extLst>
                    <a:ext uri="{9D8B030D-6E8A-4147-A177-3AD203B41FA5}">
                      <a16:colId xmlns:a16="http://schemas.microsoft.com/office/drawing/2014/main" val="20002"/>
                    </a:ext>
                  </a:extLst>
                </a:gridCol>
                <a:gridCol w="2155190">
                  <a:extLst>
                    <a:ext uri="{9D8B030D-6E8A-4147-A177-3AD203B41FA5}">
                      <a16:colId xmlns:a16="http://schemas.microsoft.com/office/drawing/2014/main" val="20003"/>
                    </a:ext>
                  </a:extLst>
                </a:gridCol>
              </a:tblGrid>
              <a:tr h="31369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407670">
                <a:tc>
                  <a:txBody>
                    <a:bodyPr/>
                    <a:lstStyle/>
                    <a:p>
                      <a:pPr indent="0" algn="ctr">
                        <a:buNone/>
                      </a:pPr>
                      <a:r>
                        <a:rPr lang="en-US" sz="1100" b="1">
                          <a:solidFill>
                            <a:srgbClr val="FFFFFF"/>
                          </a:solidFill>
                          <a:latin typeface="Calibri" panose="020F0502020204030204" charset="-122"/>
                        </a:rPr>
                        <a:t>13</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30 days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93700">
                <a:tc>
                  <a:txBody>
                    <a:bodyPr/>
                    <a:lstStyle/>
                    <a:p>
                      <a:pPr indent="0" algn="ctr">
                        <a:buNone/>
                      </a:pPr>
                      <a:r>
                        <a:rPr lang="en-US" sz="1100" b="1">
                          <a:solidFill>
                            <a:srgbClr val="FFFFFF"/>
                          </a:solidFill>
                          <a:latin typeface="Calibri" panose="020F0502020204030204" charset="-122"/>
                        </a:rPr>
                        <a:t>14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393700">
                <a:tc>
                  <a:txBody>
                    <a:bodyPr/>
                    <a:lstStyle/>
                    <a:p>
                      <a:pPr indent="0" algn="ctr">
                        <a:buNone/>
                      </a:pPr>
                      <a:r>
                        <a:rPr lang="en-US" sz="1100" b="1">
                          <a:solidFill>
                            <a:srgbClr val="FFFFFF"/>
                          </a:solidFill>
                          <a:latin typeface="Calibri" panose="020F0502020204030204" charset="-122"/>
                        </a:rPr>
                        <a:t>15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30 days at user level (in Indonesian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407035">
                <a:tc>
                  <a:txBody>
                    <a:bodyPr/>
                    <a:lstStyle/>
                    <a:p>
                      <a:pPr indent="0" algn="ctr">
                        <a:buNone/>
                      </a:pPr>
                      <a:r>
                        <a:rPr lang="en-US" sz="1100" b="1">
                          <a:solidFill>
                            <a:srgbClr val="FFFFFF"/>
                          </a:solidFill>
                          <a:latin typeface="Calibri" panose="020F0502020204030204" charset="-122"/>
                        </a:rPr>
                        <a:t>16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main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406400">
                <a:tc>
                  <a:txBody>
                    <a:bodyPr/>
                    <a:lstStyle/>
                    <a:p>
                      <a:pPr indent="0" algn="ctr">
                        <a:buNone/>
                      </a:pPr>
                      <a:r>
                        <a:rPr lang="en-US" sz="1100" b="1">
                          <a:solidFill>
                            <a:srgbClr val="FFFFFF"/>
                          </a:solidFill>
                          <a:latin typeface="Calibri" panose="020F0502020204030204" charset="-122"/>
                        </a:rPr>
                        <a:t>17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main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Unsure of given definition</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93700">
                <a:tc>
                  <a:txBody>
                    <a:bodyPr/>
                    <a:lstStyle/>
                    <a:p>
                      <a:pPr indent="0" algn="ctr">
                        <a:buNone/>
                      </a:pPr>
                      <a:r>
                        <a:rPr lang="en-US" sz="1100" b="1">
                          <a:solidFill>
                            <a:srgbClr val="FFFFFF"/>
                          </a:solidFill>
                          <a:latin typeface="Calibri" panose="020F0502020204030204" charset="-122"/>
                        </a:rPr>
                        <a:t>18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sumamnt_ma_rech90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recharge in main account over last 90 days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93700">
                <a:tc>
                  <a:txBody>
                    <a:bodyPr/>
                    <a:lstStyle/>
                    <a:p>
                      <a:pPr indent="0" algn="ctr">
                        <a:buNone/>
                      </a:pPr>
                      <a:r>
                        <a:rPr lang="en-US" sz="1100" b="1">
                          <a:solidFill>
                            <a:srgbClr val="FFFFFF"/>
                          </a:solidFill>
                          <a:latin typeface="Calibri" panose="020F0502020204030204" charset="-122"/>
                        </a:rPr>
                        <a:t>19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medianamnt_ma_rech90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 of recharges done in main account over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20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medianmarechprebal90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main account balance just before recharge in last 90 days at user level (in Indonasian Rupiah)</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34950">
                <a:tc>
                  <a:txBody>
                    <a:bodyPr/>
                    <a:lstStyle/>
                    <a:p>
                      <a:pPr indent="0" algn="ctr">
                        <a:buNone/>
                      </a:pPr>
                      <a:r>
                        <a:rPr lang="en-US" sz="1100" b="1">
                          <a:solidFill>
                            <a:srgbClr val="FFFFFF"/>
                          </a:solidFill>
                          <a:latin typeface="Calibri" panose="020F0502020204030204" charset="-122"/>
                        </a:rPr>
                        <a:t>21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394335">
                <a:tc>
                  <a:txBody>
                    <a:bodyPr/>
                    <a:lstStyle/>
                    <a:p>
                      <a:pPr indent="0" algn="ctr">
                        <a:buNone/>
                      </a:pPr>
                      <a:r>
                        <a:rPr lang="en-US" sz="1100" b="1">
                          <a:solidFill>
                            <a:srgbClr val="FFFFFF"/>
                          </a:solidFill>
                          <a:latin typeface="Calibri" panose="020F0502020204030204" charset="-122"/>
                        </a:rPr>
                        <a:t>22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34315">
                <a:tc>
                  <a:txBody>
                    <a:bodyPr/>
                    <a:lstStyle/>
                    <a:p>
                      <a:pPr indent="0" algn="ctr">
                        <a:buNone/>
                      </a:pPr>
                      <a:r>
                        <a:rPr lang="en-US" sz="1100" b="1">
                          <a:solidFill>
                            <a:srgbClr val="FFFFFF"/>
                          </a:solidFill>
                          <a:latin typeface="Calibri" panose="020F0502020204030204" charset="-122"/>
                        </a:rPr>
                        <a:t>23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times data account got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36220">
                <a:tc>
                  <a:txBody>
                    <a:bodyPr/>
                    <a:lstStyle/>
                    <a:p>
                      <a:pPr indent="0" algn="ctr">
                        <a:buNone/>
                      </a:pPr>
                      <a:r>
                        <a:rPr lang="en-US" sz="1100" b="1">
                          <a:solidFill>
                            <a:srgbClr val="FFFFFF"/>
                          </a:solidFill>
                          <a:latin typeface="Calibri" panose="020F0502020204030204" charset="-122"/>
                        </a:rPr>
                        <a:t>24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fr_da_rech90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Frequency of data account recharged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p:nvPr/>
        </p:nvGraphicFramePr>
        <p:xfrm>
          <a:off x="683895" y="339090"/>
          <a:ext cx="7386955" cy="4552950"/>
        </p:xfrm>
        <a:graphic>
          <a:graphicData uri="http://schemas.openxmlformats.org/drawingml/2006/table">
            <a:tbl>
              <a:tblPr firstRow="1" bandRow="1">
                <a:tableStyleId>{5C22544A-7EE6-4342-B048-85BDC9FD1C3A}</a:tableStyleId>
              </a:tblPr>
              <a:tblGrid>
                <a:gridCol w="553085">
                  <a:extLst>
                    <a:ext uri="{9D8B030D-6E8A-4147-A177-3AD203B41FA5}">
                      <a16:colId xmlns:a16="http://schemas.microsoft.com/office/drawing/2014/main" val="20000"/>
                    </a:ext>
                  </a:extLst>
                </a:gridCol>
                <a:gridCol w="1334135">
                  <a:extLst>
                    <a:ext uri="{9D8B030D-6E8A-4147-A177-3AD203B41FA5}">
                      <a16:colId xmlns:a16="http://schemas.microsoft.com/office/drawing/2014/main" val="20001"/>
                    </a:ext>
                  </a:extLst>
                </a:gridCol>
                <a:gridCol w="3411220">
                  <a:extLst>
                    <a:ext uri="{9D8B030D-6E8A-4147-A177-3AD203B41FA5}">
                      <a16:colId xmlns:a16="http://schemas.microsoft.com/office/drawing/2014/main" val="20002"/>
                    </a:ext>
                  </a:extLst>
                </a:gridCol>
                <a:gridCol w="2088515">
                  <a:extLst>
                    <a:ext uri="{9D8B030D-6E8A-4147-A177-3AD203B41FA5}">
                      <a16:colId xmlns:a16="http://schemas.microsoft.com/office/drawing/2014/main" val="20003"/>
                    </a:ext>
                  </a:extLst>
                </a:gridCol>
              </a:tblGrid>
              <a:tr h="293370">
                <a:tc>
                  <a:txBody>
                    <a:bodyPr/>
                    <a:lstStyle/>
                    <a:p>
                      <a:pPr indent="0" algn="ctr">
                        <a:buNone/>
                      </a:pPr>
                      <a:r>
                        <a:rPr lang="en-US" sz="1000" b="1">
                          <a:solidFill>
                            <a:srgbClr val="FFFFFF"/>
                          </a:solidFill>
                          <a:latin typeface="Calibri" panose="020F0502020204030204" charset="-122"/>
                        </a:rPr>
                        <a:t>S. No.</a:t>
                      </a:r>
                    </a:p>
                  </a:txBody>
                  <a:tcPr marL="12700" marR="12700" marT="12700" anchor="ctr">
                    <a:lnL>
                      <a:noFill/>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Variable</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Definition</a:t>
                      </a:r>
                    </a:p>
                  </a:txBody>
                  <a:tcPr marL="12700" marR="12700" marT="12700" anchor="ctr">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lgn="ctr">
                        <a:buNone/>
                      </a:pPr>
                      <a:r>
                        <a:rPr lang="en-US" sz="1000" b="1">
                          <a:solidFill>
                            <a:srgbClr val="FFFFFF"/>
                          </a:solidFill>
                          <a:latin typeface="Calibri" panose="020F0502020204030204" charset="-122"/>
                        </a:rPr>
                        <a:t>Comment</a:t>
                      </a:r>
                    </a:p>
                  </a:txBody>
                  <a:tcPr marL="12700" marR="12700" marT="12700" anchor="ctr">
                    <a:lnL w="6350" cap="flat" cmpd="sng">
                      <a:solidFill>
                        <a:srgbClr val="FFFFFF"/>
                      </a:solidFill>
                      <a:prstDash val="solid"/>
                      <a:headEnd type="none" w="med" len="med"/>
                      <a:tailEnd type="none" w="med" len="med"/>
                    </a:lnL>
                    <a:lnR cap="flat">
                      <a:noFill/>
                    </a:lnR>
                    <a:lnT cap="flat">
                      <a:noFill/>
                    </a:lnT>
                    <a:lnB w="19050" cap="flat" cmpd="sng">
                      <a:solidFill>
                        <a:srgbClr val="FFFFFF"/>
                      </a:solidFill>
                      <a:prstDash val="solid"/>
                      <a:headEnd type="none" w="med" len="med"/>
                      <a:tailEnd type="none" w="med" len="med"/>
                    </a:lnB>
                    <a:lnTlToBr>
                      <a:noFill/>
                    </a:lnTlToBr>
                    <a:lnBlToTr>
                      <a:noFill/>
                    </a:lnBlToTr>
                    <a:solidFill>
                      <a:srgbClr val="5B9BD5"/>
                    </a:solidFill>
                  </a:tcPr>
                </a:tc>
                <a:extLst>
                  <a:ext uri="{0D108BD9-81ED-4DB2-BD59-A6C34878D82A}">
                    <a16:rowId xmlns:a16="http://schemas.microsoft.com/office/drawing/2014/main" val="10000"/>
                  </a:ext>
                </a:extLst>
              </a:tr>
              <a:tr h="380365">
                <a:tc>
                  <a:txBody>
                    <a:bodyPr/>
                    <a:lstStyle/>
                    <a:p>
                      <a:pPr indent="0" algn="ctr">
                        <a:buNone/>
                      </a:pPr>
                      <a:r>
                        <a:rPr lang="en-US" sz="1100" b="1">
                          <a:solidFill>
                            <a:srgbClr val="FFFFFF"/>
                          </a:solidFill>
                          <a:latin typeface="Calibri" panose="020F0502020204030204" charset="-122"/>
                        </a:rPr>
                        <a:t>25</a:t>
                      </a:r>
                    </a:p>
                  </a:txBody>
                  <a:tcPr marL="12700" marR="12700" marT="12700" anchor="b">
                    <a:lnL>
                      <a:noFill/>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190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1"/>
                  </a:ext>
                </a:extLst>
              </a:tr>
              <a:tr h="368300">
                <a:tc>
                  <a:txBody>
                    <a:bodyPr/>
                    <a:lstStyle/>
                    <a:p>
                      <a:pPr indent="0" algn="ctr">
                        <a:buNone/>
                      </a:pPr>
                      <a:r>
                        <a:rPr lang="en-US" sz="1100" b="1">
                          <a:solidFill>
                            <a:srgbClr val="FFFFFF"/>
                          </a:solidFill>
                          <a:latin typeface="Calibri" panose="020F0502020204030204" charset="-122"/>
                        </a:rPr>
                        <a:t>26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2"/>
                  </a:ext>
                </a:extLst>
              </a:tr>
              <a:tr h="561340">
                <a:tc>
                  <a:txBody>
                    <a:bodyPr/>
                    <a:lstStyle/>
                    <a:p>
                      <a:pPr indent="0" algn="ctr">
                        <a:buNone/>
                      </a:pPr>
                      <a:r>
                        <a:rPr lang="en-US" sz="1100" b="1">
                          <a:solidFill>
                            <a:srgbClr val="FFFFFF"/>
                          </a:solidFill>
                          <a:latin typeface="Calibri" panose="020F0502020204030204" charset="-122"/>
                        </a:rPr>
                        <a:t>27</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There are only two options: 5 &amp; 10 Rs., for which the user needs to pay back 6 &amp; 12 Rs. respectively</a:t>
                      </a: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3"/>
                  </a:ext>
                </a:extLst>
              </a:tr>
              <a:tr h="393700">
                <a:tc>
                  <a:txBody>
                    <a:bodyPr/>
                    <a:lstStyle/>
                    <a:p>
                      <a:pPr indent="0" algn="ctr">
                        <a:buNone/>
                      </a:pPr>
                      <a:r>
                        <a:rPr lang="en-US" sz="1100" b="1">
                          <a:solidFill>
                            <a:srgbClr val="FFFFFF"/>
                          </a:solidFill>
                          <a:latin typeface="Calibri" panose="020F0502020204030204" charset="-122"/>
                        </a:rPr>
                        <a:t>28</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4"/>
                  </a:ext>
                </a:extLst>
              </a:tr>
              <a:tr h="379730">
                <a:tc>
                  <a:txBody>
                    <a:bodyPr/>
                    <a:lstStyle/>
                    <a:p>
                      <a:pPr indent="0" algn="ctr">
                        <a:buNone/>
                      </a:pPr>
                      <a:r>
                        <a:rPr lang="en-US" sz="1100" b="1">
                          <a:solidFill>
                            <a:srgbClr val="FFFFFF"/>
                          </a:solidFill>
                          <a:latin typeface="Calibri" panose="020F0502020204030204" charset="-122"/>
                        </a:rPr>
                        <a:t>29</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cnt_loans90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Number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5"/>
                  </a:ext>
                </a:extLst>
              </a:tr>
              <a:tr h="367665">
                <a:tc>
                  <a:txBody>
                    <a:bodyPr/>
                    <a:lstStyle/>
                    <a:p>
                      <a:pPr indent="0" algn="ctr">
                        <a:buNone/>
                      </a:pPr>
                      <a:r>
                        <a:rPr lang="en-US" sz="1100" b="1">
                          <a:solidFill>
                            <a:srgbClr val="FFFFFF"/>
                          </a:solidFill>
                          <a:latin typeface="Calibri" panose="020F0502020204030204" charset="-122"/>
                        </a:rPr>
                        <a:t>30</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Total amount of loans taken by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6"/>
                  </a:ext>
                </a:extLst>
              </a:tr>
              <a:tr h="368300">
                <a:tc>
                  <a:txBody>
                    <a:bodyPr/>
                    <a:lstStyle/>
                    <a:p>
                      <a:pPr indent="0" algn="ctr">
                        <a:buNone/>
                      </a:pPr>
                      <a:r>
                        <a:rPr lang="en-US" sz="1100" b="1">
                          <a:solidFill>
                            <a:srgbClr val="FFFFFF"/>
                          </a:solidFill>
                          <a:latin typeface="Calibri" panose="020F0502020204030204" charset="-122"/>
                        </a:rPr>
                        <a:t>31</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maxamnt_loans90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maximum amount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7"/>
                  </a:ext>
                </a:extLst>
              </a:tr>
              <a:tr h="393700">
                <a:tc>
                  <a:txBody>
                    <a:bodyPr/>
                    <a:lstStyle/>
                    <a:p>
                      <a:pPr indent="0" algn="ctr">
                        <a:buNone/>
                      </a:pPr>
                      <a:r>
                        <a:rPr lang="en-US" sz="1100" b="1">
                          <a:solidFill>
                            <a:srgbClr val="FFFFFF"/>
                          </a:solidFill>
                          <a:latin typeface="Calibri" panose="020F0502020204030204" charset="-122"/>
                        </a:rPr>
                        <a:t>32</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medianamnt_loans90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Median of amounts of loan taken by the user in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8"/>
                  </a:ext>
                </a:extLst>
              </a:tr>
              <a:tr h="226060">
                <a:tc>
                  <a:txBody>
                    <a:bodyPr/>
                    <a:lstStyle/>
                    <a:p>
                      <a:pPr indent="0" algn="ctr">
                        <a:buNone/>
                      </a:pPr>
                      <a:r>
                        <a:rPr lang="en-US" sz="1100" b="1">
                          <a:solidFill>
                            <a:srgbClr val="FFFFFF"/>
                          </a:solidFill>
                          <a:latin typeface="Calibri" panose="020F0502020204030204" charset="-122"/>
                        </a:rPr>
                        <a:t>33</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payback30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30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09"/>
                  </a:ext>
                </a:extLst>
              </a:tr>
              <a:tr h="368300">
                <a:tc>
                  <a:txBody>
                    <a:bodyPr/>
                    <a:lstStyle/>
                    <a:p>
                      <a:pPr indent="0" algn="ctr">
                        <a:buNone/>
                      </a:pPr>
                      <a:r>
                        <a:rPr lang="en-US" sz="1100" b="1">
                          <a:solidFill>
                            <a:srgbClr val="FFFFFF"/>
                          </a:solidFill>
                          <a:latin typeface="Calibri" panose="020F0502020204030204" charset="-122"/>
                        </a:rPr>
                        <a:t>34</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payback90</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Average payback time in days over last 90 days</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0"/>
                  </a:ext>
                </a:extLst>
              </a:tr>
              <a:tr h="226060">
                <a:tc>
                  <a:txBody>
                    <a:bodyPr/>
                    <a:lstStyle/>
                    <a:p>
                      <a:pPr indent="0" algn="ctr">
                        <a:buNone/>
                      </a:pPr>
                      <a:r>
                        <a:rPr lang="en-US" sz="1100" b="1">
                          <a:solidFill>
                            <a:srgbClr val="FFFFFF"/>
                          </a:solidFill>
                          <a:latin typeface="Calibri" panose="020F0502020204030204" charset="-122"/>
                        </a:rPr>
                        <a:t>35</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telecom circle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1"/>
                  </a:ext>
                </a:extLst>
              </a:tr>
              <a:tr h="226060">
                <a:tc>
                  <a:txBody>
                    <a:bodyPr/>
                    <a:lstStyle/>
                    <a:p>
                      <a:pPr indent="0" algn="ctr">
                        <a:buNone/>
                      </a:pPr>
                      <a:r>
                        <a:rPr lang="en-US" sz="1100" b="1">
                          <a:solidFill>
                            <a:srgbClr val="FFFFFF"/>
                          </a:solidFill>
                          <a:latin typeface="Calibri" panose="020F0502020204030204" charset="-122"/>
                        </a:rPr>
                        <a:t>36</a:t>
                      </a:r>
                    </a:p>
                  </a:txBody>
                  <a:tcPr marL="12700" marR="12700" marT="12700" anchor="b">
                    <a:lnL>
                      <a:noFill/>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5B9BD5"/>
                    </a:solidFill>
                  </a:tcPr>
                </a:tc>
                <a:tc>
                  <a:txBody>
                    <a:bodyPr/>
                    <a:lstStyle/>
                    <a:p>
                      <a:pPr indent="0">
                        <a:buNone/>
                      </a:pPr>
                      <a:r>
                        <a:rPr lang="en-US" sz="1100" b="0">
                          <a:solidFill>
                            <a:srgbClr val="000000"/>
                          </a:solidFill>
                          <a:latin typeface="Calibri" panose="020F0502020204030204" charset="-122"/>
                        </a:rPr>
                        <a:t>pdate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r>
                        <a:rPr lang="en-US" sz="1100" b="0">
                          <a:solidFill>
                            <a:srgbClr val="000000"/>
                          </a:solidFill>
                          <a:latin typeface="Calibri" panose="020F0502020204030204" charset="-122"/>
                        </a:rPr>
                        <a:t>date</a:t>
                      </a:r>
                    </a:p>
                  </a:txBody>
                  <a:tcPr marL="12700" marR="12700" marT="12700" anchor="b">
                    <a:lnL w="6350" cap="flat" cmpd="sng">
                      <a:solidFill>
                        <a:srgbClr val="FFFFFF"/>
                      </a:solidFill>
                      <a:prstDash val="solid"/>
                      <a:headEnd type="none" w="med" len="med"/>
                      <a:tailEnd type="none" w="med" len="med"/>
                    </a:lnL>
                    <a:lnR w="6350" cap="flat" cmpd="sng">
                      <a:solidFill>
                        <a:srgbClr val="FFFFFF"/>
                      </a:solidFill>
                      <a:prstDash val="solid"/>
                      <a:headEnd type="none" w="med" len="med"/>
                      <a:tailEnd type="none" w="med" len="med"/>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tc>
                  <a:txBody>
                    <a:bodyPr/>
                    <a:lstStyle/>
                    <a:p>
                      <a:pPr indent="0">
                        <a:buNone/>
                      </a:pPr>
                      <a:endParaRPr lang="en-US" sz="1100" b="0">
                        <a:solidFill>
                          <a:srgbClr val="000000"/>
                        </a:solidFill>
                        <a:latin typeface="Calibri" panose="020F0502020204030204" charset="-122"/>
                      </a:endParaRPr>
                    </a:p>
                  </a:txBody>
                  <a:tcPr marL="12700" marR="12700" marT="12700" anchor="b">
                    <a:lnL w="6350" cap="flat" cmpd="sng">
                      <a:solidFill>
                        <a:srgbClr val="FFFFFF"/>
                      </a:solidFill>
                      <a:prstDash val="solid"/>
                      <a:headEnd type="none" w="med" len="med"/>
                      <a:tailEnd type="none" w="med" len="med"/>
                    </a:lnL>
                    <a:lnR cap="flat">
                      <a:noFill/>
                    </a:lnR>
                    <a:lnT w="6350" cap="flat" cmpd="sng">
                      <a:solidFill>
                        <a:srgbClr val="FFFFFF"/>
                      </a:solidFill>
                      <a:prstDash val="solid"/>
                      <a:headEnd type="none" w="med" len="med"/>
                      <a:tailEnd type="none" w="med" len="med"/>
                    </a:lnT>
                    <a:lnB w="6350" cap="flat" cmpd="sng">
                      <a:solidFill>
                        <a:srgbClr val="FFFFFF"/>
                      </a:solidFill>
                      <a:prstDash val="solid"/>
                      <a:headEnd type="none" w="med" len="med"/>
                      <a:tailEnd type="none" w="med" len="med"/>
                    </a:lnB>
                    <a:lnTlToBr>
                      <a:noFill/>
                    </a:lnTlToBr>
                    <a:lnBlToTr>
                      <a:noFill/>
                    </a:lnBlToTr>
                    <a:solidFill>
                      <a:srgbClr val="DDEBF7"/>
                    </a:solidFill>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000" advTm="0">
        <p:wipe/>
      </p:transition>
    </mc:Choice>
    <mc:Fallback xmlns="">
      <p:transition spd="slow" advTm="0">
        <p:wip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heme/theme1.xml><?xml version="1.0" encoding="utf-8"?>
<a:theme xmlns:a="http://schemas.openxmlformats.org/drawingml/2006/main" name="Office 主题​​">
  <a:themeElements>
    <a:clrScheme name="自定义 3625">
      <a:dk1>
        <a:srgbClr val="000000"/>
      </a:dk1>
      <a:lt1>
        <a:srgbClr val="FFFFFF"/>
      </a:lt1>
      <a:dk2>
        <a:srgbClr val="000000"/>
      </a:dk2>
      <a:lt2>
        <a:srgbClr val="FFFFFF"/>
      </a:lt2>
      <a:accent1>
        <a:srgbClr val="0070C0"/>
      </a:accent1>
      <a:accent2>
        <a:srgbClr val="0070C0"/>
      </a:accent2>
      <a:accent3>
        <a:srgbClr val="0070C0"/>
      </a:accent3>
      <a:accent4>
        <a:srgbClr val="0070C0"/>
      </a:accent4>
      <a:accent5>
        <a:srgbClr val="0070C0"/>
      </a:accent5>
      <a:accent6>
        <a:srgbClr val="0070C0"/>
      </a:accent6>
      <a:hlink>
        <a:srgbClr val="0070C0"/>
      </a:hlink>
      <a:folHlink>
        <a:srgbClr val="0070C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0C0"/>
        </a:solidFill>
        <a:ln w="15875">
          <a:noFill/>
        </a:ln>
        <a:effectLst>
          <a:innerShdw blurRad="63500" dist="25400" dir="8100000">
            <a:prstClr val="black">
              <a:alpha val="50000"/>
            </a:prstClr>
          </a:innerShdw>
        </a:effectLst>
      </a:spPr>
      <a:bodyPr vert="horz" wrap="square" lIns="91440" tIns="45720" rIns="91440" bIns="45720" numCol="1" anchor="t" anchorCtr="0" compatLnSpc="1"/>
      <a:lstStyle>
        <a:defPPr>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1419</Words>
  <Application>Microsoft Office PowerPoint</Application>
  <PresentationFormat>On-screen Show (16:9)</PresentationFormat>
  <Paragraphs>228</Paragraphs>
  <Slides>32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杯子空间设计</dc:creator>
  <cp:lastModifiedBy>Ankit Dadarwala</cp:lastModifiedBy>
  <cp:revision>604</cp:revision>
  <dcterms:created xsi:type="dcterms:W3CDTF">2016-03-09T04:37:00Z</dcterms:created>
  <dcterms:modified xsi:type="dcterms:W3CDTF">2021-11-26T07:46:35Z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1033-11.2.0.10265</vt:lpwstr>
  </property>
  <property fmtid="{D5CDD505-2E9C-101B-9397-08002B2CF9AE}" pid="3" name="ICV">
    <vt:lpwstr>562C2CAA2F3B46B7A88A6E9574D49B57</vt:lpwstr>
  </property>
</Properties>
</file>