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6" r:id="rId3"/>
    <p:sldId id="261" r:id="rId4"/>
    <p:sldId id="262" r:id="rId5"/>
    <p:sldId id="263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75B641-9894-4402-856E-BE3CD96894B2}">
          <p14:sldIdLst>
            <p14:sldId id="258"/>
          </p14:sldIdLst>
        </p14:section>
        <p14:section name="Contexte et objectifs" id="{18C6F6E9-DC32-4261-8D12-2C3D6F3D2910}">
          <p14:sldIdLst>
            <p14:sldId id="256"/>
            <p14:sldId id="261"/>
            <p14:sldId id="262"/>
            <p14:sldId id="263"/>
            <p14:sldId id="264"/>
          </p14:sldIdLst>
        </p14:section>
        <p14:section name="Livrables" id="{47DCF86E-D027-4DA1-980F-46776CC87F9E}">
          <p14:sldIdLst>
            <p14:sldId id="257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Evaluation" id="{BCCFAF49-8A48-4BA5-9BC7-15EF45087392}">
          <p14:sldIdLst>
            <p14:sldId id="260"/>
          </p14:sldIdLst>
        </p14:section>
        <p14:section name="Conclusion" id="{404FA51F-A387-40B4-B2B0-62BF2BA23495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4027" autoAdjust="0"/>
  </p:normalViewPr>
  <p:slideViewPr>
    <p:cSldViewPr>
      <p:cViewPr>
        <p:scale>
          <a:sx n="60" d="100"/>
          <a:sy n="60" d="100"/>
        </p:scale>
        <p:origin x="-56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18E7E-984C-4219-BDD6-10969AD12730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0BFB-AA76-4151-BB54-60EA320D3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8B22-514D-47BF-BE81-2A97FCBAB748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BD5F-5BD1-4EC6-A8B6-4F6BCBB88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2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BD5F-5BD1-4EC6-A8B6-4F6BCBB889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s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02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754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et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23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Livrables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D9D8-BD4C-41E7-84B5-763B361D7740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2009-C6DC-4738-B633-0F17555EE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47664" y="1412776"/>
            <a:ext cx="7596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DEEP LEARNING, TRAITEMENT DE LANGUES NATURELLES ET TEXT MINING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7664" y="2708920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Damien DOUTEAUX – Vincent HOCQUEMILLER – Louis REDONNET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choum &amp; Tchoumfette\Desktop\Notes diverses\Projet_option_info\Deuxième reporting\images\theme\fo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32" y="3212976"/>
            <a:ext cx="3600000" cy="29665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bases de données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9" y="1406035"/>
            <a:ext cx="2208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1"/>
          <a:stretch/>
        </p:blipFill>
        <p:spPr bwMode="auto">
          <a:xfrm>
            <a:off x="4065474" y="1437748"/>
            <a:ext cx="1956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/>
        </p:blipFill>
        <p:spPr bwMode="auto">
          <a:xfrm>
            <a:off x="6300192" y="1452088"/>
            <a:ext cx="2654622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8" y="4763518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85756" y="2712088"/>
            <a:ext cx="5129980" cy="1986153"/>
            <a:chOff x="2769488" y="2852313"/>
            <a:chExt cx="5129980" cy="1986153"/>
          </a:xfrm>
        </p:grpSpPr>
        <p:grpSp>
          <p:nvGrpSpPr>
            <p:cNvPr id="8" name="Groupe 7"/>
            <p:cNvGrpSpPr/>
            <p:nvPr/>
          </p:nvGrpSpPr>
          <p:grpSpPr>
            <a:xfrm>
              <a:off x="2769488" y="3226682"/>
              <a:ext cx="5129980" cy="1080000"/>
              <a:chOff x="2769488" y="3226682"/>
              <a:chExt cx="5129980" cy="1080000"/>
            </a:xfrm>
          </p:grpSpPr>
          <p:pic>
            <p:nvPicPr>
              <p:cNvPr id="5129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5615" y="3226682"/>
                <a:ext cx="1151053" cy="10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2769488" y="3528155"/>
                <a:ext cx="158742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500" dirty="0" err="1" smtClean="0"/>
                  <a:t>Parser</a:t>
                </a:r>
                <a:r>
                  <a:rPr lang="fr-FR" sz="2500" dirty="0" smtClean="0"/>
                  <a:t> C++</a:t>
                </a:r>
                <a:endParaRPr lang="fr-FR" sz="25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868143" y="3545529"/>
                <a:ext cx="203132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500" dirty="0" smtClean="0"/>
                  <a:t>Export en TSV</a:t>
                </a:r>
                <a:endParaRPr lang="fr-FR" sz="2500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4918874" y="2852313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26212" y="4464720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669829" y="5428107"/>
            <a:ext cx="722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Même format pour toutes les bases.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Réduction de la taille.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Pré-calcul sur la répartition des données.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des mots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6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approche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nos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5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2028789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État de l’art complet sur les applications du </a:t>
            </a:r>
            <a:r>
              <a:rPr lang="fr-FR" dirty="0" err="1" smtClean="0"/>
              <a:t>Deep</a:t>
            </a:r>
            <a:r>
              <a:rPr lang="fr-FR" dirty="0" smtClean="0"/>
              <a:t> Learning au NLP.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Récupération d’une base de données adaptée au </a:t>
            </a:r>
            <a:r>
              <a:rPr lang="fr-FR" dirty="0" err="1" smtClean="0"/>
              <a:t>Deep</a:t>
            </a:r>
            <a:r>
              <a:rPr lang="fr-FR" dirty="0" smtClean="0"/>
              <a:t> Learning.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Traitement de presque 4Go de données.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</a:t>
            </a:r>
            <a:r>
              <a:rPr lang="fr-FR" i="1" dirty="0" smtClean="0"/>
              <a:t>Toy </a:t>
            </a:r>
            <a:r>
              <a:rPr lang="fr-FR" i="1" dirty="0" err="1" smtClean="0"/>
              <a:t>Problem</a:t>
            </a:r>
            <a:r>
              <a:rPr lang="fr-FR" dirty="0" smtClean="0"/>
              <a:t> qui fonctionne, et montre la validité des LSTM.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début d’application sur nos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413165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ym typeface="Wingdings"/>
              </a:rPr>
              <a:t> </a:t>
            </a:r>
            <a:r>
              <a:rPr lang="fr-FR" b="1" dirty="0" smtClean="0">
                <a:sym typeface="Wingdings"/>
              </a:rPr>
              <a:t>Les objectifs initiaux ont été réalisés.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28422" y="191683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Une occasion d’utiliser les librairies de </a:t>
            </a:r>
            <a:r>
              <a:rPr lang="fr-FR" dirty="0" err="1" smtClean="0"/>
              <a:t>Deep</a:t>
            </a:r>
            <a:r>
              <a:rPr lang="fr-FR" dirty="0" smtClean="0"/>
              <a:t> Learning de Python.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projet enrichissant vis-à-vis des applications vues.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ENSEIGNEMENTS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47664" y="3387867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PERSPECTIVES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19672" y="3787977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95128" y="396393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Ne pas s’enfermer que dans </a:t>
            </a:r>
            <a:r>
              <a:rPr lang="fr-FR" i="1" dirty="0" err="1" smtClean="0"/>
              <a:t>tensorflow</a:t>
            </a:r>
            <a:r>
              <a:rPr lang="fr-FR" i="1" dirty="0" smtClean="0"/>
              <a:t>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i="1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Pousser plus loin l’application sur les BDD traitées.</a:t>
            </a:r>
          </a:p>
        </p:txBody>
      </p:sp>
    </p:spTree>
    <p:extLst>
      <p:ext uri="{BB962C8B-B14F-4D97-AF65-F5344CB8AC3E}">
        <p14:creationId xmlns:p14="http://schemas.microsoft.com/office/powerpoint/2010/main" val="1148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DEEP LEARNING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2060"/>
                </a:solidFill>
              </a:rPr>
              <a:t>Deep</a:t>
            </a:r>
            <a:r>
              <a:rPr lang="fr-FR" sz="2100" b="1" dirty="0">
                <a:solidFill>
                  <a:srgbClr val="002060"/>
                </a:solidFill>
              </a:rPr>
              <a:t> Learning </a:t>
            </a:r>
            <a:r>
              <a:rPr lang="fr-FR" sz="2100" dirty="0"/>
              <a:t>et traitement de langues naturelles 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47664" y="2247208"/>
            <a:ext cx="7596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"/>
            </a:pPr>
            <a:r>
              <a:rPr lang="fr-FR" sz="2400" dirty="0" smtClean="0"/>
              <a:t>Méthode récente.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"/>
            </a:pPr>
            <a:r>
              <a:rPr lang="fr-FR" sz="2400" dirty="0" smtClean="0"/>
              <a:t>Couches de neurones (unités de traitements).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"/>
            </a:pPr>
            <a:r>
              <a:rPr lang="fr-FR" sz="2400" dirty="0" smtClean="0"/>
              <a:t>Application pour : 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Reconnaissance faciale/vocale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V</a:t>
            </a:r>
            <a:r>
              <a:rPr lang="fr-FR" sz="2400" dirty="0" smtClean="0"/>
              <a:t>ision par ordinateur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Traitement automatisé du langage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2060"/>
                </a:solidFill>
              </a:rPr>
              <a:t>Deep</a:t>
            </a:r>
            <a:r>
              <a:rPr lang="fr-FR" sz="2100" b="1" dirty="0">
                <a:solidFill>
                  <a:srgbClr val="002060"/>
                </a:solidFill>
              </a:rPr>
              <a:t> Learning </a:t>
            </a:r>
            <a:r>
              <a:rPr lang="fr-FR" sz="2100" dirty="0"/>
              <a:t>et traitement de langues naturelles 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189561" y="1837566"/>
            <a:ext cx="4550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2443386" y="2622396"/>
            <a:ext cx="3669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43386" y="3460523"/>
            <a:ext cx="3669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443386" y="4330640"/>
            <a:ext cx="3669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365807" y="2303558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365807" y="3100483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65807" y="3937666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336010" y="4851458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805967" y="2773684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805967" y="3611811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805967" y="4481928"/>
            <a:ext cx="366999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553373" y="3160388"/>
            <a:ext cx="366999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53373" y="4030505"/>
            <a:ext cx="366999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5" idx="6"/>
            <a:endCxn id="8" idx="2"/>
          </p:cNvCxnSpPr>
          <p:nvPr/>
        </p:nvCxnSpPr>
        <p:spPr>
          <a:xfrm flipV="1">
            <a:off x="2810385" y="2483578"/>
            <a:ext cx="1555422" cy="31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6"/>
            <a:endCxn id="9" idx="2"/>
          </p:cNvCxnSpPr>
          <p:nvPr/>
        </p:nvCxnSpPr>
        <p:spPr>
          <a:xfrm>
            <a:off x="2810385" y="2802416"/>
            <a:ext cx="1555422" cy="47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6"/>
            <a:endCxn id="10" idx="2"/>
          </p:cNvCxnSpPr>
          <p:nvPr/>
        </p:nvCxnSpPr>
        <p:spPr>
          <a:xfrm>
            <a:off x="2810385" y="2802416"/>
            <a:ext cx="1555422" cy="131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11" idx="2"/>
          </p:cNvCxnSpPr>
          <p:nvPr/>
        </p:nvCxnSpPr>
        <p:spPr>
          <a:xfrm>
            <a:off x="2810385" y="2802416"/>
            <a:ext cx="1525625" cy="22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6" idx="6"/>
            <a:endCxn id="8" idx="2"/>
          </p:cNvCxnSpPr>
          <p:nvPr/>
        </p:nvCxnSpPr>
        <p:spPr>
          <a:xfrm flipV="1">
            <a:off x="2810385" y="2483578"/>
            <a:ext cx="1555422" cy="115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6" idx="6"/>
            <a:endCxn id="9" idx="2"/>
          </p:cNvCxnSpPr>
          <p:nvPr/>
        </p:nvCxnSpPr>
        <p:spPr>
          <a:xfrm flipV="1">
            <a:off x="2810385" y="3280503"/>
            <a:ext cx="155542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6" idx="6"/>
            <a:endCxn id="10" idx="2"/>
          </p:cNvCxnSpPr>
          <p:nvPr/>
        </p:nvCxnSpPr>
        <p:spPr>
          <a:xfrm>
            <a:off x="2810385" y="3640543"/>
            <a:ext cx="1555422" cy="47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6" idx="6"/>
            <a:endCxn id="11" idx="2"/>
          </p:cNvCxnSpPr>
          <p:nvPr/>
        </p:nvCxnSpPr>
        <p:spPr>
          <a:xfrm>
            <a:off x="2810385" y="3640543"/>
            <a:ext cx="1525625" cy="139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8" idx="2"/>
          </p:cNvCxnSpPr>
          <p:nvPr/>
        </p:nvCxnSpPr>
        <p:spPr>
          <a:xfrm flipV="1">
            <a:off x="2810385" y="2483578"/>
            <a:ext cx="1555422" cy="202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 flipV="1">
            <a:off x="2810385" y="3280503"/>
            <a:ext cx="1555422" cy="1230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7" idx="6"/>
            <a:endCxn id="10" idx="2"/>
          </p:cNvCxnSpPr>
          <p:nvPr/>
        </p:nvCxnSpPr>
        <p:spPr>
          <a:xfrm flipV="1">
            <a:off x="2810385" y="4117686"/>
            <a:ext cx="1555422" cy="3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6"/>
            <a:endCxn id="11" idx="2"/>
          </p:cNvCxnSpPr>
          <p:nvPr/>
        </p:nvCxnSpPr>
        <p:spPr>
          <a:xfrm>
            <a:off x="2810385" y="4510660"/>
            <a:ext cx="1525625" cy="52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6"/>
            <a:endCxn id="12" idx="2"/>
          </p:cNvCxnSpPr>
          <p:nvPr/>
        </p:nvCxnSpPr>
        <p:spPr>
          <a:xfrm>
            <a:off x="4732806" y="2483578"/>
            <a:ext cx="1073161" cy="47012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6"/>
            <a:endCxn id="13" idx="2"/>
          </p:cNvCxnSpPr>
          <p:nvPr/>
        </p:nvCxnSpPr>
        <p:spPr>
          <a:xfrm>
            <a:off x="4732806" y="2483578"/>
            <a:ext cx="1073161" cy="13082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8" idx="6"/>
            <a:endCxn id="14" idx="2"/>
          </p:cNvCxnSpPr>
          <p:nvPr/>
        </p:nvCxnSpPr>
        <p:spPr>
          <a:xfrm>
            <a:off x="4732806" y="2483578"/>
            <a:ext cx="1073161" cy="217837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9" idx="6"/>
            <a:endCxn id="12" idx="2"/>
          </p:cNvCxnSpPr>
          <p:nvPr/>
        </p:nvCxnSpPr>
        <p:spPr>
          <a:xfrm flipV="1">
            <a:off x="4732806" y="2953704"/>
            <a:ext cx="1073161" cy="3267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9" idx="6"/>
            <a:endCxn id="13" idx="2"/>
          </p:cNvCxnSpPr>
          <p:nvPr/>
        </p:nvCxnSpPr>
        <p:spPr>
          <a:xfrm>
            <a:off x="4732806" y="3280503"/>
            <a:ext cx="1073161" cy="5113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0" idx="6"/>
            <a:endCxn id="13" idx="2"/>
          </p:cNvCxnSpPr>
          <p:nvPr/>
        </p:nvCxnSpPr>
        <p:spPr>
          <a:xfrm flipV="1">
            <a:off x="4732806" y="3791831"/>
            <a:ext cx="1073161" cy="32585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0" idx="6"/>
            <a:endCxn id="14" idx="2"/>
          </p:cNvCxnSpPr>
          <p:nvPr/>
        </p:nvCxnSpPr>
        <p:spPr>
          <a:xfrm>
            <a:off x="4732806" y="4117686"/>
            <a:ext cx="1073161" cy="5442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6"/>
            <a:endCxn id="14" idx="2"/>
          </p:cNvCxnSpPr>
          <p:nvPr/>
        </p:nvCxnSpPr>
        <p:spPr>
          <a:xfrm>
            <a:off x="4732806" y="3280503"/>
            <a:ext cx="1073161" cy="13814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0" idx="6"/>
            <a:endCxn id="12" idx="2"/>
          </p:cNvCxnSpPr>
          <p:nvPr/>
        </p:nvCxnSpPr>
        <p:spPr>
          <a:xfrm flipV="1">
            <a:off x="4732806" y="2953704"/>
            <a:ext cx="1073161" cy="116398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1" idx="6"/>
            <a:endCxn id="13" idx="2"/>
          </p:cNvCxnSpPr>
          <p:nvPr/>
        </p:nvCxnSpPr>
        <p:spPr>
          <a:xfrm flipV="1">
            <a:off x="4703009" y="3791831"/>
            <a:ext cx="1102958" cy="123964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1" idx="6"/>
            <a:endCxn id="14" idx="2"/>
          </p:cNvCxnSpPr>
          <p:nvPr/>
        </p:nvCxnSpPr>
        <p:spPr>
          <a:xfrm flipV="1">
            <a:off x="4703009" y="4661948"/>
            <a:ext cx="1102958" cy="3695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11" idx="6"/>
            <a:endCxn id="12" idx="2"/>
          </p:cNvCxnSpPr>
          <p:nvPr/>
        </p:nvCxnSpPr>
        <p:spPr>
          <a:xfrm flipV="1">
            <a:off x="4703009" y="2953704"/>
            <a:ext cx="1102958" cy="207777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2" idx="6"/>
            <a:endCxn id="15" idx="2"/>
          </p:cNvCxnSpPr>
          <p:nvPr/>
        </p:nvCxnSpPr>
        <p:spPr>
          <a:xfrm>
            <a:off x="6172966" y="2953704"/>
            <a:ext cx="1380407" cy="38670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6"/>
            <a:endCxn id="16" idx="2"/>
          </p:cNvCxnSpPr>
          <p:nvPr/>
        </p:nvCxnSpPr>
        <p:spPr>
          <a:xfrm>
            <a:off x="6172966" y="2953704"/>
            <a:ext cx="1380407" cy="125682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3" idx="6"/>
            <a:endCxn id="15" idx="2"/>
          </p:cNvCxnSpPr>
          <p:nvPr/>
        </p:nvCxnSpPr>
        <p:spPr>
          <a:xfrm flipV="1">
            <a:off x="6172966" y="3340408"/>
            <a:ext cx="1380407" cy="4514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3" idx="6"/>
            <a:endCxn id="16" idx="2"/>
          </p:cNvCxnSpPr>
          <p:nvPr/>
        </p:nvCxnSpPr>
        <p:spPr>
          <a:xfrm>
            <a:off x="6172966" y="3791831"/>
            <a:ext cx="1380407" cy="41869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4" idx="6"/>
            <a:endCxn id="15" idx="2"/>
          </p:cNvCxnSpPr>
          <p:nvPr/>
        </p:nvCxnSpPr>
        <p:spPr>
          <a:xfrm flipV="1">
            <a:off x="6172966" y="3340408"/>
            <a:ext cx="1380407" cy="13215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4" idx="6"/>
            <a:endCxn id="16" idx="2"/>
          </p:cNvCxnSpPr>
          <p:nvPr/>
        </p:nvCxnSpPr>
        <p:spPr>
          <a:xfrm flipV="1">
            <a:off x="6172966" y="4210525"/>
            <a:ext cx="1380407" cy="4514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352957" y="5712123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Entrée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289705" y="5712123"/>
            <a:ext cx="17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Couches cachées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7220986" y="5712123"/>
            <a:ext cx="80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Sortie</a:t>
            </a:r>
          </a:p>
        </p:txBody>
      </p:sp>
      <p:cxnSp>
        <p:nvCxnSpPr>
          <p:cNvPr id="50" name="Connecteur droit avec flèche 49"/>
          <p:cNvCxnSpPr>
            <a:stCxn id="47" idx="3"/>
            <a:endCxn id="48" idx="1"/>
          </p:cNvCxnSpPr>
          <p:nvPr/>
        </p:nvCxnSpPr>
        <p:spPr>
          <a:xfrm>
            <a:off x="3250789" y="5896789"/>
            <a:ext cx="103891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8" idx="3"/>
            <a:endCxn id="49" idx="1"/>
          </p:cNvCxnSpPr>
          <p:nvPr/>
        </p:nvCxnSpPr>
        <p:spPr>
          <a:xfrm>
            <a:off x="6085371" y="5896789"/>
            <a:ext cx="113561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LANGUES NATURELLES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/>
              <a:t>Deep</a:t>
            </a:r>
            <a:r>
              <a:rPr lang="fr-FR" sz="2100" dirty="0"/>
              <a:t> Learning et </a:t>
            </a:r>
            <a:r>
              <a:rPr lang="fr-FR" sz="2100" b="1" dirty="0">
                <a:solidFill>
                  <a:srgbClr val="002060"/>
                </a:solidFill>
              </a:rPr>
              <a:t>traitement de langues naturelles </a:t>
            </a:r>
            <a:r>
              <a:rPr lang="fr-FR" sz="2100" dirty="0"/>
              <a:t>et </a:t>
            </a:r>
            <a:r>
              <a:rPr lang="fr-FR" sz="2100" dirty="0" err="1" smtClean="0"/>
              <a:t>Text</a:t>
            </a:r>
            <a:r>
              <a:rPr lang="fr-FR" sz="2100" dirty="0" smtClean="0"/>
              <a:t> </a:t>
            </a:r>
            <a:r>
              <a:rPr lang="fr-FR" sz="2100" dirty="0"/>
              <a:t>Mining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707904" y="4747456"/>
            <a:ext cx="338437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INFORMATIQUE</a:t>
            </a:r>
            <a:endParaRPr lang="fr-FR" sz="2500" b="1" dirty="0"/>
          </a:p>
        </p:txBody>
      </p:sp>
      <p:sp>
        <p:nvSpPr>
          <p:cNvPr id="6" name="Ellipse 5"/>
          <p:cNvSpPr/>
          <p:nvPr/>
        </p:nvSpPr>
        <p:spPr>
          <a:xfrm>
            <a:off x="5004048" y="3955368"/>
            <a:ext cx="302433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INTELLIGENCE ARTIFICIELLE</a:t>
            </a:r>
            <a:endParaRPr lang="fr-FR" sz="2500" b="1" dirty="0"/>
          </a:p>
        </p:txBody>
      </p:sp>
      <p:sp>
        <p:nvSpPr>
          <p:cNvPr id="7" name="Ellipse 6"/>
          <p:cNvSpPr/>
          <p:nvPr/>
        </p:nvSpPr>
        <p:spPr>
          <a:xfrm>
            <a:off x="2483768" y="3912569"/>
            <a:ext cx="3024336" cy="119492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/>
              <a:t>LINGUISTIQUE</a:t>
            </a:r>
            <a:endParaRPr lang="fr-FR" sz="25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47664" y="2060848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traitement (automatique) des langues naturelles est l’exploitation du langage humain par les outils informatiques.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93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562434" y="1268760"/>
            <a:ext cx="757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/>
              <a:t>Deep</a:t>
            </a:r>
            <a:r>
              <a:rPr lang="fr-FR" sz="2100" dirty="0"/>
              <a:t> Learning et traitement de langues naturelles et </a:t>
            </a:r>
            <a:r>
              <a:rPr lang="fr-FR" sz="2100" b="1" dirty="0" err="1" smtClean="0">
                <a:solidFill>
                  <a:srgbClr val="002060"/>
                </a:solidFill>
              </a:rPr>
              <a:t>Text</a:t>
            </a:r>
            <a:r>
              <a:rPr lang="fr-FR" sz="2100" b="1" dirty="0" smtClean="0">
                <a:solidFill>
                  <a:srgbClr val="002060"/>
                </a:solidFill>
              </a:rPr>
              <a:t> </a:t>
            </a:r>
            <a:r>
              <a:rPr lang="fr-FR" sz="2100" b="1" dirty="0">
                <a:solidFill>
                  <a:srgbClr val="002060"/>
                </a:solidFill>
              </a:rPr>
              <a:t>Mining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198411" y="1837566"/>
            <a:ext cx="454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547664" y="2060848"/>
            <a:ext cx="757996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Blip>
                <a:blip r:embed="rId2"/>
              </a:buBlip>
            </a:pPr>
            <a:r>
              <a:rPr lang="fr-FR" sz="2300" dirty="0" smtClean="0"/>
              <a:t>Recenser, structurer des données textuelles.</a:t>
            </a:r>
          </a:p>
          <a:p>
            <a:pPr marL="742950" lvl="1" indent="-285750">
              <a:buBlip>
                <a:blip r:embed="rId2"/>
              </a:buBlip>
            </a:pPr>
            <a:endParaRPr lang="fr-FR" sz="1500" dirty="0" smtClean="0"/>
          </a:p>
          <a:p>
            <a:pPr marL="742950" lvl="1" indent="-285750">
              <a:buBlip>
                <a:blip r:embed="rId2"/>
              </a:buBlip>
            </a:pPr>
            <a:r>
              <a:rPr lang="fr-FR" sz="2300" dirty="0" smtClean="0"/>
              <a:t>Approche globale et grossière du texte (sans s’attarder sur le sens).</a:t>
            </a:r>
          </a:p>
          <a:p>
            <a:pPr marL="742950" lvl="1" indent="-285750">
              <a:buBlip>
                <a:blip r:embed="rId2"/>
              </a:buBlip>
            </a:pPr>
            <a:endParaRPr lang="fr-FR" sz="1500" dirty="0" smtClean="0"/>
          </a:p>
          <a:p>
            <a:pPr marL="742950" lvl="1" indent="-285750">
              <a:buBlip>
                <a:blip r:embed="rId2"/>
              </a:buBlip>
            </a:pPr>
            <a:r>
              <a:rPr lang="fr-FR" sz="2300" dirty="0" smtClean="0"/>
              <a:t>Historiquement différents modèles :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 ;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N-Gram</a:t>
            </a:r>
            <a:r>
              <a:rPr lang="fr-FR" sz="2300" dirty="0" smtClean="0"/>
              <a:t>.</a:t>
            </a:r>
          </a:p>
          <a:p>
            <a:pPr lvl="1"/>
            <a:endParaRPr lang="fr-FR" sz="1500" dirty="0"/>
          </a:p>
          <a:p>
            <a:pPr marL="800100" lvl="1" indent="-342900">
              <a:buBlip>
                <a:blip r:embed="rId2"/>
              </a:buBlip>
            </a:pPr>
            <a:r>
              <a:rPr lang="fr-FR" sz="2300" dirty="0" smtClean="0"/>
              <a:t>Applications dans de nombreux domaines : 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Page </a:t>
            </a:r>
            <a:r>
              <a:rPr lang="fr-FR" sz="2000" dirty="0" err="1" smtClean="0"/>
              <a:t>ranking</a:t>
            </a:r>
            <a:r>
              <a:rPr lang="fr-FR" sz="2000" dirty="0"/>
              <a:t> </a:t>
            </a:r>
            <a:r>
              <a:rPr lang="fr-FR" sz="2000" dirty="0" smtClean="0"/>
              <a:t>;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Filtrage des communications ;</a:t>
            </a:r>
          </a:p>
          <a:p>
            <a:pPr marL="1257300" lvl="2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économique (détection de sujets clés</a:t>
            </a:r>
            <a:r>
              <a:rPr lang="fr-FR" sz="2000" dirty="0" smtClean="0"/>
              <a:t>).</a:t>
            </a: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1040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OBJECtifs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5" y="2586042"/>
            <a:ext cx="734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fr-FR" sz="2400" dirty="0" smtClean="0"/>
              <a:t>Fournir un état de l’art précis sur le contexte</a:t>
            </a:r>
            <a:r>
              <a:rPr lang="fr-FR" sz="2400" dirty="0" smtClean="0"/>
              <a:t>.</a:t>
            </a:r>
          </a:p>
          <a:p>
            <a:pPr marL="742950" lvl="1" indent="-285750">
              <a:buBlip>
                <a:blip r:embed="rId2"/>
              </a:buBlip>
            </a:pPr>
            <a:endParaRPr lang="fr-FR" sz="2400" dirty="0"/>
          </a:p>
          <a:p>
            <a:pPr marL="742950" lvl="1" indent="-285750">
              <a:buBlip>
                <a:blip r:embed="rId2"/>
              </a:buBlip>
            </a:pPr>
            <a:r>
              <a:rPr lang="fr-FR" sz="2400" dirty="0" smtClean="0"/>
              <a:t>Constitution d’une base de données adaptée au </a:t>
            </a:r>
            <a:r>
              <a:rPr lang="fr-FR" sz="2400" dirty="0" err="1" smtClean="0"/>
              <a:t>Deep</a:t>
            </a:r>
            <a:r>
              <a:rPr lang="fr-FR" sz="2400" dirty="0" smtClean="0"/>
              <a:t> Learning.</a:t>
            </a:r>
            <a:endParaRPr lang="fr-FR" sz="2400" dirty="0" smtClean="0"/>
          </a:p>
          <a:p>
            <a:pPr lvl="1"/>
            <a:endParaRPr lang="fr-FR" sz="2400" dirty="0"/>
          </a:p>
          <a:p>
            <a:pPr marL="742950" lvl="1" indent="-285750">
              <a:buBlip>
                <a:blip r:embed="rId2"/>
              </a:buBlip>
            </a:pPr>
            <a:r>
              <a:rPr lang="fr-FR" sz="2400" dirty="0" smtClean="0"/>
              <a:t>Implémentation d’un réseau de neurone à un des cas dégagé par l’état de l’art.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2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RECONNAISSANCE D’AUTEUR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533391" y="36850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INFÉRENCE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605399" y="4085204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05399" y="48372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QUESTIONS-RÉPONSES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677407" y="5237332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554560" y="25757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TRADUCTION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626568" y="2975832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07704" y="1740878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Reconnaître l’auteur d’un texte  ou estimer le style de l’auteur.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Application pour l’analyse d’identité ou la détection de plagiat/similarité.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70577" y="2975832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Traduction de texte à l’échelle d’une phrase.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Originalité avec l’utilisation d’un même réseau pour plusieurs langues.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060104" y="409920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Extraire ou vérifier des relations logiques entre phrases.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Recherche de contradictions ou préservation de la logique.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60104" y="525145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Formuler des réponses automatiques à des questions simples.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des</a:t>
            </a:r>
            <a:r>
              <a:rPr lang="fr-FR" i="1" dirty="0" smtClean="0"/>
              <a:t> </a:t>
            </a:r>
            <a:r>
              <a:rPr lang="fr-FR" i="1" dirty="0" err="1" smtClean="0"/>
              <a:t>chatbox</a:t>
            </a:r>
            <a:r>
              <a:rPr lang="fr-FR" dirty="0" smtClean="0"/>
              <a:t>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000" y="-388"/>
            <a:ext cx="7596000" cy="765092"/>
          </a:xfrm>
        </p:spPr>
        <p:txBody>
          <a:bodyPr/>
          <a:lstStyle/>
          <a:p>
            <a:r>
              <a:rPr lang="fr-FR" dirty="0" smtClean="0"/>
              <a:t>État de l’art (2/2)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ANALYSE DE SENTIMENTS</a:t>
            </a:r>
            <a:endParaRPr lang="fr-FR" sz="2000" b="1" dirty="0">
              <a:solidFill>
                <a:srgbClr val="00206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choum &amp; Tchoumfette\Desktop\Notes diverses\Projet_option_info\Deuxième reporting\images\presentation\sample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34" y="2924944"/>
            <a:ext cx="5400000" cy="25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907704" y="1740878"/>
            <a:ext cx="72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Classifier les phrases par sentiment ou essayer de les prédire.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Différentes structures de données et approches possibles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en classification de mail, étude d’opinions,...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47664" y="5805264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ym typeface="Wingdings"/>
              </a:rPr>
              <a:t> </a:t>
            </a:r>
            <a:r>
              <a:rPr lang="fr-FR" b="1" dirty="0" smtClean="0">
                <a:sym typeface="Wingdings"/>
              </a:rPr>
              <a:t>Sujet retenu pour les essais de la suite du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de données mises en avant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67532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483</Words>
  <Application>Microsoft Office PowerPoint</Application>
  <PresentationFormat>Affichage à l'écran (4:3)</PresentationFormat>
  <Paragraphs>92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LE DEEP LEARNING</vt:lpstr>
      <vt:lpstr>Présentation PowerPoint</vt:lpstr>
      <vt:lpstr>TRAITEMENT DE LANGUES NATURELLES</vt:lpstr>
      <vt:lpstr>Présentation PowerPoint</vt:lpstr>
      <vt:lpstr>OBJECtifs</vt:lpstr>
      <vt:lpstr>État de l’art (1/2)</vt:lpstr>
      <vt:lpstr>État de l’art (2/2)</vt:lpstr>
      <vt:lpstr>bases de données mises en avant</vt:lpstr>
      <vt:lpstr>Traitement des bases de données</vt:lpstr>
      <vt:lpstr>représentation des mots</vt:lpstr>
      <vt:lpstr>Méthodes d’apprentissage possibles</vt:lpstr>
      <vt:lpstr>une première approche</vt:lpstr>
      <vt:lpstr>utilisation de nos données</vt:lpstr>
      <vt:lpstr>bilan du projet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Tchoum &amp; Tchoumfette</dc:creator>
  <cp:lastModifiedBy>Tchoum &amp; Tchoumfette</cp:lastModifiedBy>
  <cp:revision>37</cp:revision>
  <dcterms:created xsi:type="dcterms:W3CDTF">2017-01-31T10:09:29Z</dcterms:created>
  <dcterms:modified xsi:type="dcterms:W3CDTF">2017-03-29T09:06:46Z</dcterms:modified>
</cp:coreProperties>
</file>