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72" r:id="rId3"/>
    <p:sldId id="256" r:id="rId4"/>
    <p:sldId id="261" r:id="rId5"/>
    <p:sldId id="262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59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975B641-9894-4402-856E-BE3CD96894B2}">
          <p14:sldIdLst>
            <p14:sldId id="258"/>
            <p14:sldId id="272"/>
          </p14:sldIdLst>
        </p14:section>
        <p14:section name="Contexte et objectifs" id="{18C6F6E9-DC32-4261-8D12-2C3D6F3D2910}">
          <p14:sldIdLst>
            <p14:sldId id="256"/>
            <p14:sldId id="261"/>
            <p14:sldId id="262"/>
            <p14:sldId id="263"/>
            <p14:sldId id="264"/>
          </p14:sldIdLst>
        </p14:section>
        <p14:section name="Livrables" id="{47DCF86E-D027-4DA1-980F-46776CC87F9E}">
          <p14:sldIdLst>
            <p14:sldId id="257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Evaluation" id="{BCCFAF49-8A48-4BA5-9BC7-15EF45087392}">
          <p14:sldIdLst>
            <p14:sldId id="260"/>
          </p14:sldIdLst>
        </p14:section>
        <p14:section name="Conclusion" id="{404FA51F-A387-40B4-B2B0-62BF2BA23495}">
          <p14:sldIdLst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93"/>
    <a:srgbClr val="1997FF"/>
    <a:srgbClr val="F6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84027" autoAdjust="0"/>
  </p:normalViewPr>
  <p:slideViewPr>
    <p:cSldViewPr>
      <p:cViewPr>
        <p:scale>
          <a:sx n="75" d="100"/>
          <a:sy n="75" d="100"/>
        </p:scale>
        <p:origin x="-100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18E7E-984C-4219-BDD6-10969AD12730}" type="datetimeFigureOut">
              <a:rPr lang="fr-FR" smtClean="0"/>
              <a:t>30/03/2017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F0BFB-AA76-4151-BB54-60EA320D3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8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8B22-514D-47BF-BE81-2A97FCBAB748}" type="datetimeFigureOut">
              <a:rPr lang="fr-FR" smtClean="0"/>
              <a:t>30/03/2017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BD5F-5BD1-4EC6-A8B6-4F6BCBB88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2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BD5F-5BD1-4EC6-A8B6-4F6BCBB889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9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s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026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754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et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23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4292352" y="2204864"/>
            <a:ext cx="4851648" cy="1152128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0" y="74285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PROJET D’OPTION INFORMATIQUE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0" y="6383605"/>
            <a:ext cx="4139952" cy="400110"/>
          </a:xfrm>
          <a:prstGeom prst="rect">
            <a:avLst/>
          </a:prstGeom>
          <a:solidFill>
            <a:srgbClr val="005293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SOUTENANCE FINALE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004048" y="6383605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bg1"/>
                </a:solidFill>
              </a:rPr>
              <a:t>Jeudi 30 mars 2017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4454116" y="2350041"/>
            <a:ext cx="4528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err="1" smtClean="0">
                <a:solidFill>
                  <a:schemeClr val="bg1"/>
                </a:solidFill>
                <a:latin typeface="+mj-lt"/>
              </a:rPr>
              <a:t>Deep</a:t>
            </a:r>
            <a:r>
              <a:rPr lang="fr-FR" sz="2500" b="1" baseline="0" dirty="0" smtClean="0">
                <a:solidFill>
                  <a:schemeClr val="bg1"/>
                </a:solidFill>
                <a:latin typeface="+mj-lt"/>
              </a:rPr>
              <a:t> Learning, traitement de langues naturelle et </a:t>
            </a:r>
            <a:r>
              <a:rPr lang="fr-FR" sz="2500" b="1" baseline="0" dirty="0" err="1" smtClean="0">
                <a:solidFill>
                  <a:schemeClr val="bg1"/>
                </a:solidFill>
                <a:latin typeface="+mj-lt"/>
              </a:rPr>
              <a:t>Text</a:t>
            </a:r>
            <a:r>
              <a:rPr lang="fr-FR" sz="2500" b="1" baseline="0" dirty="0" smtClean="0">
                <a:solidFill>
                  <a:schemeClr val="bg1"/>
                </a:solidFill>
                <a:latin typeface="+mj-lt"/>
              </a:rPr>
              <a:t> Mining</a:t>
            </a:r>
            <a:endParaRPr lang="fr-FR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139952" y="2204864"/>
            <a:ext cx="152400" cy="11521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4425283" y="3573016"/>
            <a:ext cx="45281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Damien </a:t>
            </a:r>
            <a:r>
              <a:rPr lang="fr-FR" sz="2500" b="0" dirty="0" err="1" smtClean="0">
                <a:solidFill>
                  <a:schemeClr val="bg1"/>
                </a:solidFill>
              </a:rPr>
              <a:t>Douteaux</a:t>
            </a:r>
            <a:endParaRPr lang="fr-FR" sz="2500" b="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Vincent </a:t>
            </a:r>
            <a:r>
              <a:rPr lang="fr-FR" sz="2500" b="0" dirty="0" err="1" smtClean="0">
                <a:solidFill>
                  <a:schemeClr val="bg1"/>
                </a:solidFill>
              </a:rPr>
              <a:t>Hocquemiller</a:t>
            </a:r>
            <a:endParaRPr lang="fr-FR" sz="2500" b="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Louis </a:t>
            </a:r>
            <a:r>
              <a:rPr lang="fr-FR" sz="2500" b="0" dirty="0" err="1" smtClean="0">
                <a:solidFill>
                  <a:schemeClr val="bg1"/>
                </a:solidFill>
              </a:rPr>
              <a:t>Redonnet</a:t>
            </a:r>
            <a:endParaRPr lang="fr-FR" sz="2500" b="0" dirty="0">
              <a:solidFill>
                <a:schemeClr val="bg1"/>
              </a:solidFill>
            </a:endParaRPr>
          </a:p>
        </p:txBody>
      </p:sp>
      <p:pic>
        <p:nvPicPr>
          <p:cNvPr id="16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36" y="75759"/>
            <a:ext cx="1800000" cy="3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" y="1797374"/>
            <a:ext cx="3960000" cy="32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D9D8-BD4C-41E7-84B5-763B361D7740}" type="datetimeFigureOut">
              <a:rPr lang="fr-FR" smtClean="0"/>
              <a:t>30/03/2017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2009-C6DC-4738-B633-0F17555EE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7030A0"/>
        </a:buClr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3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de données mises en avant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0900"/>
              </p:ext>
            </p:extLst>
          </p:nvPr>
        </p:nvGraphicFramePr>
        <p:xfrm>
          <a:off x="1812540" y="1734800"/>
          <a:ext cx="6912767" cy="37744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69551"/>
                <a:gridCol w="2885814"/>
                <a:gridCol w="1628701"/>
                <a:gridCol w="1628701"/>
              </a:tblGrid>
              <a:tr h="5040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Quantité</a:t>
                      </a:r>
                    </a:p>
                    <a:p>
                      <a:pPr algn="ctr"/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données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Origine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Large </a:t>
                      </a:r>
                      <a:r>
                        <a:rPr lang="fr-FR" dirty="0" err="1" smtClean="0"/>
                        <a:t>Movie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Review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25000 x 2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Stanford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Rottent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Tomatoes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215 000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Kaggle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Twitter Sentiment</a:t>
                      </a:r>
                      <a:r>
                        <a:rPr lang="fr-FR" baseline="0" dirty="0" smtClean="0"/>
                        <a:t> Corpus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5500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Niek</a:t>
                      </a:r>
                      <a:r>
                        <a:rPr lang="fr-FR" dirty="0" smtClean="0"/>
                        <a:t> Sanders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Twitter Sentiment </a:t>
                      </a:r>
                      <a:r>
                        <a:rPr lang="fr-FR" dirty="0" err="1" smtClean="0"/>
                        <a:t>Analysis</a:t>
                      </a:r>
                      <a:r>
                        <a:rPr lang="fr-FR" baseline="0" dirty="0" smtClean="0"/>
                        <a:t> Corpus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1 578 627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Sentiment Analyses </a:t>
                      </a:r>
                      <a:r>
                        <a:rPr lang="fr-FR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9645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Stanford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UMICH S1650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40 000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Kaggle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Amazon </a:t>
                      </a:r>
                      <a:r>
                        <a:rPr lang="fr-FR" dirty="0" err="1" smtClean="0"/>
                        <a:t>reviews</a:t>
                      </a:r>
                      <a:endParaRPr lang="fr-FR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&gt; 6 millions</a:t>
                      </a:r>
                      <a:r>
                        <a:rPr lang="fr-FR" b="1" baseline="30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Julian Mc </a:t>
                      </a:r>
                      <a:r>
                        <a:rPr lang="fr-FR" dirty="0" err="1" smtClean="0"/>
                        <a:t>Auley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0" y="4317476"/>
            <a:ext cx="447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99" y="348424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61" y="2492896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91" y="497298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89383" y="5551224"/>
            <a:ext cx="6984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500" b="1" i="1" baseline="30000" dirty="0" smtClean="0">
                <a:solidFill>
                  <a:srgbClr val="C00000"/>
                </a:solidFill>
              </a:rPr>
              <a:t>1</a:t>
            </a:r>
            <a:r>
              <a:rPr lang="fr-FR" sz="1500" i="1" dirty="0" smtClean="0"/>
              <a:t> : la base complète (sur demande) fait 142,8 millions de critiques...(20 Gb).</a:t>
            </a:r>
            <a:endParaRPr lang="fr-FR" sz="1500" i="1" dirty="0"/>
          </a:p>
        </p:txBody>
      </p:sp>
    </p:spTree>
    <p:extLst>
      <p:ext uri="{BB962C8B-B14F-4D97-AF65-F5344CB8AC3E}">
        <p14:creationId xmlns:p14="http://schemas.microsoft.com/office/powerpoint/2010/main" val="1775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bases de données</a:t>
            </a:r>
            <a:endParaRPr lang="fr-F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9" y="1406035"/>
            <a:ext cx="2208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1"/>
          <a:stretch/>
        </p:blipFill>
        <p:spPr bwMode="auto">
          <a:xfrm>
            <a:off x="4065474" y="1437748"/>
            <a:ext cx="1956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/>
        </p:blipFill>
        <p:spPr bwMode="auto">
          <a:xfrm>
            <a:off x="6300192" y="1452088"/>
            <a:ext cx="2654622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8" y="4763518"/>
            <a:ext cx="722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85756" y="2742524"/>
            <a:ext cx="5017385" cy="1955717"/>
            <a:chOff x="2769488" y="2882749"/>
            <a:chExt cx="5017385" cy="1955717"/>
          </a:xfrm>
        </p:grpSpPr>
        <p:grpSp>
          <p:nvGrpSpPr>
            <p:cNvPr id="8" name="Groupe 7"/>
            <p:cNvGrpSpPr/>
            <p:nvPr/>
          </p:nvGrpSpPr>
          <p:grpSpPr>
            <a:xfrm>
              <a:off x="2769488" y="3528155"/>
              <a:ext cx="5017385" cy="479039"/>
              <a:chOff x="2769488" y="3528155"/>
              <a:chExt cx="5017385" cy="479039"/>
            </a:xfrm>
          </p:grpSpPr>
          <p:sp>
            <p:nvSpPr>
              <p:cNvPr id="7" name="ZoneTexte 6"/>
              <p:cNvSpPr txBox="1"/>
              <p:nvPr/>
            </p:nvSpPr>
            <p:spPr>
              <a:xfrm>
                <a:off x="2769488" y="3528155"/>
                <a:ext cx="1510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err="1" smtClean="0"/>
                  <a:t>Parser</a:t>
                </a:r>
                <a:r>
                  <a:rPr lang="fr-FR" sz="2400" dirty="0" smtClean="0"/>
                  <a:t> C++</a:t>
                </a:r>
                <a:endParaRPr lang="fr-FR" sz="2400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868143" y="3545529"/>
                <a:ext cx="1918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/>
                  <a:t>Export en TSV</a:t>
                </a:r>
                <a:endParaRPr lang="fr-FR" sz="2400" dirty="0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4918874" y="2882749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926212" y="4464720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669827" y="5589240"/>
            <a:ext cx="7474173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Format uniforme entre les bases.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Réduction de la taille.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Pré-calcul sur la répartition des données.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58" y="3116270"/>
            <a:ext cx="1220502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des mots</a:t>
            </a:r>
            <a:endParaRPr lang="fr-FR" dirty="0"/>
          </a:p>
        </p:txBody>
      </p:sp>
      <p:sp>
        <p:nvSpPr>
          <p:cNvPr id="3" name="TextShape 2"/>
          <p:cNvSpPr txBox="1"/>
          <p:nvPr/>
        </p:nvSpPr>
        <p:spPr>
          <a:xfrm>
            <a:off x="1691679" y="1484784"/>
            <a:ext cx="746243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 </a:t>
            </a:r>
            <a:r>
              <a:rPr lang="fr-F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Deep</a:t>
            </a:r>
            <a:r>
              <a:rPr lang="fr-F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Learning impose une représentation </a:t>
            </a:r>
            <a:r>
              <a:rPr lang="fr-FR" b="1" strike="noStrike" spc="-1" dirty="0" err="1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Sparse</a:t>
            </a:r>
            <a:r>
              <a:rPr lang="fr-F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fr-FR" b="1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Creuse</a:t>
            </a:r>
            <a:r>
              <a:rPr lang="fr-FR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 </a:t>
            </a:r>
            <a:r>
              <a:rPr lang="fr-FR" b="1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Dense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</a:t>
            </a:r>
          </a:p>
        </p:txBody>
      </p:sp>
      <p:sp>
        <p:nvSpPr>
          <p:cNvPr id="4" name="TextShape 3"/>
          <p:cNvSpPr txBox="1"/>
          <p:nvPr/>
        </p:nvSpPr>
        <p:spPr>
          <a:xfrm>
            <a:off x="1691679" y="2389680"/>
            <a:ext cx="2096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Le chat est couché</a:t>
            </a:r>
          </a:p>
        </p:txBody>
      </p:sp>
      <p:sp>
        <p:nvSpPr>
          <p:cNvPr id="5" name="Line 4"/>
          <p:cNvSpPr/>
          <p:nvPr/>
        </p:nvSpPr>
        <p:spPr>
          <a:xfrm>
            <a:off x="3963240" y="2577737"/>
            <a:ext cx="648000" cy="0"/>
          </a:xfrm>
          <a:prstGeom prst="line">
            <a:avLst/>
          </a:prstGeom>
          <a:ln w="19050">
            <a:solidFill>
              <a:srgbClr val="00529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5"/>
          <p:cNvSpPr txBox="1"/>
          <p:nvPr/>
        </p:nvSpPr>
        <p:spPr>
          <a:xfrm>
            <a:off x="5042998" y="2202840"/>
            <a:ext cx="1043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[le]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[chat]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[est]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[couché]</a:t>
            </a:r>
          </a:p>
        </p:txBody>
      </p:sp>
      <p:sp>
        <p:nvSpPr>
          <p:cNvPr id="7" name="Line 6"/>
          <p:cNvSpPr/>
          <p:nvPr/>
        </p:nvSpPr>
        <p:spPr>
          <a:xfrm>
            <a:off x="6340078" y="2562840"/>
            <a:ext cx="648000" cy="0"/>
          </a:xfrm>
          <a:prstGeom prst="line">
            <a:avLst/>
          </a:prstGeom>
          <a:ln w="19050">
            <a:solidFill>
              <a:srgbClr val="00529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Shape 7"/>
          <p:cNvSpPr txBox="1"/>
          <p:nvPr/>
        </p:nvSpPr>
        <p:spPr>
          <a:xfrm>
            <a:off x="7348078" y="2202840"/>
            <a:ext cx="1223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(1, 0, 0, 0)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(0, 1, 0, 0)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(0, 0, 1, 0)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(0, 0, 0, 1)</a:t>
            </a:r>
          </a:p>
        </p:txBody>
      </p:sp>
      <p:sp>
        <p:nvSpPr>
          <p:cNvPr id="9" name="TextShape 8"/>
          <p:cNvSpPr txBox="1"/>
          <p:nvPr/>
        </p:nvSpPr>
        <p:spPr>
          <a:xfrm>
            <a:off x="1691679" y="4347900"/>
            <a:ext cx="2096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Le chat est couché</a:t>
            </a:r>
          </a:p>
        </p:txBody>
      </p:sp>
      <p:sp>
        <p:nvSpPr>
          <p:cNvPr id="10" name="Line 9"/>
          <p:cNvSpPr/>
          <p:nvPr/>
        </p:nvSpPr>
        <p:spPr>
          <a:xfrm>
            <a:off x="3949560" y="4536540"/>
            <a:ext cx="648000" cy="0"/>
          </a:xfrm>
          <a:prstGeom prst="line">
            <a:avLst/>
          </a:prstGeom>
          <a:ln w="19050">
            <a:solidFill>
              <a:srgbClr val="00529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Shape 10"/>
          <p:cNvSpPr txBox="1"/>
          <p:nvPr/>
        </p:nvSpPr>
        <p:spPr>
          <a:xfrm>
            <a:off x="4611240" y="4065660"/>
            <a:ext cx="2392364" cy="9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(0.23, -1.40, ..., 2.98)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(0.02, 2.03, ..., -0.99)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(-0.62, 0.56, ..., 0.67)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(2.10, 0.04, ..., 0.868)</a:t>
            </a:r>
          </a:p>
        </p:txBody>
      </p:sp>
      <p:sp>
        <p:nvSpPr>
          <p:cNvPr id="13" name="Line 12"/>
          <p:cNvSpPr/>
          <p:nvPr/>
        </p:nvSpPr>
        <p:spPr>
          <a:xfrm>
            <a:off x="4755240" y="3993660"/>
            <a:ext cx="1977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extShape 13"/>
          <p:cNvSpPr txBox="1"/>
          <p:nvPr/>
        </p:nvSpPr>
        <p:spPr>
          <a:xfrm>
            <a:off x="5002860" y="3638172"/>
            <a:ext cx="1481759" cy="3554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Longueur fixe</a:t>
            </a:r>
          </a:p>
        </p:txBody>
      </p:sp>
      <p:sp>
        <p:nvSpPr>
          <p:cNvPr id="15" name="TextShape 14"/>
          <p:cNvSpPr txBox="1"/>
          <p:nvPr/>
        </p:nvSpPr>
        <p:spPr>
          <a:xfrm>
            <a:off x="7179617" y="4160340"/>
            <a:ext cx="1551718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Optimisation</a:t>
            </a:r>
            <a:endParaRPr lang="fr-FR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TextShape 15"/>
          <p:cNvSpPr txBox="1"/>
          <p:nvPr/>
        </p:nvSpPr>
        <p:spPr>
          <a:xfrm>
            <a:off x="6859099" y="5140805"/>
            <a:ext cx="2231640" cy="9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(2.2, 0.03, ..., 3.02)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(0.08, 0.63, ..., 0.01)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(-1.36, 1.22, ..., 0.67)</a:t>
            </a:r>
          </a:p>
          <a:p>
            <a:r>
              <a:rPr lang="fr-FR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urostile" panose="020B0504020202050204" pitchFamily="34" charset="0"/>
              </a:rPr>
              <a:t>(2.78, 0.40, ..., 0.57)</a:t>
            </a:r>
          </a:p>
        </p:txBody>
      </p:sp>
      <p:cxnSp>
        <p:nvCxnSpPr>
          <p:cNvPr id="18" name="Connecteur droit 17"/>
          <p:cNvCxnSpPr>
            <a:endCxn id="15" idx="2"/>
          </p:cNvCxnSpPr>
          <p:nvPr/>
        </p:nvCxnSpPr>
        <p:spPr>
          <a:xfrm>
            <a:off x="7092280" y="4536540"/>
            <a:ext cx="863196" cy="0"/>
          </a:xfrm>
          <a:prstGeom prst="line">
            <a:avLst/>
          </a:prstGeom>
          <a:ln w="19050"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955476" y="4534200"/>
            <a:ext cx="0" cy="620652"/>
          </a:xfrm>
          <a:prstGeom prst="straightConnector1">
            <a:avLst/>
          </a:prstGeom>
          <a:ln w="19050">
            <a:solidFill>
              <a:srgbClr val="00529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d’apprentissage possibles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91680" y="1268760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Trois façons de représenter une phrase :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830015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Une suite </a:t>
            </a:r>
            <a:r>
              <a:rPr lang="fr-FR" sz="2400" b="1" dirty="0" smtClean="0">
                <a:solidFill>
                  <a:srgbClr val="005293"/>
                </a:solidFill>
              </a:rPr>
              <a:t>ordonnée</a:t>
            </a:r>
            <a:r>
              <a:rPr lang="fr-FR" sz="2400" dirty="0" smtClean="0">
                <a:solidFill>
                  <a:srgbClr val="005293"/>
                </a:solidFill>
              </a:rPr>
              <a:t> </a:t>
            </a:r>
            <a:r>
              <a:rPr lang="fr-FR" sz="2400" dirty="0" smtClean="0"/>
              <a:t>de mots (LSTM)</a:t>
            </a:r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/>
        </p:blipFill>
        <p:spPr>
          <a:xfrm>
            <a:off x="2627784" y="2522513"/>
            <a:ext cx="3083400" cy="81000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/>
          <p:nvPr/>
        </p:nvPicPr>
        <p:blipFill rotWithShape="1">
          <a:blip r:embed="rId3"/>
          <a:srcRect l="22858" t="-2507" r="27686"/>
          <a:stretch/>
        </p:blipFill>
        <p:spPr>
          <a:xfrm>
            <a:off x="6611477" y="1825896"/>
            <a:ext cx="2466474" cy="1920960"/>
          </a:xfrm>
          <a:prstGeom prst="rect">
            <a:avLst/>
          </a:prstGeom>
          <a:ln w="36000">
            <a:noFill/>
            <a:round/>
          </a:ln>
        </p:spPr>
      </p:pic>
      <p:sp>
        <p:nvSpPr>
          <p:cNvPr id="7" name="ZoneTexte 6"/>
          <p:cNvSpPr txBox="1"/>
          <p:nvPr/>
        </p:nvSpPr>
        <p:spPr>
          <a:xfrm>
            <a:off x="1691680" y="3861048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Un vecteur à apprendre.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486028" y="3861048"/>
            <a:ext cx="364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Un arbre descripteur.</a:t>
            </a:r>
            <a:endParaRPr lang="fr-FR" sz="2400" dirty="0"/>
          </a:p>
        </p:txBody>
      </p:sp>
      <p:pic>
        <p:nvPicPr>
          <p:cNvPr id="9" name="Image 8"/>
          <p:cNvPicPr/>
          <p:nvPr/>
        </p:nvPicPr>
        <p:blipFill>
          <a:blip r:embed="rId4"/>
          <a:srcRect l="39784" t="21918" r="12181" b="10882"/>
          <a:stretch/>
        </p:blipFill>
        <p:spPr>
          <a:xfrm>
            <a:off x="2355838" y="4466982"/>
            <a:ext cx="2232000" cy="1800000"/>
          </a:xfrm>
          <a:prstGeom prst="rect">
            <a:avLst/>
          </a:prstGeom>
          <a:ln w="36000">
            <a:noFill/>
            <a:round/>
          </a:ln>
        </p:spPr>
      </p:pic>
      <p:pic>
        <p:nvPicPr>
          <p:cNvPr id="10" name="Image 9"/>
          <p:cNvPicPr/>
          <p:nvPr/>
        </p:nvPicPr>
        <p:blipFill>
          <a:blip r:embed="rId5"/>
          <a:srcRect l="48445" t="56911" r="19267" b="10882"/>
          <a:stretch/>
        </p:blipFill>
        <p:spPr>
          <a:xfrm>
            <a:off x="6049309" y="4631702"/>
            <a:ext cx="2520000" cy="1413360"/>
          </a:xfrm>
          <a:prstGeom prst="rect">
            <a:avLst/>
          </a:prstGeom>
          <a:ln w="36000">
            <a:noFill/>
            <a:round/>
          </a:ln>
        </p:spPr>
      </p:pic>
    </p:spTree>
    <p:extLst>
      <p:ext uri="{BB962C8B-B14F-4D97-AF65-F5344CB8AC3E}">
        <p14:creationId xmlns:p14="http://schemas.microsoft.com/office/powerpoint/2010/main" val="14744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approche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555776" y="3006646"/>
            <a:ext cx="5400000" cy="3374393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PROBLÈME « JOUET »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2231740" y="1740878"/>
            <a:ext cx="7200200" cy="1200329"/>
            <a:chOff x="1979712" y="1759864"/>
            <a:chExt cx="7200200" cy="1200329"/>
          </a:xfrm>
        </p:grpSpPr>
        <p:sp>
          <p:nvSpPr>
            <p:cNvPr id="7" name="ZoneTexte 6"/>
            <p:cNvSpPr txBox="1"/>
            <p:nvPr/>
          </p:nvSpPr>
          <p:spPr>
            <a:xfrm>
              <a:off x="1979712" y="2175363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This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07904" y="1759864"/>
              <a:ext cx="12241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so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never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beautifully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awfully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084168" y="2005214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great</a:t>
              </a:r>
              <a:endParaRPr lang="fr-FR" i="1" dirty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sad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955776" y="214371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>
                  <a:latin typeface="Eurostile" panose="020B0504020202050204" pitchFamily="34" charset="0"/>
                </a:rPr>
                <a:t>.</a:t>
              </a:r>
            </a:p>
          </p:txBody>
        </p:sp>
        <p:sp>
          <p:nvSpPr>
            <p:cNvPr id="26" name="Chevron 25"/>
            <p:cNvSpPr/>
            <p:nvPr/>
          </p:nvSpPr>
          <p:spPr>
            <a:xfrm>
              <a:off x="2771800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5255776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7020272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4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63688" y="2028789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État de l’art complet sur les applications du </a:t>
            </a:r>
            <a:r>
              <a:rPr lang="fr-FR" dirty="0" err="1" smtClean="0"/>
              <a:t>Deep</a:t>
            </a:r>
            <a:r>
              <a:rPr lang="fr-FR" dirty="0" smtClean="0"/>
              <a:t> Learning au NLP.</a:t>
            </a:r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Récupération d’une base de données adaptée au </a:t>
            </a:r>
            <a:r>
              <a:rPr lang="fr-FR" dirty="0" err="1" smtClean="0"/>
              <a:t>Deep</a:t>
            </a:r>
            <a:r>
              <a:rPr lang="fr-FR" dirty="0" smtClean="0"/>
              <a:t> Learning et prétraitement appliqué.</a:t>
            </a:r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Un </a:t>
            </a:r>
            <a:r>
              <a:rPr lang="fr-FR" i="1" dirty="0" smtClean="0"/>
              <a:t>Toy </a:t>
            </a:r>
            <a:r>
              <a:rPr lang="fr-FR" i="1" dirty="0" err="1" smtClean="0"/>
              <a:t>Problem</a:t>
            </a:r>
            <a:r>
              <a:rPr lang="fr-FR" dirty="0" smtClean="0"/>
              <a:t> qui fonctionne, et montre la validité des LSTM.</a:t>
            </a:r>
          </a:p>
          <a:p>
            <a:pPr marL="285750" indent="-285750">
              <a:buClr>
                <a:srgbClr val="00CC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û"/>
            </a:pPr>
            <a:r>
              <a:rPr lang="fr-FR" dirty="0" smtClean="0"/>
              <a:t>Un début d’application sur nos données.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5085184"/>
            <a:ext cx="759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ym typeface="Wingdings"/>
              </a:rPr>
              <a:t> </a:t>
            </a:r>
            <a:r>
              <a:rPr lang="fr-FR" sz="2400" b="1" dirty="0" smtClean="0">
                <a:sym typeface="Wingdings"/>
              </a:rPr>
              <a:t>Les objectifs initiaux ont été réalisés.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12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28422" y="230420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Une occasion d’utiliser les librairies de </a:t>
            </a:r>
            <a:r>
              <a:rPr lang="fr-FR" dirty="0" err="1" smtClean="0"/>
              <a:t>Deep</a:t>
            </a:r>
            <a:r>
              <a:rPr lang="fr-FR" dirty="0" smtClean="0"/>
              <a:t> Learning de Python.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projet enrichissant vis-à-vis des applications abordées.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47664" y="172813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ENSEIGNEMENTS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212824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547664" y="3775237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PERSPECTIVES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619672" y="4175347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95128" y="4351301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Ne pas s’enfermer que dans </a:t>
            </a:r>
            <a:r>
              <a:rPr lang="fr-FR" i="1" dirty="0" err="1" smtClean="0"/>
              <a:t>tensorflow</a:t>
            </a:r>
            <a:r>
              <a:rPr lang="fr-FR" i="1" dirty="0"/>
              <a:t> </a:t>
            </a:r>
            <a:r>
              <a:rPr lang="fr-FR" dirty="0" smtClean="0"/>
              <a:t>et tester d’autres solutions.</a:t>
            </a:r>
            <a:endParaRPr lang="fr-FR" i="1" dirty="0" smtClean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i="1" dirty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Pousser plus loin l’application sur les BDD traitées.</a:t>
            </a:r>
          </a:p>
        </p:txBody>
      </p:sp>
    </p:spTree>
    <p:extLst>
      <p:ext uri="{BB962C8B-B14F-4D97-AF65-F5344CB8AC3E}">
        <p14:creationId xmlns:p14="http://schemas.microsoft.com/office/powerpoint/2010/main" val="1148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2420888"/>
            <a:ext cx="75963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500" b="1" dirty="0" smtClean="0">
                <a:sym typeface="Wingdings"/>
              </a:rPr>
              <a:t>Merci pour votre attention</a:t>
            </a:r>
          </a:p>
          <a:p>
            <a:pPr algn="ctr">
              <a:lnSpc>
                <a:spcPct val="150000"/>
              </a:lnSpc>
            </a:pPr>
            <a:r>
              <a:rPr lang="fr-FR" sz="3500" b="1" dirty="0" smtClean="0">
                <a:sym typeface="Wingdings"/>
              </a:rPr>
              <a:t>Et place aux question!</a:t>
            </a:r>
            <a:endParaRPr lang="fr-FR" sz="35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4379683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urostile" panose="020B0504020202050204" pitchFamily="34" charset="0"/>
              </a:rPr>
              <a:t>	        </a:t>
            </a:r>
            <a:r>
              <a:rPr lang="fr-FR" dirty="0" smtClean="0">
                <a:latin typeface="Eurostile" panose="020B0504020202050204" pitchFamily="34" charset="0"/>
              </a:rPr>
              <a:t>  https</a:t>
            </a:r>
            <a:r>
              <a:rPr lang="fr-FR" dirty="0">
                <a:latin typeface="Eurostile" panose="020B0504020202050204" pitchFamily="34" charset="0"/>
              </a:rPr>
              <a:t>://github.com/DDouteaux/Projet_option_info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92" y="4414278"/>
            <a:ext cx="360000" cy="33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95128" y="2420888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Contexte et objectifs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Livrables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Évaluation des résultats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84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DEEP LEARNING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5293"/>
                </a:solidFill>
              </a:rPr>
              <a:t>Deep</a:t>
            </a:r>
            <a:r>
              <a:rPr lang="fr-FR" sz="2100" b="1" dirty="0">
                <a:solidFill>
                  <a:srgbClr val="005293"/>
                </a:solidFill>
              </a:rPr>
              <a:t> Learning</a:t>
            </a:r>
            <a:r>
              <a:rPr lang="fr-FR" sz="2100" b="1" i="1" dirty="0">
                <a:solidFill>
                  <a:srgbClr val="005293"/>
                </a:solidFill>
              </a:rPr>
              <a:t>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traitement de langues naturelles 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46061" y="1837566"/>
            <a:ext cx="7596336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Méthode récente (1980 – 2000).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1546061" y="2555516"/>
            <a:ext cx="7596336" cy="3560327"/>
            <a:chOff x="1546061" y="2555516"/>
            <a:chExt cx="7596336" cy="3560327"/>
          </a:xfrm>
        </p:grpSpPr>
        <p:grpSp>
          <p:nvGrpSpPr>
            <p:cNvPr id="54" name="Groupe 53"/>
            <p:cNvGrpSpPr/>
            <p:nvPr/>
          </p:nvGrpSpPr>
          <p:grpSpPr>
            <a:xfrm>
              <a:off x="2555071" y="3527583"/>
              <a:ext cx="5148000" cy="2588260"/>
              <a:chOff x="2301850" y="2303558"/>
              <a:chExt cx="5675426" cy="3482258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2443386" y="2622396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2443386" y="3460523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2443386" y="4330640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365807" y="230355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4365807" y="3100483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4365807" y="3937666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336010" y="485145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805967" y="2773684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805967" y="3611811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5805967" y="448192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53373" y="3160388"/>
                <a:ext cx="366999" cy="3600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553373" y="4030505"/>
                <a:ext cx="366999" cy="3600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318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>
                <a:stCxn id="7" idx="6"/>
                <a:endCxn id="11" idx="2"/>
              </p:cNvCxnSpPr>
              <p:nvPr/>
            </p:nvCxnSpPr>
            <p:spPr>
              <a:xfrm>
                <a:off x="2810385" y="2802416"/>
                <a:ext cx="1555422" cy="478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>
                <a:stCxn id="7" idx="6"/>
                <a:endCxn id="12" idx="2"/>
              </p:cNvCxnSpPr>
              <p:nvPr/>
            </p:nvCxnSpPr>
            <p:spPr>
              <a:xfrm>
                <a:off x="2810385" y="2802416"/>
                <a:ext cx="1555422" cy="1315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>
                <a:stCxn id="7" idx="6"/>
                <a:endCxn id="13" idx="2"/>
              </p:cNvCxnSpPr>
              <p:nvPr/>
            </p:nvCxnSpPr>
            <p:spPr>
              <a:xfrm>
                <a:off x="2810385" y="2802416"/>
                <a:ext cx="1525625" cy="2229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stCxn id="8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1156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2810385" y="3280503"/>
                <a:ext cx="1555422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>
                <a:stCxn id="8" idx="6"/>
                <a:endCxn id="12" idx="2"/>
              </p:cNvCxnSpPr>
              <p:nvPr/>
            </p:nvCxnSpPr>
            <p:spPr>
              <a:xfrm>
                <a:off x="2810385" y="3640543"/>
                <a:ext cx="1555422" cy="477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8" idx="6"/>
                <a:endCxn id="13" idx="2"/>
              </p:cNvCxnSpPr>
              <p:nvPr/>
            </p:nvCxnSpPr>
            <p:spPr>
              <a:xfrm>
                <a:off x="2810385" y="3640543"/>
                <a:ext cx="1525625" cy="1390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2027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810385" y="3280503"/>
                <a:ext cx="1555422" cy="12301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2810385" y="4117686"/>
                <a:ext cx="1555422" cy="3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>
                <a:stCxn id="9" idx="6"/>
                <a:endCxn id="13" idx="2"/>
              </p:cNvCxnSpPr>
              <p:nvPr/>
            </p:nvCxnSpPr>
            <p:spPr>
              <a:xfrm>
                <a:off x="2810385" y="4510660"/>
                <a:ext cx="1525625" cy="520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stCxn id="10" idx="6"/>
                <a:endCxn id="14" idx="2"/>
              </p:cNvCxnSpPr>
              <p:nvPr/>
            </p:nvCxnSpPr>
            <p:spPr>
              <a:xfrm>
                <a:off x="4732806" y="2483578"/>
                <a:ext cx="1073161" cy="47012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10" idx="6"/>
                <a:endCxn id="15" idx="2"/>
              </p:cNvCxnSpPr>
              <p:nvPr/>
            </p:nvCxnSpPr>
            <p:spPr>
              <a:xfrm>
                <a:off x="4732806" y="2483578"/>
                <a:ext cx="1073161" cy="130825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>
                <a:stCxn id="10" idx="6"/>
                <a:endCxn id="16" idx="2"/>
              </p:cNvCxnSpPr>
              <p:nvPr/>
            </p:nvCxnSpPr>
            <p:spPr>
              <a:xfrm>
                <a:off x="4732806" y="2483578"/>
                <a:ext cx="1073161" cy="217837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>
                <a:stCxn id="11" idx="6"/>
                <a:endCxn id="14" idx="2"/>
              </p:cNvCxnSpPr>
              <p:nvPr/>
            </p:nvCxnSpPr>
            <p:spPr>
              <a:xfrm flipV="1">
                <a:off x="4732806" y="2953704"/>
                <a:ext cx="1073161" cy="32679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>
                <a:stCxn id="11" idx="6"/>
                <a:endCxn id="15" idx="2"/>
              </p:cNvCxnSpPr>
              <p:nvPr/>
            </p:nvCxnSpPr>
            <p:spPr>
              <a:xfrm>
                <a:off x="4732806" y="3280503"/>
                <a:ext cx="1073161" cy="51132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>
                <a:stCxn id="12" idx="6"/>
                <a:endCxn id="15" idx="2"/>
              </p:cNvCxnSpPr>
              <p:nvPr/>
            </p:nvCxnSpPr>
            <p:spPr>
              <a:xfrm flipV="1">
                <a:off x="4732806" y="3791831"/>
                <a:ext cx="1073161" cy="32585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stCxn id="12" idx="6"/>
                <a:endCxn id="16" idx="2"/>
              </p:cNvCxnSpPr>
              <p:nvPr/>
            </p:nvCxnSpPr>
            <p:spPr>
              <a:xfrm>
                <a:off x="4732806" y="4117686"/>
                <a:ext cx="1073161" cy="54426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11" idx="6"/>
                <a:endCxn id="16" idx="2"/>
              </p:cNvCxnSpPr>
              <p:nvPr/>
            </p:nvCxnSpPr>
            <p:spPr>
              <a:xfrm>
                <a:off x="4732806" y="3280503"/>
                <a:ext cx="1073161" cy="138144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12" idx="6"/>
                <a:endCxn id="14" idx="2"/>
              </p:cNvCxnSpPr>
              <p:nvPr/>
            </p:nvCxnSpPr>
            <p:spPr>
              <a:xfrm flipV="1">
                <a:off x="4732806" y="2953704"/>
                <a:ext cx="1073161" cy="11639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4703009" y="3791831"/>
                <a:ext cx="1102958" cy="1239647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4703009" y="4661948"/>
                <a:ext cx="1102958" cy="36953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4703009" y="2953704"/>
                <a:ext cx="1102958" cy="207777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>
                <a:stCxn id="14" idx="6"/>
                <a:endCxn id="17" idx="2"/>
              </p:cNvCxnSpPr>
              <p:nvPr/>
            </p:nvCxnSpPr>
            <p:spPr>
              <a:xfrm>
                <a:off x="6172966" y="2953704"/>
                <a:ext cx="1380407" cy="38670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14" idx="6"/>
                <a:endCxn id="18" idx="2"/>
              </p:cNvCxnSpPr>
              <p:nvPr/>
            </p:nvCxnSpPr>
            <p:spPr>
              <a:xfrm>
                <a:off x="6172966" y="2953704"/>
                <a:ext cx="1380407" cy="1256821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6172966" y="3340408"/>
                <a:ext cx="1380407" cy="45142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>
                <a:stCxn id="15" idx="6"/>
                <a:endCxn id="18" idx="2"/>
              </p:cNvCxnSpPr>
              <p:nvPr/>
            </p:nvCxnSpPr>
            <p:spPr>
              <a:xfrm>
                <a:off x="6172966" y="3791831"/>
                <a:ext cx="1380407" cy="41869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6172966" y="3340408"/>
                <a:ext cx="1380407" cy="132154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>
                <a:stCxn id="16" idx="6"/>
                <a:endCxn id="18" idx="2"/>
              </p:cNvCxnSpPr>
              <p:nvPr/>
            </p:nvCxnSpPr>
            <p:spPr>
              <a:xfrm flipV="1">
                <a:off x="6172966" y="4210525"/>
                <a:ext cx="1380407" cy="45142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2301850" y="5352699"/>
                <a:ext cx="89783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0070C0"/>
                    </a:solidFill>
                  </a:rPr>
                  <a:t>Entrée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4238597" y="5288915"/>
                <a:ext cx="2061580" cy="496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Couches cachées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7169879" y="5352699"/>
                <a:ext cx="80739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Sortie</a:t>
                </a:r>
              </a:p>
            </p:txBody>
          </p:sp>
          <p:cxnSp>
            <p:nvCxnSpPr>
              <p:cNvPr id="52" name="Connecteur droit avec flèche 51"/>
              <p:cNvCxnSpPr>
                <a:stCxn id="49" idx="3"/>
                <a:endCxn id="50" idx="1"/>
              </p:cNvCxnSpPr>
              <p:nvPr/>
            </p:nvCxnSpPr>
            <p:spPr>
              <a:xfrm>
                <a:off x="3199682" y="5537366"/>
                <a:ext cx="1038915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avec flèche 52"/>
              <p:cNvCxnSpPr>
                <a:stCxn id="50" idx="3"/>
                <a:endCxn id="51" idx="1"/>
              </p:cNvCxnSpPr>
              <p:nvPr/>
            </p:nvCxnSpPr>
            <p:spPr>
              <a:xfrm>
                <a:off x="6300176" y="5537364"/>
                <a:ext cx="869703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ZoneTexte 60"/>
            <p:cNvSpPr txBox="1"/>
            <p:nvPr/>
          </p:nvSpPr>
          <p:spPr>
            <a:xfrm>
              <a:off x="1546061" y="2555516"/>
              <a:ext cx="7596336" cy="72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lnSpc>
                  <a:spcPct val="200000"/>
                </a:lnSpc>
                <a:buClr>
                  <a:srgbClr val="005293"/>
                </a:buClr>
                <a:buFont typeface="Wingdings" panose="05000000000000000000" pitchFamily="2" charset="2"/>
                <a:buChar char="§"/>
              </a:pPr>
              <a:r>
                <a:rPr lang="fr-FR" sz="2400" dirty="0" smtClean="0"/>
                <a:t>Couches de neurones (unités de traitements).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re 3"/>
          <p:cNvSpPr txBox="1">
            <a:spLocks/>
          </p:cNvSpPr>
          <p:nvPr/>
        </p:nvSpPr>
        <p:spPr>
          <a:xfrm>
            <a:off x="1548000" y="-389"/>
            <a:ext cx="7596000" cy="76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rgbClr val="00529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LE DEEP LEARNING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5293"/>
                </a:solidFill>
              </a:rPr>
              <a:t>Deep</a:t>
            </a:r>
            <a:r>
              <a:rPr lang="fr-FR" sz="2100" b="1" dirty="0">
                <a:solidFill>
                  <a:srgbClr val="005293"/>
                </a:solidFill>
              </a:rPr>
              <a:t> Learning</a:t>
            </a:r>
            <a:r>
              <a:rPr lang="fr-FR" sz="2100" b="1" i="1" dirty="0">
                <a:solidFill>
                  <a:srgbClr val="005293"/>
                </a:solidFill>
              </a:rPr>
              <a:t>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traitement de langues naturelles 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546061" y="1837566"/>
            <a:ext cx="7596336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Méthode récente (1980 – 2000).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546061" y="2556098"/>
            <a:ext cx="69847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Application pour : 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Reconnaissance faciale/vocale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Vision par </a:t>
            </a:r>
            <a:r>
              <a:rPr lang="fr-FR" sz="2000" dirty="0" smtClean="0"/>
              <a:t>ordinateur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Intelligence artificielle</a:t>
            </a:r>
            <a:endParaRPr lang="fr-FR" sz="2000" dirty="0"/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Traitement automatisé du langage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7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>
          <a:xfrm>
            <a:off x="2423559" y="3524890"/>
            <a:ext cx="6003653" cy="2592288"/>
          </a:xfrm>
          <a:prstGeom prst="roundRect">
            <a:avLst>
              <a:gd name="adj" fmla="val 8313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LANGUES NATURELLES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 Learning et</a:t>
            </a:r>
            <a:r>
              <a:rPr lang="fr-FR" sz="2100" dirty="0"/>
              <a:t> </a:t>
            </a:r>
            <a:r>
              <a:rPr lang="fr-FR" sz="2100" b="1" dirty="0">
                <a:solidFill>
                  <a:srgbClr val="002060"/>
                </a:solidFill>
              </a:rPr>
              <a:t>traitement de langues naturelles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643521" y="3740914"/>
            <a:ext cx="302433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Linguistique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612689" y="4626409"/>
            <a:ext cx="338437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Informatique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124857" y="3827482"/>
            <a:ext cx="302433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Intelligence Artificielle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47664" y="2060848"/>
            <a:ext cx="759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traitement (automatique) des langues naturelles est l’exploitation du langage humain par les outils informatiques.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46802" y="5583147"/>
            <a:ext cx="86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005293"/>
                </a:solidFill>
              </a:rPr>
              <a:t>NLP</a:t>
            </a:r>
            <a:endParaRPr lang="fr-FR" sz="2500" b="1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TEXT Mining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62434" y="1268760"/>
            <a:ext cx="757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 Learning et traitement de langues naturelles et </a:t>
            </a:r>
            <a:r>
              <a:rPr lang="fr-FR" sz="2100" b="1" dirty="0" err="1" smtClean="0">
                <a:solidFill>
                  <a:srgbClr val="005293"/>
                </a:solidFill>
              </a:rPr>
              <a:t>Text</a:t>
            </a:r>
            <a:r>
              <a:rPr lang="fr-FR" sz="2100" b="1" dirty="0" smtClean="0">
                <a:solidFill>
                  <a:srgbClr val="005293"/>
                </a:solidFill>
              </a:rPr>
              <a:t> Mining.</a:t>
            </a:r>
            <a:endParaRPr lang="fr-FR" sz="2100" b="1" dirty="0">
              <a:solidFill>
                <a:srgbClr val="005293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198411" y="1837566"/>
            <a:ext cx="4541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547664" y="2060848"/>
            <a:ext cx="757996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Recenser, structurer des données textuelles.</a:t>
            </a:r>
          </a:p>
          <a:p>
            <a:pPr marL="742950" lvl="1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1500" dirty="0" smtClean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Approche globale et grossière du texte (sans s’attarder sur le sens).</a:t>
            </a:r>
          </a:p>
          <a:p>
            <a:pPr marL="742950" lvl="1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1500" dirty="0" smtClean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Historiquement différents modèles :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Bag of </a:t>
            </a:r>
            <a:r>
              <a:rPr lang="fr-FR" sz="2000" dirty="0" err="1" smtClean="0"/>
              <a:t>words</a:t>
            </a:r>
            <a:r>
              <a:rPr lang="fr-FR" sz="2000" dirty="0" smtClean="0"/>
              <a:t> ;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N-Gram</a:t>
            </a:r>
            <a:r>
              <a:rPr lang="fr-FR" sz="2300" dirty="0" smtClean="0"/>
              <a:t>.</a:t>
            </a:r>
          </a:p>
          <a:p>
            <a:pPr marL="742950" lvl="1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15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Applications dans de nombreux domaines : 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Page </a:t>
            </a:r>
            <a:r>
              <a:rPr lang="fr-FR" sz="2000" dirty="0" err="1" smtClean="0"/>
              <a:t>ranking</a:t>
            </a:r>
            <a:r>
              <a:rPr lang="fr-FR" sz="2000" dirty="0"/>
              <a:t> </a:t>
            </a:r>
            <a:r>
              <a:rPr lang="fr-FR" sz="2000" dirty="0" smtClean="0"/>
              <a:t>;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Filtrage des communications ;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Intelligence économique (détection de sujets clés).</a:t>
            </a: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10405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OBJECtifs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2" y="2420888"/>
            <a:ext cx="734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Fournir un état de l’art précis sur le contexte.</a:t>
            </a:r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Constituer une base de données de volume adapté au </a:t>
            </a:r>
            <a:r>
              <a:rPr lang="fr-FR" sz="2400" dirty="0" err="1" smtClean="0"/>
              <a:t>Deep</a:t>
            </a:r>
            <a:r>
              <a:rPr lang="fr-FR" sz="2400" dirty="0" smtClean="0"/>
              <a:t> Learning.</a:t>
            </a:r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Implémentation d’un réseau de </a:t>
            </a:r>
            <a:r>
              <a:rPr lang="fr-FR" sz="2400" dirty="0" smtClean="0"/>
              <a:t>neurones </a:t>
            </a:r>
            <a:r>
              <a:rPr lang="fr-FR" sz="2400" dirty="0" smtClean="0"/>
              <a:t>sur un </a:t>
            </a:r>
            <a:r>
              <a:rPr lang="fr-FR" sz="2400" dirty="0" smtClean="0"/>
              <a:t>cas dégagé </a:t>
            </a:r>
            <a:r>
              <a:rPr lang="fr-FR" sz="2400" dirty="0" smtClean="0"/>
              <a:t>par l’état de l’art.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2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 l’art (1/2)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RECONNAISSANCE D’AUTEUR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533391" y="3685094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INFÉRENCE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1605399" y="4085204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05399" y="48372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QUESTIONS-RÉPONSES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605399" y="5230987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554560" y="25757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TRADUCTION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626568" y="2975832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07704" y="1740878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Déterminer l’auteur d’un texte.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pour la détection de plagiat/similarité.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970577" y="2975832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Traduction de texte à l’échelle d’une phrase.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Idée d’essai d’un même réseau pour plusieurs langues.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060104" y="409920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Étude de relations logiques entre les phrases d’un corpus.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Recherche de contradictions ou préservation de la logique.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60104" y="525145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Formuler des réponses automatiques à des questions simples.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pour des</a:t>
            </a:r>
            <a:r>
              <a:rPr lang="fr-FR" i="1" dirty="0" smtClean="0"/>
              <a:t> </a:t>
            </a:r>
            <a:r>
              <a:rPr lang="fr-FR" i="1" dirty="0" err="1" smtClean="0"/>
              <a:t>chatbox</a:t>
            </a:r>
            <a:r>
              <a:rPr lang="fr-FR" dirty="0" smtClean="0"/>
              <a:t> en ligne.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8000" y="-388"/>
            <a:ext cx="7596000" cy="765092"/>
          </a:xfrm>
        </p:spPr>
        <p:txBody>
          <a:bodyPr/>
          <a:lstStyle/>
          <a:p>
            <a:r>
              <a:rPr lang="fr-FR" dirty="0" smtClean="0"/>
              <a:t>État de l’art (2/2)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56434" y="1282394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ANALYSE DE SENTIMENTS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28442" y="1682504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16474" y="1682504"/>
            <a:ext cx="72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Classifier les phrases par sentiment ou essayer de les prédire.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Différentes structures de données et approches possibles.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en classification de mail, étude d’opinions,...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47664" y="5934232"/>
            <a:ext cx="759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ym typeface="Wingdings"/>
              </a:rPr>
              <a:t> </a:t>
            </a:r>
            <a:r>
              <a:rPr lang="fr-FR" sz="2400" b="1" dirty="0" smtClean="0">
                <a:sym typeface="Wingdings"/>
              </a:rPr>
              <a:t>Sujet retenu pour les essais de la suite du projet.</a:t>
            </a:r>
            <a:endParaRPr lang="fr-FR" sz="2400" dirty="0"/>
          </a:p>
        </p:txBody>
      </p:sp>
      <p:grpSp>
        <p:nvGrpSpPr>
          <p:cNvPr id="3100" name="Groupe 3099"/>
          <p:cNvGrpSpPr/>
          <p:nvPr/>
        </p:nvGrpSpPr>
        <p:grpSpPr>
          <a:xfrm>
            <a:off x="2088227" y="2658630"/>
            <a:ext cx="6707337" cy="3360792"/>
            <a:chOff x="2043546" y="2672916"/>
            <a:chExt cx="6707337" cy="3360792"/>
          </a:xfrm>
        </p:grpSpPr>
        <p:sp>
          <p:nvSpPr>
            <p:cNvPr id="3" name="Ellipse 2"/>
            <p:cNvSpPr/>
            <p:nvPr/>
          </p:nvSpPr>
          <p:spPr>
            <a:xfrm>
              <a:off x="4323166" y="267291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306942" y="3163287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6452614" y="3163287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167712" y="3748552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752332" y="385656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842129" y="433049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344602" y="4281776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15303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539190" y="4822154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44189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7400885" y="4865493"/>
              <a:ext cx="216024" cy="2160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542260" y="5448352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350163" y="5482806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/>
            <p:cNvCxnSpPr>
              <a:stCxn id="9" idx="0"/>
              <a:endCxn id="3" idx="2"/>
            </p:cNvCxnSpPr>
            <p:nvPr/>
          </p:nvCxnSpPr>
          <p:spPr>
            <a:xfrm flipV="1">
              <a:off x="2414954" y="2780928"/>
              <a:ext cx="1908212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3" idx="6"/>
              <a:endCxn id="10" idx="0"/>
            </p:cNvCxnSpPr>
            <p:nvPr/>
          </p:nvCxnSpPr>
          <p:spPr>
            <a:xfrm>
              <a:off x="4539190" y="2780928"/>
              <a:ext cx="2021436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>
              <a:stCxn id="10" idx="4"/>
              <a:endCxn id="11" idx="0"/>
            </p:cNvCxnSpPr>
            <p:nvPr/>
          </p:nvCxnSpPr>
          <p:spPr>
            <a:xfrm flipH="1">
              <a:off x="5275724" y="3379311"/>
              <a:ext cx="1284902" cy="3692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10" idx="4"/>
              <a:endCxn id="12" idx="0"/>
            </p:cNvCxnSpPr>
            <p:nvPr/>
          </p:nvCxnSpPr>
          <p:spPr>
            <a:xfrm>
              <a:off x="6560626" y="3379311"/>
              <a:ext cx="1299718" cy="4772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stCxn id="11" idx="2"/>
              <a:endCxn id="13" idx="0"/>
            </p:cNvCxnSpPr>
            <p:nvPr/>
          </p:nvCxnSpPr>
          <p:spPr>
            <a:xfrm flipH="1">
              <a:off x="3950141" y="3856564"/>
              <a:ext cx="1217571" cy="47392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11" idx="6"/>
              <a:endCxn id="14" idx="0"/>
            </p:cNvCxnSpPr>
            <p:nvPr/>
          </p:nvCxnSpPr>
          <p:spPr>
            <a:xfrm>
              <a:off x="5383736" y="3856564"/>
              <a:ext cx="1068878" cy="42521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3" idx="2"/>
              <a:endCxn id="15" idx="0"/>
            </p:cNvCxnSpPr>
            <p:nvPr/>
          </p:nvCxnSpPr>
          <p:spPr>
            <a:xfrm flipH="1">
              <a:off x="3261048" y="4438502"/>
              <a:ext cx="581081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13" idx="6"/>
              <a:endCxn id="16" idx="0"/>
            </p:cNvCxnSpPr>
            <p:nvPr/>
          </p:nvCxnSpPr>
          <p:spPr>
            <a:xfrm>
              <a:off x="4058153" y="4438502"/>
              <a:ext cx="589049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14" idx="2"/>
              <a:endCxn id="17" idx="0"/>
            </p:cNvCxnSpPr>
            <p:nvPr/>
          </p:nvCxnSpPr>
          <p:spPr>
            <a:xfrm flipH="1">
              <a:off x="5549908" y="4389788"/>
              <a:ext cx="794694" cy="4323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>
              <a:stCxn id="14" idx="6"/>
              <a:endCxn id="18" idx="0"/>
            </p:cNvCxnSpPr>
            <p:nvPr/>
          </p:nvCxnSpPr>
          <p:spPr>
            <a:xfrm>
              <a:off x="6560626" y="4389788"/>
              <a:ext cx="948271" cy="47570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18" idx="2"/>
              <a:endCxn id="19" idx="0"/>
            </p:cNvCxnSpPr>
            <p:nvPr/>
          </p:nvCxnSpPr>
          <p:spPr>
            <a:xfrm flipH="1">
              <a:off x="6650272" y="4973505"/>
              <a:ext cx="750613" cy="47484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18" idx="6"/>
              <a:endCxn id="20" idx="0"/>
            </p:cNvCxnSpPr>
            <p:nvPr/>
          </p:nvCxnSpPr>
          <p:spPr>
            <a:xfrm>
              <a:off x="7616909" y="4973505"/>
              <a:ext cx="841266" cy="50930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4" name="ZoneTexte 3083"/>
            <p:cNvSpPr txBox="1"/>
            <p:nvPr/>
          </p:nvSpPr>
          <p:spPr>
            <a:xfrm>
              <a:off x="2043546" y="3379311"/>
              <a:ext cx="57419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This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5" name="ZoneTexte 3084"/>
            <p:cNvSpPr txBox="1"/>
            <p:nvPr/>
          </p:nvSpPr>
          <p:spPr>
            <a:xfrm>
              <a:off x="3032108" y="5026262"/>
              <a:ext cx="33695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6" name="ZoneTexte 3085"/>
            <p:cNvSpPr txBox="1"/>
            <p:nvPr/>
          </p:nvSpPr>
          <p:spPr>
            <a:xfrm>
              <a:off x="4431178" y="5021953"/>
              <a:ext cx="44114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n’t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7" name="ZoneTexte 3086"/>
            <p:cNvSpPr txBox="1"/>
            <p:nvPr/>
          </p:nvSpPr>
          <p:spPr>
            <a:xfrm>
              <a:off x="5378457" y="5021953"/>
              <a:ext cx="30168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8" name="ZoneTexte 3087"/>
            <p:cNvSpPr txBox="1"/>
            <p:nvPr/>
          </p:nvSpPr>
          <p:spPr>
            <a:xfrm>
              <a:off x="6306670" y="5664376"/>
              <a:ext cx="58586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new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9" name="ZoneTexte 3088"/>
            <p:cNvSpPr txBox="1"/>
            <p:nvPr/>
          </p:nvSpPr>
          <p:spPr>
            <a:xfrm>
              <a:off x="8165466" y="5664376"/>
              <a:ext cx="585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idea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90" name="ZoneTexte 3089"/>
            <p:cNvSpPr txBox="1"/>
            <p:nvPr/>
          </p:nvSpPr>
          <p:spPr>
            <a:xfrm>
              <a:off x="7752332" y="4069170"/>
              <a:ext cx="22955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latin typeface="Eurostile" panose="020B050402020205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743</Words>
  <Application>Microsoft Office PowerPoint</Application>
  <PresentationFormat>Affichage à l'écran (4:3)</PresentationFormat>
  <Paragraphs>173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SOMMAIRE</vt:lpstr>
      <vt:lpstr>LE DEEP LEARNING</vt:lpstr>
      <vt:lpstr>Présentation PowerPoint</vt:lpstr>
      <vt:lpstr>TRAITEMENT DE LANGUES NATURELLES</vt:lpstr>
      <vt:lpstr>TEXT Mining</vt:lpstr>
      <vt:lpstr>OBJECtifs</vt:lpstr>
      <vt:lpstr>État de l’art (1/2)</vt:lpstr>
      <vt:lpstr>État de l’art (2/2)</vt:lpstr>
      <vt:lpstr>bases de données mises en avant</vt:lpstr>
      <vt:lpstr>Traitement des bases de données</vt:lpstr>
      <vt:lpstr>représentation des mots</vt:lpstr>
      <vt:lpstr>Méthodes d’apprentissage possibles</vt:lpstr>
      <vt:lpstr>une première approche</vt:lpstr>
      <vt:lpstr>bilan du projet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Tchoum &amp; Tchoumfette</dc:creator>
  <cp:lastModifiedBy>Tchoum &amp; Tchoumfette</cp:lastModifiedBy>
  <cp:revision>119</cp:revision>
  <dcterms:created xsi:type="dcterms:W3CDTF">2017-01-31T10:09:29Z</dcterms:created>
  <dcterms:modified xsi:type="dcterms:W3CDTF">2017-03-30T14:25:28Z</dcterms:modified>
</cp:coreProperties>
</file>