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60" r:id="rId6"/>
    <p:sldId id="259" r:id="rId7"/>
    <p:sldId id="262" r:id="rId8"/>
    <p:sldId id="261" r:id="rId9"/>
    <p:sldId id="263" r:id="rId10"/>
    <p:sldId id="264" r:id="rId11"/>
    <p:sldId id="268" r:id="rId12"/>
    <p:sldId id="269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107" autoAdjust="0"/>
    <p:restoredTop sz="76872" autoAdjust="0"/>
  </p:normalViewPr>
  <p:slideViewPr>
    <p:cSldViewPr>
      <p:cViewPr>
        <p:scale>
          <a:sx n="80" d="100"/>
          <a:sy n="80" d="100"/>
        </p:scale>
        <p:origin x="-4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B1933-7AAA-4157-871B-29D7FD9D8DCF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B9452-64CF-4C44-A2FB-01757777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10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Votre présentation devrait être centrée sur </a:t>
            </a:r>
            <a:r>
              <a:rPr lang="fr-FR" b="1" dirty="0" smtClean="0"/>
              <a:t>l’appropriation du sujet, les objectifs et livrables</a:t>
            </a:r>
            <a:r>
              <a:rPr lang="fr-FR" dirty="0" smtClean="0"/>
              <a:t>, en accord avec le(s) commanditaire(s), ainsi que votre </a:t>
            </a:r>
            <a:r>
              <a:rPr lang="fr-FR" b="1" dirty="0" smtClean="0"/>
              <a:t>organisation/planning</a:t>
            </a:r>
            <a:r>
              <a:rPr lang="fr-FR" dirty="0" smtClean="0"/>
              <a:t> pour le traiter (décomposition en tâches, organigramme des responsabilités avec chef du projet, Gantt, etc.).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B9452-64CF-4C44-A2FB-01757777BCC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87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AAD9-6D46-4ABC-8B03-1FA06536828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AE97-4B7B-46A2-9913-627745BE4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85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AAD9-6D46-4ABC-8B03-1FA06536828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AE97-4B7B-46A2-9913-627745BE4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19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AAD9-6D46-4ABC-8B03-1FA06536828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AE97-4B7B-46A2-9913-627745BE4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1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AAD9-6D46-4ABC-8B03-1FA06536828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AE97-4B7B-46A2-9913-627745BE4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09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AAD9-6D46-4ABC-8B03-1FA06536828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AE97-4B7B-46A2-9913-627745BE4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43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AAD9-6D46-4ABC-8B03-1FA06536828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AE97-4B7B-46A2-9913-627745BE4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51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AAD9-6D46-4ABC-8B03-1FA06536828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AE97-4B7B-46A2-9913-627745BE4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89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AAD9-6D46-4ABC-8B03-1FA06536828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AE97-4B7B-46A2-9913-627745BE4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31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AAD9-6D46-4ABC-8B03-1FA06536828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AE97-4B7B-46A2-9913-627745BE4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33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AAD9-6D46-4ABC-8B03-1FA06536828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AE97-4B7B-46A2-9913-627745BE4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2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AAD9-6D46-4ABC-8B03-1FA06536828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AE97-4B7B-46A2-9913-627745BE4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13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AAD9-6D46-4ABC-8B03-1FA065368288}" type="datetimeFigureOut">
              <a:rPr lang="fr-FR" smtClean="0"/>
              <a:t>19/01/2017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FAE97-4B7B-46A2-9913-627745BE4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55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93284" y="1721982"/>
            <a:ext cx="7452320" cy="1080120"/>
          </a:xfrm>
        </p:spPr>
        <p:txBody>
          <a:bodyPr>
            <a:normAutofit/>
          </a:bodyPr>
          <a:lstStyle/>
          <a:p>
            <a:r>
              <a:rPr lang="fr-FR" sz="3200" dirty="0" err="1"/>
              <a:t>Deep</a:t>
            </a:r>
            <a:r>
              <a:rPr lang="fr-FR" sz="3200" dirty="0"/>
              <a:t> Learning et traitement de langues naturelles et </a:t>
            </a:r>
            <a:r>
              <a:rPr lang="fr-FR" sz="3200" dirty="0" err="1" smtClean="0"/>
              <a:t>Text</a:t>
            </a:r>
            <a:r>
              <a:rPr lang="fr-FR" sz="3200" dirty="0" smtClean="0"/>
              <a:t> </a:t>
            </a:r>
            <a:r>
              <a:rPr lang="fr-FR" sz="3200" dirty="0"/>
              <a:t>Mining</a:t>
            </a:r>
            <a:endParaRPr lang="en-GB" sz="3000" noProof="0" dirty="0">
              <a:effectLst/>
            </a:endParaRPr>
          </a:p>
        </p:txBody>
      </p:sp>
      <p:sp>
        <p:nvSpPr>
          <p:cNvPr id="4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48000" cy="365125"/>
          </a:xfrm>
        </p:spPr>
        <p:txBody>
          <a:bodyPr/>
          <a:lstStyle/>
          <a:p>
            <a:r>
              <a:rPr lang="fr-FR" sz="1500" i="1" dirty="0" smtClean="0"/>
              <a:t>Jeudi 19 janvier 2017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44A2271-E3F7-4263-BCA4-213AB4113E65}" type="slidenum">
              <a:rPr lang="fr-FR" sz="1500" i="1" smtClean="0"/>
              <a:t>1</a:t>
            </a:fld>
            <a:endParaRPr lang="fr-FR" sz="1500" i="1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691680" cy="6926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-1604" y="1052736"/>
            <a:ext cx="1694888" cy="58052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691680" y="692696"/>
            <a:ext cx="7452320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-1604" y="146293"/>
            <a:ext cx="169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 info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1052736"/>
            <a:ext cx="1691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du sujet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Livrables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 projet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1693284" y="1055270"/>
            <a:ext cx="7452320" cy="795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/>
              <a:t>PROJET D’OPTION</a:t>
            </a:r>
            <a:endParaRPr lang="en-GB" sz="4000" b="1" dirty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64" y="3422243"/>
            <a:ext cx="369276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re 1"/>
          <p:cNvSpPr txBox="1">
            <a:spLocks/>
          </p:cNvSpPr>
          <p:nvPr/>
        </p:nvSpPr>
        <p:spPr>
          <a:xfrm>
            <a:off x="1693284" y="2587522"/>
            <a:ext cx="74523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 smtClean="0"/>
              <a:t>Damien </a:t>
            </a:r>
            <a:r>
              <a:rPr lang="fr-FR" sz="2000" i="1" dirty="0" err="1" smtClean="0"/>
              <a:t>Douteaux</a:t>
            </a:r>
            <a:r>
              <a:rPr lang="fr-FR" sz="2000" i="1" dirty="0" smtClean="0"/>
              <a:t> – Vincent </a:t>
            </a:r>
            <a:r>
              <a:rPr lang="fr-FR" sz="2000" i="1" dirty="0" err="1" smtClean="0"/>
              <a:t>Hocquemiller</a:t>
            </a:r>
            <a:r>
              <a:rPr lang="fr-FR" sz="2000" i="1" dirty="0" smtClean="0"/>
              <a:t> – Louis </a:t>
            </a:r>
            <a:r>
              <a:rPr lang="fr-FR" sz="2000" i="1" dirty="0" err="1" smtClean="0"/>
              <a:t>Redonnet</a:t>
            </a:r>
            <a:endParaRPr lang="en-GB" sz="2000" i="1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8" t="84641" r="4468" b="3610"/>
          <a:stretch/>
        </p:blipFill>
        <p:spPr>
          <a:xfrm>
            <a:off x="32737" y="6309320"/>
            <a:ext cx="162620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44A2271-E3F7-4263-BCA4-213AB4113E65}" type="slidenum">
              <a:rPr lang="fr-FR" sz="1500" i="1" smtClean="0"/>
              <a:t>10</a:t>
            </a:fld>
            <a:endParaRPr lang="fr-FR" sz="1500" i="1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691680" cy="6926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-1604" y="1052736"/>
            <a:ext cx="1694888" cy="58052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691680" y="692696"/>
            <a:ext cx="7452320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691680" y="107821"/>
            <a:ext cx="74507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500" b="1" cap="none" spc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DÉCOMPOSITION EN TÂCHES (1) – ÉTAT DE L’ART</a:t>
            </a:r>
            <a:endParaRPr lang="fr-FR" sz="2500" b="1" cap="none" spc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0" y="1052736"/>
            <a:ext cx="1691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du sujet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Livrables</a:t>
            </a:r>
          </a:p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 projet</a:t>
            </a:r>
          </a:p>
          <a:p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1604" y="146293"/>
            <a:ext cx="169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 info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48000" cy="365125"/>
          </a:xfrm>
        </p:spPr>
        <p:txBody>
          <a:bodyPr/>
          <a:lstStyle/>
          <a:p>
            <a:r>
              <a:rPr lang="fr-FR" sz="1500" i="1" dirty="0" smtClean="0"/>
              <a:t>Jeudi 19 janvier 2017</a:t>
            </a:r>
            <a:endParaRPr lang="fr-FR" sz="1500" i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8" t="84641" r="4468" b="3610"/>
          <a:stretch/>
        </p:blipFill>
        <p:spPr>
          <a:xfrm>
            <a:off x="32737" y="6309320"/>
            <a:ext cx="1626206" cy="36000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693284" y="2276872"/>
            <a:ext cx="74507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Recherche de sources « fiables ».</a:t>
            </a:r>
          </a:p>
          <a:p>
            <a:pPr marL="742950" lvl="1" indent="-285750">
              <a:buBlip>
                <a:blip r:embed="rId3"/>
              </a:buBlip>
            </a:pPr>
            <a:endParaRPr lang="fr-FR" sz="2400" dirty="0" smtClean="0"/>
          </a:p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Examen des documents et extraction des concepts.</a:t>
            </a:r>
          </a:p>
          <a:p>
            <a:pPr marL="742950" lvl="1" indent="-285750">
              <a:buBlip>
                <a:blip r:embed="rId3"/>
              </a:buBlip>
            </a:pPr>
            <a:endParaRPr lang="fr-FR" sz="2400" dirty="0" smtClean="0"/>
          </a:p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Synthèse des documents.</a:t>
            </a:r>
          </a:p>
          <a:p>
            <a:pPr marL="742950" lvl="1" indent="-285750">
              <a:buBlip>
                <a:blip r:embed="rId3"/>
              </a:buBlip>
            </a:pPr>
            <a:endParaRPr lang="fr-FR" sz="2400" dirty="0" smtClean="0"/>
          </a:p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Détermination des objectifs pour la suite du projet.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631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44A2271-E3F7-4263-BCA4-213AB4113E65}" type="slidenum">
              <a:rPr lang="fr-FR" sz="1500" i="1" smtClean="0"/>
              <a:t>11</a:t>
            </a:fld>
            <a:endParaRPr lang="fr-FR" sz="1500" i="1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691680" cy="6926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-1604" y="1052736"/>
            <a:ext cx="1694888" cy="58052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691680" y="692696"/>
            <a:ext cx="7452320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691680" y="107821"/>
            <a:ext cx="74507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500" b="1" cap="none" spc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DÉCOMPOSITION EN TÂCHES (2) – APPLICATION</a:t>
            </a:r>
            <a:endParaRPr lang="fr-FR" sz="2500" b="1" cap="none" spc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0" y="1052736"/>
            <a:ext cx="1691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du sujet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Livrables</a:t>
            </a:r>
          </a:p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 projet</a:t>
            </a:r>
          </a:p>
          <a:p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1604" y="146293"/>
            <a:ext cx="169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 info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48000" cy="365125"/>
          </a:xfrm>
        </p:spPr>
        <p:txBody>
          <a:bodyPr/>
          <a:lstStyle/>
          <a:p>
            <a:r>
              <a:rPr lang="fr-FR" sz="1500" i="1" dirty="0" smtClean="0"/>
              <a:t>Jeudi 19 janvier 2017</a:t>
            </a:r>
            <a:endParaRPr lang="fr-FR" sz="1500" i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8" t="84641" r="4468" b="3610"/>
          <a:stretch/>
        </p:blipFill>
        <p:spPr>
          <a:xfrm>
            <a:off x="32737" y="6309320"/>
            <a:ext cx="1626206" cy="36000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693284" y="1856826"/>
            <a:ext cx="7450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Base existante (en lien avec le </a:t>
            </a:r>
            <a:r>
              <a:rPr lang="fr-FR" sz="2400" dirty="0" err="1" smtClean="0"/>
              <a:t>PAr</a:t>
            </a:r>
            <a:r>
              <a:rPr lang="fr-FR" sz="2400" dirty="0" smtClean="0"/>
              <a:t>).</a:t>
            </a:r>
          </a:p>
          <a:p>
            <a:pPr marL="742950" lvl="1" indent="-285750">
              <a:buBlip>
                <a:blip r:embed="rId3"/>
              </a:buBlip>
            </a:pPr>
            <a:endParaRPr lang="fr-FR" sz="2400" dirty="0" smtClean="0"/>
          </a:p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Préparation des données (nettoyage, analyse).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691680" y="1268760"/>
            <a:ext cx="745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</a:rPr>
              <a:t>RÉCUPÉRATION BASE DE DONNÉES</a:t>
            </a:r>
            <a:endParaRPr lang="fr-FR" sz="2400" b="1" dirty="0">
              <a:solidFill>
                <a:srgbClr val="0070C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689662" y="3502469"/>
            <a:ext cx="745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</a:rPr>
              <a:t>RÉCUPÉRATION D’UN RÉSEAU PRÉ-ENTRAÎNÉ</a:t>
            </a:r>
            <a:endParaRPr lang="fr-FR" sz="2400" b="1" dirty="0">
              <a:solidFill>
                <a:srgbClr val="0070C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673457" y="4015159"/>
            <a:ext cx="7450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Déterminer les « bonnes » sources.</a:t>
            </a:r>
          </a:p>
          <a:p>
            <a:pPr marL="742950" lvl="1" indent="-285750">
              <a:buBlip>
                <a:blip r:embed="rId3"/>
              </a:buBlip>
            </a:pPr>
            <a:endParaRPr lang="fr-FR" sz="2400" dirty="0"/>
          </a:p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Analyse du réseau.</a:t>
            </a:r>
          </a:p>
          <a:p>
            <a:pPr marL="742950" lvl="1" indent="-285750">
              <a:buBlip>
                <a:blip r:embed="rId3"/>
              </a:buBlip>
            </a:pPr>
            <a:endParaRPr lang="fr-FR" sz="2400" dirty="0"/>
          </a:p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Étude des méthodes pour le faire évoluer.</a:t>
            </a:r>
          </a:p>
        </p:txBody>
      </p:sp>
    </p:spTree>
    <p:extLst>
      <p:ext uri="{BB962C8B-B14F-4D97-AF65-F5344CB8AC3E}">
        <p14:creationId xmlns:p14="http://schemas.microsoft.com/office/powerpoint/2010/main" val="38045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44A2271-E3F7-4263-BCA4-213AB4113E65}" type="slidenum">
              <a:rPr lang="fr-FR" sz="1500" i="1" smtClean="0"/>
              <a:t>12</a:t>
            </a:fld>
            <a:endParaRPr lang="fr-FR" sz="1500" i="1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691680" cy="6926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-1604" y="1052736"/>
            <a:ext cx="1694888" cy="58052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691680" y="692696"/>
            <a:ext cx="7452320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691680" y="107821"/>
            <a:ext cx="74507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500" b="1" cap="none" spc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DÉCOMPOSITION EN TÂCHES (3) – ANALYSE RÉSULTATS</a:t>
            </a:r>
            <a:endParaRPr lang="fr-FR" sz="2500" b="1" cap="none" spc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0" y="1052736"/>
            <a:ext cx="1691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du sujet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Livrables</a:t>
            </a:r>
          </a:p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 projet</a:t>
            </a:r>
          </a:p>
          <a:p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1604" y="146293"/>
            <a:ext cx="169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 info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48000" cy="365125"/>
          </a:xfrm>
        </p:spPr>
        <p:txBody>
          <a:bodyPr/>
          <a:lstStyle/>
          <a:p>
            <a:r>
              <a:rPr lang="fr-FR" sz="1500" i="1" dirty="0" smtClean="0"/>
              <a:t>Jeudi 19 janvier 2017</a:t>
            </a:r>
            <a:endParaRPr lang="fr-FR" sz="1500" i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8" t="84641" r="4468" b="3610"/>
          <a:stretch/>
        </p:blipFill>
        <p:spPr>
          <a:xfrm>
            <a:off x="32737" y="6309320"/>
            <a:ext cx="1626206" cy="36000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693284" y="2616540"/>
            <a:ext cx="74507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Utilisation du réseau avec X-validation.</a:t>
            </a:r>
          </a:p>
          <a:p>
            <a:pPr marL="742950" lvl="1" indent="-285750">
              <a:buBlip>
                <a:blip r:embed="rId3"/>
              </a:buBlip>
            </a:pPr>
            <a:endParaRPr lang="fr-FR" sz="2400" dirty="0"/>
          </a:p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Comparaison de plusieurs modèles (si possible).</a:t>
            </a:r>
          </a:p>
          <a:p>
            <a:pPr marL="742950" lvl="1" indent="-285750">
              <a:buBlip>
                <a:blip r:embed="rId3"/>
              </a:buBlip>
            </a:pPr>
            <a:endParaRPr lang="fr-FR" sz="2400" dirty="0"/>
          </a:p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Mise en perspective avec la littérature.</a:t>
            </a:r>
          </a:p>
          <a:p>
            <a:pPr marL="742950" lvl="1" indent="-285750">
              <a:buBlip>
                <a:blip r:embed="rId3"/>
              </a:buBlip>
            </a:pPr>
            <a:endParaRPr lang="fr-FR" sz="2400" dirty="0"/>
          </a:p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Pertinence de la méthode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691680" y="1996303"/>
            <a:ext cx="745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</a:rPr>
              <a:t>ÉVALUATION MODÈLE</a:t>
            </a:r>
            <a:endParaRPr lang="fr-FR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à coins arrondis 20"/>
          <p:cNvSpPr/>
          <p:nvPr/>
        </p:nvSpPr>
        <p:spPr>
          <a:xfrm>
            <a:off x="1979712" y="1333510"/>
            <a:ext cx="6840760" cy="1008112"/>
          </a:xfrm>
          <a:prstGeom prst="roundRect">
            <a:avLst>
              <a:gd name="adj" fmla="val 1145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44A2271-E3F7-4263-BCA4-213AB4113E65}" type="slidenum">
              <a:rPr lang="fr-FR" sz="1500" i="1" smtClean="0"/>
              <a:t>13</a:t>
            </a:fld>
            <a:endParaRPr lang="fr-FR" sz="1500" i="1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691680" cy="6926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-1604" y="1052736"/>
            <a:ext cx="1694888" cy="58052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691680" y="692696"/>
            <a:ext cx="7452320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691680" y="107821"/>
            <a:ext cx="74507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500" b="1" cap="none" spc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ORGANIGRAMME DES RESPONSABILITÉS</a:t>
            </a:r>
            <a:endParaRPr lang="fr-FR" sz="2500" b="1" cap="none" spc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0" y="1052736"/>
            <a:ext cx="1691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du sujet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Livrables</a:t>
            </a:r>
          </a:p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 projet</a:t>
            </a:r>
          </a:p>
          <a:p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1604" y="146293"/>
            <a:ext cx="169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 info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48000" cy="365125"/>
          </a:xfrm>
        </p:spPr>
        <p:txBody>
          <a:bodyPr/>
          <a:lstStyle/>
          <a:p>
            <a:r>
              <a:rPr lang="fr-FR" sz="1500" i="1" dirty="0" smtClean="0"/>
              <a:t>Jeudi 19 janvier 2017</a:t>
            </a:r>
            <a:endParaRPr lang="fr-FR" sz="1500" i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8" t="84641" r="4468" b="3610"/>
          <a:stretch/>
        </p:blipFill>
        <p:spPr>
          <a:xfrm>
            <a:off x="32737" y="6309320"/>
            <a:ext cx="1626206" cy="360000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2123728" y="1509901"/>
            <a:ext cx="2088232" cy="65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Alexandre SAÏDI</a:t>
            </a:r>
            <a:endParaRPr lang="fr-FR" sz="16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4572000" y="1509901"/>
            <a:ext cx="2088232" cy="65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Emmanuel DELLANDREA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6948262" y="1509901"/>
            <a:ext cx="219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Commanditaires – Référents techniques</a:t>
            </a:r>
            <a:endParaRPr lang="fr-FR" sz="16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4317794" y="2628593"/>
            <a:ext cx="2088232" cy="65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Chef de projet</a:t>
            </a:r>
          </a:p>
          <a:p>
            <a:pPr algn="ctr"/>
            <a:r>
              <a:rPr lang="fr-FR" sz="1600" dirty="0" smtClean="0"/>
              <a:t>Damien DOUTEAUX</a:t>
            </a:r>
            <a:endParaRPr lang="fr-FR" sz="1600" dirty="0"/>
          </a:p>
        </p:txBody>
      </p:sp>
      <p:sp>
        <p:nvSpPr>
          <p:cNvPr id="2" name="Organigramme : Processus 1"/>
          <p:cNvSpPr/>
          <p:nvPr/>
        </p:nvSpPr>
        <p:spPr>
          <a:xfrm>
            <a:off x="2339752" y="3789040"/>
            <a:ext cx="1872208" cy="7567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État de l’art</a:t>
            </a:r>
          </a:p>
          <a:p>
            <a:pPr algn="ctr"/>
            <a:r>
              <a:rPr lang="fr-FR" sz="1600" dirty="0" smtClean="0"/>
              <a:t>Vincent HOCQUEMILLER</a:t>
            </a:r>
            <a:endParaRPr lang="fr-FR" sz="1600" dirty="0"/>
          </a:p>
        </p:txBody>
      </p:sp>
      <p:sp>
        <p:nvSpPr>
          <p:cNvPr id="24" name="Organigramme : Processus 23"/>
          <p:cNvSpPr/>
          <p:nvPr/>
        </p:nvSpPr>
        <p:spPr>
          <a:xfrm>
            <a:off x="2448558" y="5149813"/>
            <a:ext cx="1877265" cy="7875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BDD</a:t>
            </a:r>
          </a:p>
          <a:p>
            <a:pPr algn="ctr"/>
            <a:r>
              <a:rPr lang="fr-FR" sz="1600" dirty="0" smtClean="0"/>
              <a:t>Vincent HOCQUEMILLER</a:t>
            </a:r>
            <a:endParaRPr lang="fr-FR" sz="1600" dirty="0"/>
          </a:p>
        </p:txBody>
      </p:sp>
      <p:sp>
        <p:nvSpPr>
          <p:cNvPr id="25" name="Organigramme : Processus 24"/>
          <p:cNvSpPr/>
          <p:nvPr/>
        </p:nvSpPr>
        <p:spPr>
          <a:xfrm>
            <a:off x="4497019" y="5149814"/>
            <a:ext cx="1729781" cy="7875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Réseaux de neurones</a:t>
            </a:r>
          </a:p>
          <a:p>
            <a:pPr algn="ctr"/>
            <a:r>
              <a:rPr lang="fr-FR" sz="1600" dirty="0" smtClean="0"/>
              <a:t>Louis REDONNET</a:t>
            </a:r>
            <a:endParaRPr lang="fr-FR" sz="1600" dirty="0"/>
          </a:p>
        </p:txBody>
      </p:sp>
      <p:sp>
        <p:nvSpPr>
          <p:cNvPr id="26" name="Organigramme : Processus 25"/>
          <p:cNvSpPr/>
          <p:nvPr/>
        </p:nvSpPr>
        <p:spPr>
          <a:xfrm>
            <a:off x="6481006" y="5149814"/>
            <a:ext cx="1979426" cy="7730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Analyse des résultats</a:t>
            </a:r>
          </a:p>
          <a:p>
            <a:pPr algn="ctr"/>
            <a:r>
              <a:rPr lang="fr-FR" sz="1600" dirty="0" smtClean="0"/>
              <a:t>Damien DOUTEAUX</a:t>
            </a:r>
          </a:p>
        </p:txBody>
      </p:sp>
      <p:sp>
        <p:nvSpPr>
          <p:cNvPr id="27" name="Organigramme : Processus 26"/>
          <p:cNvSpPr/>
          <p:nvPr/>
        </p:nvSpPr>
        <p:spPr>
          <a:xfrm>
            <a:off x="6532584" y="3789041"/>
            <a:ext cx="2287888" cy="7567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Administratif et réunions</a:t>
            </a:r>
          </a:p>
          <a:p>
            <a:pPr algn="ctr"/>
            <a:r>
              <a:rPr lang="fr-FR" sz="1600" dirty="0" smtClean="0"/>
              <a:t>Damien DOUTEAUX</a:t>
            </a:r>
          </a:p>
        </p:txBody>
      </p:sp>
      <p:sp>
        <p:nvSpPr>
          <p:cNvPr id="28" name="Organigramme : Processus 27"/>
          <p:cNvSpPr/>
          <p:nvPr/>
        </p:nvSpPr>
        <p:spPr>
          <a:xfrm>
            <a:off x="4676246" y="3789041"/>
            <a:ext cx="1371328" cy="7567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Réalisation</a:t>
            </a:r>
          </a:p>
        </p:txBody>
      </p:sp>
      <p:cxnSp>
        <p:nvCxnSpPr>
          <p:cNvPr id="13" name="Connecteur droit 12"/>
          <p:cNvCxnSpPr>
            <a:stCxn id="28" idx="2"/>
            <a:endCxn id="24" idx="0"/>
          </p:cNvCxnSpPr>
          <p:nvPr/>
        </p:nvCxnSpPr>
        <p:spPr>
          <a:xfrm flipH="1">
            <a:off x="3387191" y="4545776"/>
            <a:ext cx="1974719" cy="60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28" idx="2"/>
            <a:endCxn id="25" idx="0"/>
          </p:cNvCxnSpPr>
          <p:nvPr/>
        </p:nvCxnSpPr>
        <p:spPr>
          <a:xfrm>
            <a:off x="5361910" y="4545776"/>
            <a:ext cx="0" cy="604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28" idx="2"/>
            <a:endCxn id="26" idx="0"/>
          </p:cNvCxnSpPr>
          <p:nvPr/>
        </p:nvCxnSpPr>
        <p:spPr>
          <a:xfrm>
            <a:off x="5361910" y="4545776"/>
            <a:ext cx="2108809" cy="604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0" idx="2"/>
            <a:endCxn id="2" idx="0"/>
          </p:cNvCxnSpPr>
          <p:nvPr/>
        </p:nvCxnSpPr>
        <p:spPr>
          <a:xfrm flipH="1">
            <a:off x="3275856" y="3283923"/>
            <a:ext cx="2086054" cy="50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20" idx="2"/>
            <a:endCxn id="28" idx="0"/>
          </p:cNvCxnSpPr>
          <p:nvPr/>
        </p:nvCxnSpPr>
        <p:spPr>
          <a:xfrm>
            <a:off x="5361910" y="3283923"/>
            <a:ext cx="0" cy="50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20" idx="2"/>
            <a:endCxn id="27" idx="0"/>
          </p:cNvCxnSpPr>
          <p:nvPr/>
        </p:nvCxnSpPr>
        <p:spPr>
          <a:xfrm>
            <a:off x="5361910" y="3283923"/>
            <a:ext cx="2314618" cy="50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52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44A2271-E3F7-4263-BCA4-213AB4113E65}" type="slidenum">
              <a:rPr lang="fr-FR" sz="1500" i="1" smtClean="0"/>
              <a:t>14</a:t>
            </a:fld>
            <a:endParaRPr lang="fr-FR" sz="1500" i="1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691680" cy="6926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-1604" y="1052736"/>
            <a:ext cx="1694888" cy="58052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691680" y="692696"/>
            <a:ext cx="7452320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691680" y="107821"/>
            <a:ext cx="74507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500" b="1" cap="none" spc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GANTT</a:t>
            </a:r>
            <a:endParaRPr lang="fr-FR" sz="2500" b="1" cap="none" spc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0" y="1052736"/>
            <a:ext cx="1691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du sujet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Livrables</a:t>
            </a:r>
          </a:p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 projet</a:t>
            </a:r>
          </a:p>
          <a:p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1604" y="146293"/>
            <a:ext cx="169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 info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48000" cy="365125"/>
          </a:xfrm>
        </p:spPr>
        <p:txBody>
          <a:bodyPr/>
          <a:lstStyle/>
          <a:p>
            <a:r>
              <a:rPr lang="fr-FR" sz="1500" i="1" dirty="0" smtClean="0"/>
              <a:t>Jeudi 19 janvier 2017</a:t>
            </a:r>
            <a:endParaRPr lang="fr-FR" sz="1500" i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8" t="84641" r="4468" b="3610"/>
          <a:stretch/>
        </p:blipFill>
        <p:spPr>
          <a:xfrm>
            <a:off x="32737" y="6309320"/>
            <a:ext cx="1626206" cy="360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85" y="1125320"/>
            <a:ext cx="6762109" cy="51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6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44A2271-E3F7-4263-BCA4-213AB4113E65}" type="slidenum">
              <a:rPr lang="fr-FR" sz="1500" i="1" smtClean="0"/>
              <a:t>15</a:t>
            </a:fld>
            <a:endParaRPr lang="fr-FR" sz="1500" i="1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691680" cy="6926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-1604" y="1052736"/>
            <a:ext cx="1694888" cy="58052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691680" y="692696"/>
            <a:ext cx="7452320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0" y="1052736"/>
            <a:ext cx="1691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du sujet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Livrables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 projet</a:t>
            </a:r>
          </a:p>
          <a:p>
            <a:r>
              <a:rPr lang="fr-F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1604" y="146293"/>
            <a:ext cx="169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 info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48000" cy="365125"/>
          </a:xfrm>
        </p:spPr>
        <p:txBody>
          <a:bodyPr/>
          <a:lstStyle/>
          <a:p>
            <a:r>
              <a:rPr lang="fr-FR" sz="1500" i="1" dirty="0" smtClean="0"/>
              <a:t>Jeudi 19 janvier 2017</a:t>
            </a:r>
            <a:endParaRPr lang="fr-FR" sz="1500" i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8" t="84641" r="4468" b="3610"/>
          <a:stretch/>
        </p:blipFill>
        <p:spPr>
          <a:xfrm>
            <a:off x="32737" y="6309320"/>
            <a:ext cx="1626206" cy="36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691680" y="107821"/>
            <a:ext cx="74507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500" b="1" cap="none" spc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CONCLUSION</a:t>
            </a:r>
            <a:endParaRPr lang="fr-FR" sz="2500" b="1" cap="none" spc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693284" y="1837566"/>
            <a:ext cx="74507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Grande importance de l’état de l’art</a:t>
            </a:r>
          </a:p>
          <a:p>
            <a:pPr marL="742950" lvl="1" indent="-285750">
              <a:buBlip>
                <a:blip r:embed="rId3"/>
              </a:buBlip>
            </a:pPr>
            <a:endParaRPr lang="fr-FR" sz="2400" dirty="0"/>
          </a:p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Un certains nombres de documents déjà récupérés, mais à analyser.</a:t>
            </a:r>
          </a:p>
          <a:p>
            <a:pPr marL="742950" lvl="1" indent="-285750">
              <a:buBlip>
                <a:blip r:embed="rId3"/>
              </a:buBlip>
            </a:pPr>
            <a:endParaRPr lang="fr-FR" sz="2400" dirty="0"/>
          </a:p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Originalité dans l’utilisation du réseau de neurones</a:t>
            </a:r>
          </a:p>
          <a:p>
            <a:pPr marL="742950" lvl="1" indent="-285750">
              <a:buBlip>
                <a:blip r:embed="rId3"/>
              </a:buBlip>
            </a:pPr>
            <a:endParaRPr lang="fr-FR" sz="2400" dirty="0"/>
          </a:p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Objectifs « sur mesure » en fonction des centres d’intérêts et des données disponibles.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873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44A2271-E3F7-4263-BCA4-213AB4113E65}" type="slidenum">
              <a:rPr lang="fr-FR" sz="1500" i="1" smtClean="0"/>
              <a:t>2</a:t>
            </a:fld>
            <a:endParaRPr lang="fr-FR" sz="1500" i="1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691680" cy="6926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604" y="1052736"/>
            <a:ext cx="1694888" cy="58052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691680" y="692696"/>
            <a:ext cx="7452320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691680" y="107821"/>
            <a:ext cx="74507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500" b="1" cap="none" spc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SOMMAIRE</a:t>
            </a:r>
            <a:endParaRPr lang="fr-FR" sz="2500" b="1" cap="none" spc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680204" y="1772816"/>
            <a:ext cx="74507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Blip>
                <a:blip r:embed="rId2"/>
              </a:buBlip>
            </a:pPr>
            <a:r>
              <a:rPr lang="fr-FR" sz="2400" dirty="0" smtClean="0"/>
              <a:t>Introduction</a:t>
            </a:r>
          </a:p>
          <a:p>
            <a:pPr marL="742950" lvl="1" indent="-285750">
              <a:lnSpc>
                <a:spcPct val="200000"/>
              </a:lnSpc>
              <a:buBlip>
                <a:blip r:embed="rId2"/>
              </a:buBlip>
            </a:pPr>
            <a:r>
              <a:rPr lang="fr-FR" sz="2400" dirty="0" smtClean="0"/>
              <a:t>Contexte du sujet</a:t>
            </a:r>
          </a:p>
          <a:p>
            <a:pPr marL="742950" lvl="1" indent="-285750">
              <a:lnSpc>
                <a:spcPct val="200000"/>
              </a:lnSpc>
              <a:buBlip>
                <a:blip r:embed="rId2"/>
              </a:buBlip>
            </a:pPr>
            <a:r>
              <a:rPr lang="fr-FR" sz="2400" dirty="0" smtClean="0"/>
              <a:t>Objectifs</a:t>
            </a:r>
          </a:p>
          <a:p>
            <a:pPr marL="742950" lvl="1" indent="-285750">
              <a:lnSpc>
                <a:spcPct val="200000"/>
              </a:lnSpc>
              <a:buBlip>
                <a:blip r:embed="rId2"/>
              </a:buBlip>
            </a:pPr>
            <a:r>
              <a:rPr lang="fr-FR" sz="2400" dirty="0" smtClean="0"/>
              <a:t>Livrables</a:t>
            </a:r>
          </a:p>
          <a:p>
            <a:pPr marL="742950" lvl="1" indent="-285750">
              <a:lnSpc>
                <a:spcPct val="200000"/>
              </a:lnSpc>
              <a:buBlip>
                <a:blip r:embed="rId2"/>
              </a:buBlip>
            </a:pPr>
            <a:r>
              <a:rPr lang="fr-FR" sz="2400" dirty="0" smtClean="0"/>
              <a:t>Planification et gestion de projet</a:t>
            </a:r>
            <a:endParaRPr lang="fr-FR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0" y="1052736"/>
            <a:ext cx="1691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du sujet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Livrables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 projet</a:t>
            </a:r>
          </a:p>
          <a:p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1600" b="1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-1604" y="146293"/>
            <a:ext cx="169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 info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48000" cy="365125"/>
          </a:xfrm>
        </p:spPr>
        <p:txBody>
          <a:bodyPr/>
          <a:lstStyle/>
          <a:p>
            <a:r>
              <a:rPr lang="fr-FR" sz="1500" i="1" dirty="0" smtClean="0"/>
              <a:t>Jeudi 19 janvier 2017</a:t>
            </a:r>
            <a:endParaRPr lang="fr-FR" sz="1500" i="1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8" t="84641" r="4468" b="3610"/>
          <a:stretch/>
        </p:blipFill>
        <p:spPr>
          <a:xfrm>
            <a:off x="32737" y="6309320"/>
            <a:ext cx="162620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44A2271-E3F7-4263-BCA4-213AB4113E65}" type="slidenum">
              <a:rPr lang="fr-FR" sz="1500" i="1" smtClean="0"/>
              <a:t>3</a:t>
            </a:fld>
            <a:endParaRPr lang="fr-FR" sz="1500" i="1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691680" cy="6926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-1604" y="1052736"/>
            <a:ext cx="1694888" cy="58052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691680" y="692696"/>
            <a:ext cx="7452320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691680" y="107821"/>
            <a:ext cx="74507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500" b="1" cap="none" spc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DÉTAILS DU SUJET (1) – DEEP LEARNING</a:t>
            </a:r>
            <a:endParaRPr lang="fr-FR" sz="2500" b="1" cap="none" spc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1052736"/>
            <a:ext cx="1691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du sujet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Livrables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 projet</a:t>
            </a:r>
          </a:p>
          <a:p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1600" b="1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-1604" y="146293"/>
            <a:ext cx="169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 info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48000" cy="365125"/>
          </a:xfrm>
        </p:spPr>
        <p:txBody>
          <a:bodyPr/>
          <a:lstStyle/>
          <a:p>
            <a:r>
              <a:rPr lang="fr-FR" sz="1500" i="1" dirty="0" smtClean="0"/>
              <a:t>Jeudi 19 janvier 2017</a:t>
            </a:r>
            <a:endParaRPr lang="fr-FR" sz="1500" i="1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8" t="84641" r="4468" b="3610"/>
          <a:stretch/>
        </p:blipFill>
        <p:spPr>
          <a:xfrm>
            <a:off x="32737" y="6309320"/>
            <a:ext cx="1626206" cy="36000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691680" y="1268760"/>
            <a:ext cx="74507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00" b="1" dirty="0" err="1">
                <a:solidFill>
                  <a:srgbClr val="0070C0"/>
                </a:solidFill>
              </a:rPr>
              <a:t>Deep</a:t>
            </a:r>
            <a:r>
              <a:rPr lang="fr-FR" sz="2100" b="1" dirty="0">
                <a:solidFill>
                  <a:srgbClr val="0070C0"/>
                </a:solidFill>
              </a:rPr>
              <a:t> Learning </a:t>
            </a:r>
            <a:r>
              <a:rPr lang="fr-FR" sz="2100" dirty="0"/>
              <a:t>et traitement de langues naturelles et </a:t>
            </a:r>
            <a:r>
              <a:rPr lang="fr-FR" sz="2100" dirty="0" err="1" smtClean="0"/>
              <a:t>Text</a:t>
            </a:r>
            <a:r>
              <a:rPr lang="fr-FR" sz="2100" dirty="0" smtClean="0"/>
              <a:t> </a:t>
            </a:r>
            <a:r>
              <a:rPr lang="fr-FR" sz="2100" dirty="0"/>
              <a:t>Mining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3275856" y="1837566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693284" y="2247208"/>
            <a:ext cx="74507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Blip>
                <a:blip r:embed="rId3"/>
              </a:buBlip>
            </a:pPr>
            <a:r>
              <a:rPr lang="fr-FR" sz="2400" dirty="0" smtClean="0"/>
              <a:t>Méthode récente.</a:t>
            </a:r>
          </a:p>
          <a:p>
            <a:pPr marL="742950" lvl="1" indent="-285750">
              <a:lnSpc>
                <a:spcPct val="200000"/>
              </a:lnSpc>
              <a:buBlip>
                <a:blip r:embed="rId3"/>
              </a:buBlip>
            </a:pPr>
            <a:r>
              <a:rPr lang="fr-FR" sz="2400" dirty="0" smtClean="0"/>
              <a:t>Couches </a:t>
            </a:r>
            <a:r>
              <a:rPr lang="fr-FR" sz="2400" dirty="0" smtClean="0"/>
              <a:t>de neurones (unités de traitements).</a:t>
            </a:r>
            <a:endParaRPr lang="fr-FR" sz="2400" dirty="0" smtClean="0"/>
          </a:p>
          <a:p>
            <a:pPr marL="742950" lvl="1" indent="-285750">
              <a:lnSpc>
                <a:spcPct val="200000"/>
              </a:lnSpc>
              <a:buBlip>
                <a:blip r:embed="rId3"/>
              </a:buBlip>
            </a:pPr>
            <a:r>
              <a:rPr lang="fr-FR" sz="2400" dirty="0" smtClean="0"/>
              <a:t>Application pour : </a:t>
            </a:r>
          </a:p>
          <a:p>
            <a:pPr marL="1257300" lvl="2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Reconnaissance faciale/vocale</a:t>
            </a:r>
          </a:p>
          <a:p>
            <a:pPr marL="1257300" lvl="2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fr-FR" sz="2400" dirty="0"/>
              <a:t>V</a:t>
            </a:r>
            <a:r>
              <a:rPr lang="fr-FR" sz="2400" dirty="0" smtClean="0"/>
              <a:t>ision par ordinateur</a:t>
            </a:r>
          </a:p>
          <a:p>
            <a:pPr marL="1257300" lvl="2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Traitement automatisé du langage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808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44A2271-E3F7-4263-BCA4-213AB4113E65}" type="slidenum">
              <a:rPr lang="fr-FR" sz="1500" i="1" smtClean="0"/>
              <a:t>4</a:t>
            </a:fld>
            <a:endParaRPr lang="fr-FR" sz="1500" i="1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691680" cy="6926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-1604" y="1052736"/>
            <a:ext cx="1694888" cy="58052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691680" y="692696"/>
            <a:ext cx="7452320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691680" y="107821"/>
            <a:ext cx="74507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500" b="1" cap="none" spc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DÉTAILS DU SUJET (1) – DEEP LEARNING</a:t>
            </a:r>
            <a:endParaRPr lang="fr-FR" sz="2500" b="1" cap="none" spc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1052736"/>
            <a:ext cx="1691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du sujet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Livrables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 projet</a:t>
            </a:r>
          </a:p>
          <a:p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1600" b="1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-1604" y="146293"/>
            <a:ext cx="169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 info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48000" cy="365125"/>
          </a:xfrm>
        </p:spPr>
        <p:txBody>
          <a:bodyPr/>
          <a:lstStyle/>
          <a:p>
            <a:r>
              <a:rPr lang="fr-FR" sz="1500" i="1" dirty="0" smtClean="0"/>
              <a:t>Jeudi 19 janvier 2017</a:t>
            </a:r>
            <a:endParaRPr lang="fr-FR" sz="1500" i="1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8" t="84641" r="4468" b="3610"/>
          <a:stretch/>
        </p:blipFill>
        <p:spPr>
          <a:xfrm>
            <a:off x="32737" y="6309320"/>
            <a:ext cx="1626206" cy="36000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691680" y="1268760"/>
            <a:ext cx="74507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00" b="1" dirty="0" err="1">
                <a:solidFill>
                  <a:srgbClr val="0070C0"/>
                </a:solidFill>
              </a:rPr>
              <a:t>Deep</a:t>
            </a:r>
            <a:r>
              <a:rPr lang="fr-FR" sz="2100" b="1" dirty="0">
                <a:solidFill>
                  <a:srgbClr val="0070C0"/>
                </a:solidFill>
              </a:rPr>
              <a:t> Learning </a:t>
            </a:r>
            <a:r>
              <a:rPr lang="fr-FR" sz="2100" dirty="0"/>
              <a:t>et traitement de langues naturelles et </a:t>
            </a:r>
            <a:r>
              <a:rPr lang="fr-FR" sz="2100" dirty="0" err="1" smtClean="0"/>
              <a:t>Text</a:t>
            </a:r>
            <a:r>
              <a:rPr lang="fr-FR" sz="2100" dirty="0" smtClean="0"/>
              <a:t> </a:t>
            </a:r>
            <a:r>
              <a:rPr lang="fr-FR" sz="2100" dirty="0"/>
              <a:t>Mining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3275856" y="1837566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2450345" y="262239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2450345" y="34605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2450345" y="433064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4372766" y="2303558"/>
            <a:ext cx="360040" cy="360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4372766" y="3100483"/>
            <a:ext cx="360040" cy="360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4372766" y="3937666"/>
            <a:ext cx="360040" cy="360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4342969" y="4851458"/>
            <a:ext cx="360040" cy="360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5812926" y="2773684"/>
            <a:ext cx="360040" cy="360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5812926" y="3611811"/>
            <a:ext cx="360040" cy="360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812926" y="4481928"/>
            <a:ext cx="360040" cy="360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7560332" y="3160388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7560332" y="4030505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stCxn id="2" idx="6"/>
            <a:endCxn id="19" idx="2"/>
          </p:cNvCxnSpPr>
          <p:nvPr/>
        </p:nvCxnSpPr>
        <p:spPr>
          <a:xfrm flipV="1">
            <a:off x="2810385" y="2483578"/>
            <a:ext cx="1562381" cy="31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2" idx="6"/>
            <a:endCxn id="20" idx="2"/>
          </p:cNvCxnSpPr>
          <p:nvPr/>
        </p:nvCxnSpPr>
        <p:spPr>
          <a:xfrm>
            <a:off x="2810385" y="2802416"/>
            <a:ext cx="1562381" cy="478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2" idx="6"/>
            <a:endCxn id="21" idx="2"/>
          </p:cNvCxnSpPr>
          <p:nvPr/>
        </p:nvCxnSpPr>
        <p:spPr>
          <a:xfrm>
            <a:off x="2810385" y="2802416"/>
            <a:ext cx="1562381" cy="131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" idx="6"/>
            <a:endCxn id="22" idx="2"/>
          </p:cNvCxnSpPr>
          <p:nvPr/>
        </p:nvCxnSpPr>
        <p:spPr>
          <a:xfrm>
            <a:off x="2810385" y="2802416"/>
            <a:ext cx="1532584" cy="222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17" idx="6"/>
            <a:endCxn id="19" idx="2"/>
          </p:cNvCxnSpPr>
          <p:nvPr/>
        </p:nvCxnSpPr>
        <p:spPr>
          <a:xfrm flipV="1">
            <a:off x="2810385" y="2483578"/>
            <a:ext cx="1562381" cy="115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17" idx="6"/>
            <a:endCxn id="20" idx="2"/>
          </p:cNvCxnSpPr>
          <p:nvPr/>
        </p:nvCxnSpPr>
        <p:spPr>
          <a:xfrm flipV="1">
            <a:off x="2810385" y="3280503"/>
            <a:ext cx="1562381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17" idx="6"/>
            <a:endCxn id="21" idx="2"/>
          </p:cNvCxnSpPr>
          <p:nvPr/>
        </p:nvCxnSpPr>
        <p:spPr>
          <a:xfrm>
            <a:off x="2810385" y="3640543"/>
            <a:ext cx="1562381" cy="477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17" idx="6"/>
            <a:endCxn id="22" idx="2"/>
          </p:cNvCxnSpPr>
          <p:nvPr/>
        </p:nvCxnSpPr>
        <p:spPr>
          <a:xfrm>
            <a:off x="2810385" y="3640543"/>
            <a:ext cx="1532584" cy="1390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8" idx="6"/>
            <a:endCxn id="19" idx="2"/>
          </p:cNvCxnSpPr>
          <p:nvPr/>
        </p:nvCxnSpPr>
        <p:spPr>
          <a:xfrm flipV="1">
            <a:off x="2810385" y="2483578"/>
            <a:ext cx="1562381" cy="202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8" idx="6"/>
            <a:endCxn id="20" idx="2"/>
          </p:cNvCxnSpPr>
          <p:nvPr/>
        </p:nvCxnSpPr>
        <p:spPr>
          <a:xfrm flipV="1">
            <a:off x="2810385" y="3280503"/>
            <a:ext cx="1562381" cy="1230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8" idx="6"/>
            <a:endCxn id="21" idx="2"/>
          </p:cNvCxnSpPr>
          <p:nvPr/>
        </p:nvCxnSpPr>
        <p:spPr>
          <a:xfrm flipV="1">
            <a:off x="2810385" y="4117686"/>
            <a:ext cx="1562381" cy="392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8" idx="6"/>
            <a:endCxn id="22" idx="2"/>
          </p:cNvCxnSpPr>
          <p:nvPr/>
        </p:nvCxnSpPr>
        <p:spPr>
          <a:xfrm>
            <a:off x="2810385" y="4510660"/>
            <a:ext cx="1532584" cy="520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19" idx="6"/>
            <a:endCxn id="23" idx="2"/>
          </p:cNvCxnSpPr>
          <p:nvPr/>
        </p:nvCxnSpPr>
        <p:spPr>
          <a:xfrm>
            <a:off x="4732806" y="2483578"/>
            <a:ext cx="1080120" cy="47012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19" idx="6"/>
            <a:endCxn id="24" idx="2"/>
          </p:cNvCxnSpPr>
          <p:nvPr/>
        </p:nvCxnSpPr>
        <p:spPr>
          <a:xfrm>
            <a:off x="4732806" y="2483578"/>
            <a:ext cx="1080120" cy="130825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19" idx="6"/>
            <a:endCxn id="25" idx="2"/>
          </p:cNvCxnSpPr>
          <p:nvPr/>
        </p:nvCxnSpPr>
        <p:spPr>
          <a:xfrm>
            <a:off x="4732806" y="2483578"/>
            <a:ext cx="1080120" cy="217837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20" idx="6"/>
            <a:endCxn id="23" idx="2"/>
          </p:cNvCxnSpPr>
          <p:nvPr/>
        </p:nvCxnSpPr>
        <p:spPr>
          <a:xfrm flipV="1">
            <a:off x="4732806" y="2953704"/>
            <a:ext cx="1080120" cy="32679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20" idx="6"/>
            <a:endCxn id="24" idx="2"/>
          </p:cNvCxnSpPr>
          <p:nvPr/>
        </p:nvCxnSpPr>
        <p:spPr>
          <a:xfrm>
            <a:off x="4732806" y="3280503"/>
            <a:ext cx="1080120" cy="51132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21" idx="6"/>
            <a:endCxn id="24" idx="2"/>
          </p:cNvCxnSpPr>
          <p:nvPr/>
        </p:nvCxnSpPr>
        <p:spPr>
          <a:xfrm flipV="1">
            <a:off x="4732806" y="3791831"/>
            <a:ext cx="1080120" cy="32585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21" idx="6"/>
            <a:endCxn id="25" idx="2"/>
          </p:cNvCxnSpPr>
          <p:nvPr/>
        </p:nvCxnSpPr>
        <p:spPr>
          <a:xfrm>
            <a:off x="4732806" y="4117686"/>
            <a:ext cx="1080120" cy="5442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20" idx="6"/>
            <a:endCxn id="25" idx="2"/>
          </p:cNvCxnSpPr>
          <p:nvPr/>
        </p:nvCxnSpPr>
        <p:spPr>
          <a:xfrm>
            <a:off x="4732806" y="3280503"/>
            <a:ext cx="1080120" cy="13814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21" idx="6"/>
            <a:endCxn id="23" idx="2"/>
          </p:cNvCxnSpPr>
          <p:nvPr/>
        </p:nvCxnSpPr>
        <p:spPr>
          <a:xfrm flipV="1">
            <a:off x="4732806" y="2953704"/>
            <a:ext cx="1080120" cy="116398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22" idx="6"/>
            <a:endCxn id="24" idx="2"/>
          </p:cNvCxnSpPr>
          <p:nvPr/>
        </p:nvCxnSpPr>
        <p:spPr>
          <a:xfrm flipV="1">
            <a:off x="4703009" y="3791831"/>
            <a:ext cx="1109917" cy="123964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22" idx="6"/>
            <a:endCxn id="25" idx="2"/>
          </p:cNvCxnSpPr>
          <p:nvPr/>
        </p:nvCxnSpPr>
        <p:spPr>
          <a:xfrm flipV="1">
            <a:off x="4703009" y="4661948"/>
            <a:ext cx="1109917" cy="36953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>
            <a:stCxn id="22" idx="6"/>
            <a:endCxn id="23" idx="2"/>
          </p:cNvCxnSpPr>
          <p:nvPr/>
        </p:nvCxnSpPr>
        <p:spPr>
          <a:xfrm flipV="1">
            <a:off x="4703009" y="2953704"/>
            <a:ext cx="1109917" cy="207777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23" idx="6"/>
            <a:endCxn id="26" idx="2"/>
          </p:cNvCxnSpPr>
          <p:nvPr/>
        </p:nvCxnSpPr>
        <p:spPr>
          <a:xfrm>
            <a:off x="6172966" y="2953704"/>
            <a:ext cx="1387366" cy="38670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23" idx="6"/>
            <a:endCxn id="27" idx="2"/>
          </p:cNvCxnSpPr>
          <p:nvPr/>
        </p:nvCxnSpPr>
        <p:spPr>
          <a:xfrm>
            <a:off x="6172966" y="2953704"/>
            <a:ext cx="1387366" cy="125682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24" idx="6"/>
            <a:endCxn id="26" idx="2"/>
          </p:cNvCxnSpPr>
          <p:nvPr/>
        </p:nvCxnSpPr>
        <p:spPr>
          <a:xfrm flipV="1">
            <a:off x="6172966" y="3340408"/>
            <a:ext cx="1387366" cy="45142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24" idx="6"/>
            <a:endCxn id="27" idx="2"/>
          </p:cNvCxnSpPr>
          <p:nvPr/>
        </p:nvCxnSpPr>
        <p:spPr>
          <a:xfrm>
            <a:off x="6172966" y="3791831"/>
            <a:ext cx="1387366" cy="41869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>
            <a:stCxn id="25" idx="6"/>
            <a:endCxn id="26" idx="2"/>
          </p:cNvCxnSpPr>
          <p:nvPr/>
        </p:nvCxnSpPr>
        <p:spPr>
          <a:xfrm flipV="1">
            <a:off x="6172966" y="3340408"/>
            <a:ext cx="1387366" cy="132154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25" idx="6"/>
            <a:endCxn id="27" idx="2"/>
          </p:cNvCxnSpPr>
          <p:nvPr/>
        </p:nvCxnSpPr>
        <p:spPr>
          <a:xfrm flipV="1">
            <a:off x="6172966" y="4210525"/>
            <a:ext cx="1387366" cy="45142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0"/>
          <p:cNvSpPr txBox="1"/>
          <p:nvPr/>
        </p:nvSpPr>
        <p:spPr>
          <a:xfrm>
            <a:off x="2369981" y="5712123"/>
            <a:ext cx="88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Entrée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4323755" y="5712123"/>
            <a:ext cx="176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Couches cachées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7236296" y="5712123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Sortie</a:t>
            </a:r>
          </a:p>
        </p:txBody>
      </p:sp>
      <p:cxnSp>
        <p:nvCxnSpPr>
          <p:cNvPr id="117" name="Connecteur droit avec flèche 116"/>
          <p:cNvCxnSpPr>
            <a:stCxn id="111" idx="3"/>
            <a:endCxn id="112" idx="1"/>
          </p:cNvCxnSpPr>
          <p:nvPr/>
        </p:nvCxnSpPr>
        <p:spPr>
          <a:xfrm>
            <a:off x="3250788" y="5896789"/>
            <a:ext cx="10729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stCxn id="112" idx="3"/>
            <a:endCxn id="113" idx="1"/>
          </p:cNvCxnSpPr>
          <p:nvPr/>
        </p:nvCxnSpPr>
        <p:spPr>
          <a:xfrm>
            <a:off x="6085370" y="5896789"/>
            <a:ext cx="115092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9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44A2271-E3F7-4263-BCA4-213AB4113E65}" type="slidenum">
              <a:rPr lang="fr-FR" sz="1500" i="1" smtClean="0"/>
              <a:t>5</a:t>
            </a:fld>
            <a:endParaRPr lang="fr-FR" sz="1500" i="1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691680" cy="6926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-1604" y="1052736"/>
            <a:ext cx="1694888" cy="58052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691680" y="692696"/>
            <a:ext cx="7452320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691680" y="146293"/>
            <a:ext cx="7450717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100" b="1" cap="none" spc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DÉTAILS DU SUJET (2) – TRAITEMENT DU LANGAGE NATUREL</a:t>
            </a:r>
            <a:endParaRPr lang="fr-FR" sz="2100" b="1" cap="none" spc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0" y="1052736"/>
            <a:ext cx="1691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du sujet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Livrables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 projet</a:t>
            </a:r>
          </a:p>
          <a:p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1600" b="1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1604" y="146293"/>
            <a:ext cx="169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 info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48000" cy="365125"/>
          </a:xfrm>
        </p:spPr>
        <p:txBody>
          <a:bodyPr/>
          <a:lstStyle/>
          <a:p>
            <a:r>
              <a:rPr lang="fr-FR" sz="1500" i="1" dirty="0" smtClean="0"/>
              <a:t>Jeudi 19 janvier 2017</a:t>
            </a:r>
            <a:endParaRPr lang="fr-FR" sz="1500" i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8" t="84641" r="4468" b="3610"/>
          <a:stretch/>
        </p:blipFill>
        <p:spPr>
          <a:xfrm>
            <a:off x="32737" y="6309320"/>
            <a:ext cx="1626206" cy="3600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691680" y="1268760"/>
            <a:ext cx="74507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00" dirty="0" err="1"/>
              <a:t>Deep</a:t>
            </a:r>
            <a:r>
              <a:rPr lang="fr-FR" sz="2100" dirty="0"/>
              <a:t> Learning et </a:t>
            </a:r>
            <a:r>
              <a:rPr lang="fr-FR" sz="2100" b="1" dirty="0">
                <a:solidFill>
                  <a:srgbClr val="0070C0"/>
                </a:solidFill>
              </a:rPr>
              <a:t>traitement de langues naturelles </a:t>
            </a:r>
            <a:r>
              <a:rPr lang="fr-FR" sz="2100" dirty="0"/>
              <a:t>et </a:t>
            </a:r>
            <a:r>
              <a:rPr lang="fr-FR" sz="2100" dirty="0" err="1" smtClean="0"/>
              <a:t>Text</a:t>
            </a:r>
            <a:r>
              <a:rPr lang="fr-FR" sz="2100" dirty="0" smtClean="0"/>
              <a:t> </a:t>
            </a:r>
            <a:r>
              <a:rPr lang="fr-FR" sz="2100" dirty="0"/>
              <a:t>Mining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3275856" y="1837566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07904" y="4747456"/>
            <a:ext cx="3384376" cy="11949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500" b="1" dirty="0" smtClean="0"/>
              <a:t>INFORMATIQUE</a:t>
            </a:r>
            <a:endParaRPr lang="fr-FR" sz="2500" b="1" dirty="0"/>
          </a:p>
        </p:txBody>
      </p:sp>
      <p:sp>
        <p:nvSpPr>
          <p:cNvPr id="17" name="Ellipse 16"/>
          <p:cNvSpPr/>
          <p:nvPr/>
        </p:nvSpPr>
        <p:spPr>
          <a:xfrm>
            <a:off x="5004048" y="3955368"/>
            <a:ext cx="3024336" cy="11949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500" b="1" dirty="0" smtClean="0"/>
              <a:t>INTELLIGENCE ARTIFICIELLE</a:t>
            </a:r>
            <a:endParaRPr lang="fr-FR" sz="2500" b="1" dirty="0"/>
          </a:p>
        </p:txBody>
      </p:sp>
      <p:sp>
        <p:nvSpPr>
          <p:cNvPr id="18" name="Ellipse 17"/>
          <p:cNvSpPr/>
          <p:nvPr/>
        </p:nvSpPr>
        <p:spPr>
          <a:xfrm>
            <a:off x="2483768" y="3912569"/>
            <a:ext cx="3024336" cy="11949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500" b="1" dirty="0" smtClean="0"/>
              <a:t>LINGUISTIQUE</a:t>
            </a:r>
            <a:endParaRPr lang="fr-FR" sz="25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2051720" y="2060848"/>
            <a:ext cx="6787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Le traitement (automatique) des langues naturelles est l’exploitation du langage humain par les outils informatiques.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248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44A2271-E3F7-4263-BCA4-213AB4113E65}" type="slidenum">
              <a:rPr lang="fr-FR" sz="1500" i="1" smtClean="0"/>
              <a:t>6</a:t>
            </a:fld>
            <a:endParaRPr lang="fr-FR" sz="1500" i="1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691680" cy="6926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-1604" y="1052736"/>
            <a:ext cx="1694888" cy="58052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691680" y="692696"/>
            <a:ext cx="7452320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691680" y="107821"/>
            <a:ext cx="74507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500" b="1" cap="none" spc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DÉTAILS DU SUJET (3) – TEXT MINING</a:t>
            </a:r>
            <a:endParaRPr lang="fr-FR" sz="2500" b="1" cap="none" spc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0" y="1052736"/>
            <a:ext cx="1691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du sujet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Livrables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 projet</a:t>
            </a:r>
          </a:p>
          <a:p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1600" b="1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1604" y="146293"/>
            <a:ext cx="169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 info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48000" cy="365125"/>
          </a:xfrm>
        </p:spPr>
        <p:txBody>
          <a:bodyPr/>
          <a:lstStyle/>
          <a:p>
            <a:r>
              <a:rPr lang="fr-FR" sz="1500" i="1" dirty="0" smtClean="0"/>
              <a:t>Jeudi 19 janvier 2017</a:t>
            </a:r>
            <a:endParaRPr lang="fr-FR" sz="1500" i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8" t="84641" r="4468" b="3610"/>
          <a:stretch/>
        </p:blipFill>
        <p:spPr>
          <a:xfrm>
            <a:off x="32737" y="6309320"/>
            <a:ext cx="1626206" cy="3600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691680" y="1268760"/>
            <a:ext cx="74507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00" dirty="0" err="1"/>
              <a:t>Deep</a:t>
            </a:r>
            <a:r>
              <a:rPr lang="fr-FR" sz="2100" dirty="0"/>
              <a:t> Learning et traitement de langues naturelles et </a:t>
            </a:r>
            <a:r>
              <a:rPr lang="fr-FR" sz="2100" b="1" dirty="0" err="1" smtClean="0">
                <a:solidFill>
                  <a:srgbClr val="0070C0"/>
                </a:solidFill>
              </a:rPr>
              <a:t>Text</a:t>
            </a:r>
            <a:r>
              <a:rPr lang="fr-FR" sz="2100" b="1" dirty="0" smtClean="0">
                <a:solidFill>
                  <a:srgbClr val="0070C0"/>
                </a:solidFill>
              </a:rPr>
              <a:t> </a:t>
            </a:r>
            <a:r>
              <a:rPr lang="fr-FR" sz="2100" b="1" dirty="0">
                <a:solidFill>
                  <a:srgbClr val="0070C0"/>
                </a:solidFill>
              </a:rPr>
              <a:t>Mining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3275856" y="1837566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676910" y="2060848"/>
            <a:ext cx="745071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Blip>
                <a:blip r:embed="rId3"/>
              </a:buBlip>
            </a:pPr>
            <a:r>
              <a:rPr lang="fr-FR" sz="2300" dirty="0" smtClean="0"/>
              <a:t>Recenser, structurer des données textuelles.</a:t>
            </a:r>
          </a:p>
          <a:p>
            <a:pPr marL="742950" lvl="1" indent="-285750">
              <a:buBlip>
                <a:blip r:embed="rId3"/>
              </a:buBlip>
            </a:pPr>
            <a:endParaRPr lang="fr-FR" sz="1500" dirty="0" smtClean="0"/>
          </a:p>
          <a:p>
            <a:pPr marL="742950" lvl="1" indent="-285750">
              <a:buBlip>
                <a:blip r:embed="rId3"/>
              </a:buBlip>
            </a:pPr>
            <a:r>
              <a:rPr lang="fr-FR" sz="2300" dirty="0" smtClean="0"/>
              <a:t>Approche globale et grossière du texte (sans s’attarder sur le sens).</a:t>
            </a:r>
          </a:p>
          <a:p>
            <a:pPr marL="742950" lvl="1" indent="-285750">
              <a:buBlip>
                <a:blip r:embed="rId3"/>
              </a:buBlip>
            </a:pPr>
            <a:endParaRPr lang="fr-FR" sz="1500" dirty="0" smtClean="0"/>
          </a:p>
          <a:p>
            <a:pPr marL="742950" lvl="1" indent="-285750">
              <a:buBlip>
                <a:blip r:embed="rId3"/>
              </a:buBlip>
            </a:pPr>
            <a:r>
              <a:rPr lang="fr-FR" sz="2300" dirty="0" smtClean="0"/>
              <a:t>Historiquement différents modèles :</a:t>
            </a:r>
          </a:p>
          <a:p>
            <a:pPr marL="1257300" lvl="2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Bag of </a:t>
            </a:r>
            <a:r>
              <a:rPr lang="fr-FR" sz="2000" dirty="0" err="1" smtClean="0"/>
              <a:t>words</a:t>
            </a:r>
            <a:r>
              <a:rPr lang="fr-FR" sz="2000" dirty="0" smtClean="0"/>
              <a:t> ;</a:t>
            </a:r>
          </a:p>
          <a:p>
            <a:pPr marL="1257300" lvl="2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N-Gram</a:t>
            </a:r>
            <a:r>
              <a:rPr lang="fr-FR" sz="2300" dirty="0" smtClean="0"/>
              <a:t>.</a:t>
            </a:r>
          </a:p>
          <a:p>
            <a:pPr lvl="1"/>
            <a:endParaRPr lang="fr-FR" sz="1500" dirty="0"/>
          </a:p>
          <a:p>
            <a:pPr marL="800100" lvl="1" indent="-342900">
              <a:buBlip>
                <a:blip r:embed="rId3"/>
              </a:buBlip>
            </a:pPr>
            <a:r>
              <a:rPr lang="fr-FR" sz="2300" dirty="0" smtClean="0"/>
              <a:t>Applications dans de nombreux domaines : </a:t>
            </a:r>
          </a:p>
          <a:p>
            <a:pPr marL="1257300" lvl="2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Page </a:t>
            </a:r>
            <a:r>
              <a:rPr lang="fr-FR" sz="2000" dirty="0" err="1" smtClean="0"/>
              <a:t>ranking</a:t>
            </a:r>
            <a:r>
              <a:rPr lang="fr-FR" sz="2000" dirty="0"/>
              <a:t> </a:t>
            </a:r>
            <a:r>
              <a:rPr lang="fr-FR" sz="2000" dirty="0" smtClean="0"/>
              <a:t>;</a:t>
            </a:r>
          </a:p>
          <a:p>
            <a:pPr marL="1257300" lvl="2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Filtrage </a:t>
            </a:r>
            <a:r>
              <a:rPr lang="fr-FR" sz="2000" dirty="0" smtClean="0"/>
              <a:t>des communications ;</a:t>
            </a:r>
          </a:p>
          <a:p>
            <a:pPr marL="1257300" lvl="2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Intelligence </a:t>
            </a:r>
            <a:r>
              <a:rPr lang="fr-FR" sz="2000" dirty="0" smtClean="0"/>
              <a:t>économique (détection </a:t>
            </a:r>
            <a:r>
              <a:rPr lang="fr-FR" sz="2000" smtClean="0"/>
              <a:t>de sujets clés</a:t>
            </a:r>
            <a:r>
              <a:rPr lang="fr-FR" sz="2000" dirty="0" smtClean="0"/>
              <a:t>).</a:t>
            </a:r>
            <a:endParaRPr lang="fr-FR" sz="2000" dirty="0"/>
          </a:p>
          <a:p>
            <a:pPr marL="800100" lvl="1" indent="-342900">
              <a:buFont typeface="Arial" pitchFamily="34" charset="0"/>
              <a:buChar char="•"/>
            </a:pPr>
            <a:endParaRPr lang="fr-FR" sz="2300" dirty="0" smtClean="0"/>
          </a:p>
          <a:p>
            <a:pPr lvl="2"/>
            <a:endParaRPr lang="fr-FR" sz="2300" dirty="0" smtClean="0"/>
          </a:p>
          <a:p>
            <a:pPr marL="742950" lvl="1" indent="-285750">
              <a:buBlip>
                <a:blip r:embed="rId3"/>
              </a:buBlip>
            </a:pPr>
            <a:endParaRPr lang="fr-FR" sz="2300" dirty="0"/>
          </a:p>
        </p:txBody>
      </p:sp>
    </p:spTree>
    <p:extLst>
      <p:ext uri="{BB962C8B-B14F-4D97-AF65-F5344CB8AC3E}">
        <p14:creationId xmlns:p14="http://schemas.microsoft.com/office/powerpoint/2010/main" val="21256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44A2271-E3F7-4263-BCA4-213AB4113E65}" type="slidenum">
              <a:rPr lang="fr-FR" sz="1500" i="1" smtClean="0"/>
              <a:t>7</a:t>
            </a:fld>
            <a:endParaRPr lang="fr-FR" sz="1500" i="1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691680" cy="6926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-1604" y="1052736"/>
            <a:ext cx="1694888" cy="58052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691680" y="692696"/>
            <a:ext cx="7452320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691680" y="107821"/>
            <a:ext cx="74507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500" b="1" cap="none" spc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OBJECTIFS</a:t>
            </a:r>
            <a:endParaRPr lang="fr-FR" sz="2500" b="1" cap="none" spc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0" y="1052736"/>
            <a:ext cx="1691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du sujet</a:t>
            </a:r>
          </a:p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Livrables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 projet</a:t>
            </a:r>
          </a:p>
          <a:p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1600" b="1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1604" y="146293"/>
            <a:ext cx="169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 info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48000" cy="365125"/>
          </a:xfrm>
        </p:spPr>
        <p:txBody>
          <a:bodyPr/>
          <a:lstStyle/>
          <a:p>
            <a:r>
              <a:rPr lang="fr-FR" sz="1500" i="1" dirty="0" smtClean="0"/>
              <a:t>Jeudi 19 janvier 2017</a:t>
            </a:r>
            <a:endParaRPr lang="fr-FR" sz="1500" i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8" t="84641" r="4468" b="3610"/>
          <a:stretch/>
        </p:blipFill>
        <p:spPr>
          <a:xfrm>
            <a:off x="32737" y="6309320"/>
            <a:ext cx="1626206" cy="3600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715431" y="2780928"/>
            <a:ext cx="7452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Fournir un état de l’art </a:t>
            </a:r>
            <a:r>
              <a:rPr lang="fr-FR" sz="2400" dirty="0" smtClean="0"/>
              <a:t>précis sur le contexte.</a:t>
            </a:r>
            <a:endParaRPr lang="fr-FR" sz="2400" dirty="0" smtClean="0"/>
          </a:p>
          <a:p>
            <a:pPr lvl="1"/>
            <a:endParaRPr lang="fr-FR" sz="2400" dirty="0"/>
          </a:p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(Ré)utilisation d’un réseau de neurones pour </a:t>
            </a:r>
            <a:r>
              <a:rPr lang="fr-FR" sz="2400" dirty="0" smtClean="0"/>
              <a:t>appliquer </a:t>
            </a:r>
            <a:r>
              <a:rPr lang="fr-FR" sz="2400" dirty="0" smtClean="0"/>
              <a:t>les conclusions de nos recherches </a:t>
            </a:r>
            <a:r>
              <a:rPr lang="fr-FR" sz="2400" dirty="0" smtClean="0"/>
              <a:t>sur </a:t>
            </a:r>
            <a:r>
              <a:rPr lang="fr-FR" sz="2400" dirty="0" smtClean="0"/>
              <a:t>notre base de données.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077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44A2271-E3F7-4263-BCA4-213AB4113E65}" type="slidenum">
              <a:rPr lang="fr-FR" sz="1500" i="1" smtClean="0"/>
              <a:t>8</a:t>
            </a:fld>
            <a:endParaRPr lang="fr-FR" sz="1500" i="1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691680" cy="6926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-1604" y="1052736"/>
            <a:ext cx="1694888" cy="58052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691680" y="692696"/>
            <a:ext cx="7452320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691680" y="107821"/>
            <a:ext cx="74507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500" b="1" cap="none" spc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LIVRABLES (1) – ÉTAT DE L’ART</a:t>
            </a:r>
            <a:endParaRPr lang="fr-FR" sz="2500" b="1" cap="none" spc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0" y="1052736"/>
            <a:ext cx="1691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du sujet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</a:p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Livrables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 projet</a:t>
            </a:r>
          </a:p>
          <a:p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1600" b="1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1604" y="146293"/>
            <a:ext cx="169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 info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48000" cy="365125"/>
          </a:xfrm>
        </p:spPr>
        <p:txBody>
          <a:bodyPr/>
          <a:lstStyle/>
          <a:p>
            <a:r>
              <a:rPr lang="fr-FR" sz="1500" i="1" dirty="0" smtClean="0"/>
              <a:t>Jeudi 19 janvier 2017</a:t>
            </a:r>
            <a:endParaRPr lang="fr-FR" sz="1500" i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8" t="84641" r="4468" b="3610"/>
          <a:stretch/>
        </p:blipFill>
        <p:spPr>
          <a:xfrm>
            <a:off x="32737" y="6309320"/>
            <a:ext cx="1626206" cy="3600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694887" y="2636061"/>
            <a:ext cx="7449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Cibler les champs d’application du </a:t>
            </a:r>
            <a:r>
              <a:rPr lang="fr-FR" sz="2400" dirty="0" err="1"/>
              <a:t>D</a:t>
            </a:r>
            <a:r>
              <a:rPr lang="fr-FR" sz="2400" dirty="0" err="1" smtClean="0"/>
              <a:t>eep</a:t>
            </a:r>
            <a:r>
              <a:rPr lang="fr-FR" sz="2400" dirty="0" smtClean="0"/>
              <a:t> Learning.</a:t>
            </a:r>
          </a:p>
          <a:p>
            <a:pPr marL="742950" lvl="1" indent="-285750">
              <a:buBlip>
                <a:blip r:embed="rId3"/>
              </a:buBlip>
            </a:pPr>
            <a:endParaRPr lang="fr-FR" sz="2400" dirty="0"/>
          </a:p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Déterminer les principaux objectifs du </a:t>
            </a:r>
            <a:r>
              <a:rPr lang="fr-FR" sz="2400" dirty="0" err="1"/>
              <a:t>T</a:t>
            </a:r>
            <a:r>
              <a:rPr lang="fr-FR" sz="2400" dirty="0" err="1" smtClean="0"/>
              <a:t>ext</a:t>
            </a:r>
            <a:r>
              <a:rPr lang="fr-FR" sz="2400" dirty="0" smtClean="0"/>
              <a:t> </a:t>
            </a:r>
            <a:r>
              <a:rPr lang="fr-FR" sz="2400" dirty="0"/>
              <a:t>M</a:t>
            </a:r>
            <a:r>
              <a:rPr lang="fr-FR" sz="2400" dirty="0" smtClean="0"/>
              <a:t>ining.</a:t>
            </a:r>
          </a:p>
          <a:p>
            <a:pPr marL="742950" lvl="1" indent="-285750">
              <a:buBlip>
                <a:blip r:embed="rId3"/>
              </a:buBlip>
            </a:pPr>
            <a:endParaRPr lang="fr-FR" sz="2400" dirty="0"/>
          </a:p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Définir les objectifs finaux du projet.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481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44A2271-E3F7-4263-BCA4-213AB4113E65}" type="slidenum">
              <a:rPr lang="fr-FR" sz="1500" i="1" smtClean="0"/>
              <a:t>9</a:t>
            </a:fld>
            <a:endParaRPr lang="fr-FR" sz="1500" i="1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691680" cy="6926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-1604" y="1052736"/>
            <a:ext cx="1694888" cy="58052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691680" y="692696"/>
            <a:ext cx="7452320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691680" y="107821"/>
            <a:ext cx="74507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500" b="1" cap="none" spc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LIVRABLES (2) – EXEMPLE PRATIQUE D’APPLICATION</a:t>
            </a:r>
            <a:endParaRPr lang="fr-FR" sz="2500" b="1" cap="none" spc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0" y="1052736"/>
            <a:ext cx="1691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 du sujet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</a:p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Livrables</a:t>
            </a:r>
          </a:p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 projet</a:t>
            </a:r>
          </a:p>
          <a:p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1600" b="1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1604" y="146293"/>
            <a:ext cx="1693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 info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48000" cy="365125"/>
          </a:xfrm>
        </p:spPr>
        <p:txBody>
          <a:bodyPr/>
          <a:lstStyle/>
          <a:p>
            <a:r>
              <a:rPr lang="fr-FR" sz="1500" i="1" dirty="0" smtClean="0"/>
              <a:t>Jeudi 19 janvier 2017</a:t>
            </a:r>
            <a:endParaRPr lang="fr-FR" sz="1500" i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8" t="84641" r="4468" b="3610"/>
          <a:stretch/>
        </p:blipFill>
        <p:spPr>
          <a:xfrm>
            <a:off x="32737" y="6309320"/>
            <a:ext cx="1626206" cy="3600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679944" y="2420888"/>
            <a:ext cx="74491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Cibler une ou deux applications.</a:t>
            </a:r>
          </a:p>
          <a:p>
            <a:pPr marL="742950" lvl="1" indent="-285750">
              <a:buBlip>
                <a:blip r:embed="rId3"/>
              </a:buBlip>
            </a:pPr>
            <a:endParaRPr lang="fr-FR" sz="2400" dirty="0"/>
          </a:p>
          <a:p>
            <a:pPr marL="742950" lvl="1" indent="-285750">
              <a:buBlip>
                <a:blip r:embed="rId3"/>
              </a:buBlip>
            </a:pPr>
            <a:r>
              <a:rPr lang="fr-FR" sz="2400" dirty="0" smtClean="0"/>
              <a:t>Exploiter une base de données :</a:t>
            </a:r>
          </a:p>
          <a:p>
            <a:pPr marL="1257300" lvl="2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À partir d’un réseau pré-entraîné,</a:t>
            </a:r>
          </a:p>
          <a:p>
            <a:pPr marL="1257300" lvl="2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En entraînant manuellement le réseau.</a:t>
            </a:r>
          </a:p>
          <a:p>
            <a:pPr marL="1257300" lvl="2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800100" lvl="1" indent="-342900">
              <a:buClr>
                <a:srgbClr val="0070C0"/>
              </a:buClr>
              <a:buBlip>
                <a:blip r:embed="rId3"/>
              </a:buBlip>
            </a:pPr>
            <a:r>
              <a:rPr lang="fr-FR" sz="2400" dirty="0" smtClean="0"/>
              <a:t>Travail en collaboration avec un </a:t>
            </a:r>
            <a:r>
              <a:rPr lang="fr-FR" sz="2400" dirty="0" err="1" smtClean="0"/>
              <a:t>PAr</a:t>
            </a:r>
            <a:r>
              <a:rPr lang="fr-FR" sz="2400" dirty="0" smtClean="0"/>
              <a:t> (pour la BDD).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586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771</Words>
  <Application>Microsoft Office PowerPoint</Application>
  <PresentationFormat>Affichage à l'écran (4:3)</PresentationFormat>
  <Paragraphs>252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Deep Learning et traitement de langues naturelles et Text Mining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Tchoum &amp; Tchoumfette</dc:creator>
  <cp:lastModifiedBy>Tchoum &amp; Tchoumfette</cp:lastModifiedBy>
  <cp:revision>258</cp:revision>
  <dcterms:created xsi:type="dcterms:W3CDTF">2016-09-12T15:56:45Z</dcterms:created>
  <dcterms:modified xsi:type="dcterms:W3CDTF">2017-01-19T15:19:31Z</dcterms:modified>
</cp:coreProperties>
</file>