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65" autoAdjust="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9226813-A849-46D0-8442-9C21AE65484D}" type="datetimeFigureOut">
              <a:rPr lang="en-US" smtClean="0"/>
              <a:pPr/>
              <a:t>4/17/2015</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473F0EF-AA73-4A1C-85E0-B15AEA7317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226813-A849-46D0-8442-9C21AE65484D}" type="datetimeFigureOut">
              <a:rPr lang="en-US" smtClean="0"/>
              <a:pPr/>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3F0EF-AA73-4A1C-85E0-B15AEA7317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226813-A849-46D0-8442-9C21AE65484D}" type="datetimeFigureOut">
              <a:rPr lang="en-US" smtClean="0"/>
              <a:pPr/>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3F0EF-AA73-4A1C-85E0-B15AEA7317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9226813-A849-46D0-8442-9C21AE65484D}" type="datetimeFigureOut">
              <a:rPr lang="en-US" smtClean="0"/>
              <a:pPr/>
              <a:t>4/17/2015</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9473F0EF-AA73-4A1C-85E0-B15AEA7317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9226813-A849-46D0-8442-9C21AE65484D}" type="datetimeFigureOut">
              <a:rPr lang="en-US" smtClean="0"/>
              <a:pPr/>
              <a:t>4/17/2015</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9473F0EF-AA73-4A1C-85E0-B15AEA731719}"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9226813-A849-46D0-8442-9C21AE65484D}" type="datetimeFigureOut">
              <a:rPr lang="en-US" smtClean="0"/>
              <a:pPr/>
              <a:t>4/17/2015</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9473F0EF-AA73-4A1C-85E0-B15AEA7317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9226813-A849-46D0-8442-9C21AE65484D}" type="datetimeFigureOut">
              <a:rPr lang="en-US" smtClean="0"/>
              <a:pPr/>
              <a:t>4/17/2015</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9473F0EF-AA73-4A1C-85E0-B15AEA7317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226813-A849-46D0-8442-9C21AE65484D}" type="datetimeFigureOut">
              <a:rPr lang="en-US" smtClean="0"/>
              <a:pPr/>
              <a:t>4/17/2015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73F0EF-AA73-4A1C-85E0-B15AEA7317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9226813-A849-46D0-8442-9C21AE65484D}" type="datetimeFigureOut">
              <a:rPr lang="en-US" smtClean="0"/>
              <a:pPr/>
              <a:t>4/17/2015</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9473F0EF-AA73-4A1C-85E0-B15AEA7317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9226813-A849-46D0-8442-9C21AE65484D}" type="datetimeFigureOut">
              <a:rPr lang="en-US" smtClean="0"/>
              <a:pPr/>
              <a:t>4/17/2015</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473F0EF-AA73-4A1C-85E0-B15AEA7317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9226813-A849-46D0-8442-9C21AE65484D}" type="datetimeFigureOut">
              <a:rPr lang="en-US" smtClean="0"/>
              <a:pPr/>
              <a:t>4/17/2015</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9473F0EF-AA73-4A1C-85E0-B15AEA7317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9226813-A849-46D0-8442-9C21AE65484D}" type="datetimeFigureOut">
              <a:rPr lang="en-US" smtClean="0"/>
              <a:pPr/>
              <a:t>4/17/2015</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473F0EF-AA73-4A1C-85E0-B15AEA73171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smtClean="0"/>
              <a:t>Cấu trúc dữ liệu &amp; giải thuật</a:t>
            </a:r>
            <a:endParaRPr lang="en-US" sz="4000" b="1"/>
          </a:p>
        </p:txBody>
      </p:sp>
      <p:sp>
        <p:nvSpPr>
          <p:cNvPr id="3" name="Subtitle 2"/>
          <p:cNvSpPr>
            <a:spLocks noGrp="1"/>
          </p:cNvSpPr>
          <p:nvPr>
            <p:ph type="subTitle" idx="1"/>
          </p:nvPr>
        </p:nvSpPr>
        <p:spPr/>
        <p:txBody>
          <a:bodyPr/>
          <a:lstStyle/>
          <a:p>
            <a:r>
              <a:rPr lang="en-US" smtClean="0"/>
              <a:t>Cây (Tree)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hanBaiKS\Desktop\tree_pointer.png"/>
          <p:cNvPicPr>
            <a:picLocks noChangeAspect="1" noChangeArrowheads="1"/>
          </p:cNvPicPr>
          <p:nvPr/>
        </p:nvPicPr>
        <p:blipFill>
          <a:blip r:embed="rId2"/>
          <a:stretch>
            <a:fillRect/>
          </a:stretch>
        </p:blipFill>
        <p:spPr bwMode="auto">
          <a:xfrm>
            <a:off x="1409032" y="533400"/>
            <a:ext cx="6259260" cy="604018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shade val="48000"/>
                <a:satMod val="230000"/>
              </a:schemeClr>
            </a:gs>
            <a:gs pos="60000">
              <a:schemeClr val="bg2">
                <a:shade val="92000"/>
                <a:satMod val="230000"/>
              </a:schemeClr>
            </a:gs>
            <a:gs pos="100000">
              <a:schemeClr val="bg2">
                <a:tint val="85000"/>
                <a:satMod val="40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smtClean="0"/>
              <a:t>Định nghĩa</a:t>
            </a:r>
            <a:endParaRPr lang="en-US" b="1"/>
          </a:p>
        </p:txBody>
      </p:sp>
      <p:sp>
        <p:nvSpPr>
          <p:cNvPr id="11" name="TextBox 10"/>
          <p:cNvSpPr txBox="1"/>
          <p:nvPr/>
        </p:nvSpPr>
        <p:spPr>
          <a:xfrm>
            <a:off x="457200" y="1905000"/>
            <a:ext cx="8305800" cy="3477875"/>
          </a:xfrm>
          <a:prstGeom prst="rect">
            <a:avLst/>
          </a:prstGeom>
        </p:spPr>
        <p:txBody>
          <a:bodyPr wrap="square" rtlCol="0">
            <a:spAutoFit/>
          </a:bodyPr>
          <a:lstStyle/>
          <a:p>
            <a:r>
              <a:rPr lang="vi-VN" sz="2000" smtClean="0"/>
              <a:t>Trong khoa học máy tính, cây là một cấu trúc dữ liệu được sử dụng rộng rãi gồm một tập hợp các nút (tiếng Anh: node) được liên kết với nhau theo quan hệ cha-con. Cây trong cấu trúc dữ liệu đầu tiên là mô phỏng (hay nói cách khác là sự sao chép) của cây (có gốc) trong lý thuyết đồ thị. Hầu như mọi khái niệm trong cây của lý thuyết đồ thị đều được thể hiện trong cấu trúc dữ liệu. Tuy nhiên cây trong cấu trúc dữ liệu đã tìm được ứng dụng phong phú và hiệu quả trong nhiều giải thuật. Khi phân tích các giải thuật trên cấu trúc dữ liệu cây, người ta vẫn thường vẽ ra các cây tương ứng trong lý thuyết đồ thị.</a:t>
            </a:r>
            <a:endParaRPr lang="en-US" sz="2000" smtClean="0"/>
          </a:p>
          <a:p>
            <a:pPr algn="r"/>
            <a:r>
              <a:rPr lang="en-US" sz="2000" smtClean="0"/>
              <a:t>(wikipedia)	</a:t>
            </a:r>
            <a:endParaRPr lang="en-US" sz="2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t>Thành phần cơ bản của cây</a:t>
            </a:r>
            <a:endParaRPr lang="en-US" sz="4000" b="1"/>
          </a:p>
        </p:txBody>
      </p:sp>
      <p:sp>
        <p:nvSpPr>
          <p:cNvPr id="3" name="Content Placeholder 2"/>
          <p:cNvSpPr>
            <a:spLocks noGrp="1"/>
          </p:cNvSpPr>
          <p:nvPr>
            <p:ph idx="1"/>
          </p:nvPr>
        </p:nvSpPr>
        <p:spPr>
          <a:xfrm>
            <a:off x="457200" y="1524000"/>
            <a:ext cx="3810000" cy="4930808"/>
          </a:xfrm>
        </p:spPr>
        <p:txBody>
          <a:bodyPr>
            <a:normAutofit/>
          </a:bodyPr>
          <a:lstStyle/>
          <a:p>
            <a:r>
              <a:rPr lang="en-US" sz="1800" b="1" smtClean="0">
                <a:latin typeface="UTM Avo" pitchFamily="18" charset="0"/>
                <a:ea typeface="HLT LookUp" pitchFamily="2" charset="0"/>
              </a:rPr>
              <a:t>Nút (node, đỉnh):</a:t>
            </a:r>
            <a:r>
              <a:rPr lang="en-US" sz="1800" smtClean="0">
                <a:latin typeface="UTM Avo" pitchFamily="18" charset="0"/>
                <a:ea typeface="HLT LookUp" pitchFamily="2" charset="0"/>
              </a:rPr>
              <a:t/>
            </a:r>
            <a:br>
              <a:rPr lang="en-US" sz="1800" smtClean="0">
                <a:latin typeface="UTM Avo" pitchFamily="18" charset="0"/>
                <a:ea typeface="HLT LookUp" pitchFamily="2" charset="0"/>
              </a:rPr>
            </a:br>
            <a:r>
              <a:rPr lang="en-US" sz="1600" smtClean="0">
                <a:latin typeface="UTM Avo" pitchFamily="18" charset="0"/>
                <a:ea typeface="HLT LookUp" pitchFamily="2" charset="0"/>
              </a:rPr>
              <a:t>Một node bao gồm nhãn, là phần chứa dữ liệu của nút, và danh sách các đỉnh con của nó. Nhãn thường là 1 số hoặc là 1 struct</a:t>
            </a:r>
            <a:br>
              <a:rPr lang="en-US" sz="1600" smtClean="0">
                <a:latin typeface="UTM Avo" pitchFamily="18" charset="0"/>
                <a:ea typeface="HLT LookUp" pitchFamily="2" charset="0"/>
              </a:rPr>
            </a:br>
            <a:endParaRPr lang="en-US" sz="1600" smtClean="0">
              <a:latin typeface="UTM Avo" pitchFamily="18" charset="0"/>
              <a:ea typeface="HLT LookUp" pitchFamily="2" charset="0"/>
            </a:endParaRPr>
          </a:p>
          <a:p>
            <a:r>
              <a:rPr lang="en-US" sz="1600" b="1" smtClean="0">
                <a:latin typeface="UTM Avo" pitchFamily="18" charset="0"/>
                <a:ea typeface="HLT LookUp" pitchFamily="2" charset="0"/>
              </a:rPr>
              <a:t>Nút lá</a:t>
            </a:r>
            <a:br>
              <a:rPr lang="en-US" sz="1600" b="1" smtClean="0">
                <a:latin typeface="UTM Avo" pitchFamily="18" charset="0"/>
                <a:ea typeface="HLT LookUp" pitchFamily="2" charset="0"/>
              </a:rPr>
            </a:br>
            <a:r>
              <a:rPr lang="en-US" sz="1600" smtClean="0">
                <a:latin typeface="UTM Avo" pitchFamily="18" charset="0"/>
                <a:ea typeface="HLT LookUp" pitchFamily="2" charset="0"/>
              </a:rPr>
              <a:t>Nút không có bất cứ đỉnh con nào được gọi là 1 lá.</a:t>
            </a:r>
            <a:br>
              <a:rPr lang="en-US" sz="1600" smtClean="0">
                <a:latin typeface="UTM Avo" pitchFamily="18" charset="0"/>
                <a:ea typeface="HLT LookUp" pitchFamily="2" charset="0"/>
              </a:rPr>
            </a:br>
            <a:endParaRPr lang="en-US" sz="1600" smtClean="0">
              <a:latin typeface="UTM Avo" pitchFamily="18" charset="0"/>
              <a:ea typeface="HLT LookUp" pitchFamily="2" charset="0"/>
            </a:endParaRPr>
          </a:p>
          <a:p>
            <a:r>
              <a:rPr lang="en-US" sz="1600" b="1" smtClean="0">
                <a:latin typeface="UTM Avo" pitchFamily="18" charset="0"/>
                <a:ea typeface="HLT LookUp" pitchFamily="2" charset="0"/>
              </a:rPr>
              <a:t>Cây</a:t>
            </a:r>
            <a:r>
              <a:rPr lang="en-US" sz="1600" smtClean="0">
                <a:latin typeface="UTM Avo" pitchFamily="18" charset="0"/>
                <a:ea typeface="HLT LookUp" pitchFamily="2" charset="0"/>
              </a:rPr>
              <a:t> của 1 nút bao gồm nút và tất cả các nút con, cháu … của nó.</a:t>
            </a:r>
            <a:br>
              <a:rPr lang="en-US" sz="1600" smtClean="0">
                <a:latin typeface="UTM Avo" pitchFamily="18" charset="0"/>
                <a:ea typeface="HLT LookUp" pitchFamily="2" charset="0"/>
              </a:rPr>
            </a:br>
            <a:r>
              <a:rPr lang="en-US" sz="1600" smtClean="0">
                <a:latin typeface="UTM Avo" pitchFamily="18" charset="0"/>
                <a:ea typeface="HLT LookUp" pitchFamily="2" charset="0"/>
              </a:rPr>
              <a:t>Bất cứ nút nào cũng có thể coi là 1 cây.</a:t>
            </a:r>
            <a:br>
              <a:rPr lang="en-US" sz="1600" smtClean="0">
                <a:latin typeface="UTM Avo" pitchFamily="18" charset="0"/>
                <a:ea typeface="HLT LookUp" pitchFamily="2" charset="0"/>
              </a:rPr>
            </a:br>
            <a:r>
              <a:rPr lang="en-US" sz="1600" smtClean="0">
                <a:latin typeface="UTM Avo" pitchFamily="18" charset="0"/>
                <a:ea typeface="HLT LookUp" pitchFamily="2" charset="0"/>
              </a:rPr>
              <a:t>Cây của nút không phải là gốc được coi là cây con.</a:t>
            </a:r>
            <a:endParaRPr lang="en-US" sz="1600" b="1" smtClean="0">
              <a:latin typeface="UTM Avo" pitchFamily="18" charset="0"/>
              <a:ea typeface="HLT LookUp" pitchFamily="2" charset="0"/>
            </a:endParaRPr>
          </a:p>
          <a:p>
            <a:endParaRPr lang="en-US" sz="1600" b="1" smtClean="0">
              <a:latin typeface="UTM Avo" pitchFamily="18" charset="0"/>
              <a:ea typeface="HLT LookUp" pitchFamily="2" charset="0"/>
            </a:endParaRPr>
          </a:p>
        </p:txBody>
      </p:sp>
      <p:pic>
        <p:nvPicPr>
          <p:cNvPr id="1027" name="Picture 3" descr="C:\Users\ThanBaiKS\Desktop\600px-Binary_tree.svg.png"/>
          <p:cNvPicPr>
            <a:picLocks noChangeAspect="1" noChangeArrowheads="1"/>
          </p:cNvPicPr>
          <p:nvPr/>
        </p:nvPicPr>
        <p:blipFill>
          <a:blip r:embed="rId2"/>
          <a:stretch>
            <a:fillRect/>
          </a:stretch>
        </p:blipFill>
        <p:spPr bwMode="auto">
          <a:xfrm>
            <a:off x="4267293" y="1600200"/>
            <a:ext cx="4440834" cy="370069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4000" b="1" smtClean="0">
                <a:latin typeface="UTM Alexander" pitchFamily="18" charset="0"/>
              </a:rPr>
              <a:t>Các chức năng cần có của 1 cây</a:t>
            </a:r>
            <a:endParaRPr lang="en-US" sz="4000" b="1">
              <a:latin typeface="UTM Alexander" pitchFamily="18" charset="0"/>
            </a:endParaRPr>
          </a:p>
        </p:txBody>
      </p:sp>
      <p:graphicFrame>
        <p:nvGraphicFramePr>
          <p:cNvPr id="4" name="Content Placeholder 3"/>
          <p:cNvGraphicFramePr>
            <a:graphicFrameLocks noGrp="1"/>
          </p:cNvGraphicFramePr>
          <p:nvPr>
            <p:ph idx="1"/>
          </p:nvPr>
        </p:nvGraphicFramePr>
        <p:xfrm>
          <a:off x="457200" y="1882775"/>
          <a:ext cx="8153400" cy="2308226"/>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2717800"/>
                <a:gridCol w="2717800"/>
                <a:gridCol w="2717800"/>
              </a:tblGrid>
              <a:tr h="2308226">
                <a:tc>
                  <a:txBody>
                    <a:bodyPr/>
                    <a:lstStyle/>
                    <a:p>
                      <a:pPr algn="ctr"/>
                      <a:r>
                        <a:rPr lang="en-US" smtClean="0"/>
                        <a:t>Khởi</a:t>
                      </a:r>
                      <a:r>
                        <a:rPr lang="en-US" baseline="0" smtClean="0"/>
                        <a:t> tạo cây</a:t>
                      </a:r>
                      <a:br>
                        <a:rPr lang="en-US" baseline="0" smtClean="0"/>
                      </a:br>
                      <a:endParaRPr lang="en-US" baseline="0" smtClean="0"/>
                    </a:p>
                    <a:p>
                      <a:pPr algn="ctr"/>
                      <a:r>
                        <a:rPr lang="en-US" baseline="0" smtClean="0"/>
                        <a:t/>
                      </a:r>
                      <a:br>
                        <a:rPr lang="en-US" baseline="0" smtClean="0"/>
                      </a:br>
                      <a:r>
                        <a:rPr lang="en-US" b="0" baseline="0" smtClean="0"/>
                        <a:t>Để đảm bảo rằng cây đã sẵn sàng cho quá trình nhập dữ liệu</a:t>
                      </a:r>
                      <a:endParaRPr lang="en-US" b="0"/>
                    </a:p>
                  </a:txBody>
                  <a:tcPr>
                    <a:solidFill>
                      <a:schemeClr val="accent1">
                        <a:lumMod val="75000"/>
                        <a:alpha val="32000"/>
                      </a:schemeClr>
                    </a:solidFill>
                  </a:tcPr>
                </a:tc>
                <a:tc>
                  <a:txBody>
                    <a:bodyPr/>
                    <a:lstStyle/>
                    <a:p>
                      <a:pPr algn="ctr"/>
                      <a:r>
                        <a:rPr lang="en-US" smtClean="0"/>
                        <a:t>Chèn</a:t>
                      </a:r>
                      <a:r>
                        <a:rPr lang="en-US" baseline="0" smtClean="0"/>
                        <a:t> 1 nút vào cây</a:t>
                      </a:r>
                      <a:br>
                        <a:rPr lang="en-US" baseline="0" smtClean="0"/>
                      </a:br>
                      <a:r>
                        <a:rPr lang="en-US" baseline="0" smtClean="0"/>
                        <a:t/>
                      </a:r>
                      <a:br>
                        <a:rPr lang="en-US" baseline="0" smtClean="0"/>
                      </a:br>
                      <a:r>
                        <a:rPr lang="en-US" baseline="0" smtClean="0"/>
                        <a:t/>
                      </a:r>
                      <a:br>
                        <a:rPr lang="en-US" baseline="0" smtClean="0"/>
                      </a:br>
                      <a:r>
                        <a:rPr lang="en-US" b="0" baseline="0" smtClean="0"/>
                        <a:t>Thêm 1 node vào cây khi cho biết cha của nút được tạo và nhãn của nút đó</a:t>
                      </a:r>
                      <a:endParaRPr lang="en-US" b="0"/>
                    </a:p>
                  </a:txBody>
                  <a:tcPr>
                    <a:solidFill>
                      <a:schemeClr val="accent1">
                        <a:lumMod val="75000"/>
                        <a:alpha val="32000"/>
                      </a:schemeClr>
                    </a:solidFill>
                  </a:tcPr>
                </a:tc>
                <a:tc>
                  <a:txBody>
                    <a:bodyPr/>
                    <a:lstStyle/>
                    <a:p>
                      <a:pPr algn="ctr"/>
                      <a:r>
                        <a:rPr lang="en-US" smtClean="0"/>
                        <a:t>Duyệt</a:t>
                      </a:r>
                      <a:r>
                        <a:rPr lang="en-US" baseline="0" smtClean="0"/>
                        <a:t> cây</a:t>
                      </a:r>
                      <a:br>
                        <a:rPr lang="en-US" baseline="0" smtClean="0"/>
                      </a:br>
                      <a:r>
                        <a:rPr lang="en-US" baseline="0" smtClean="0"/>
                        <a:t/>
                      </a:r>
                      <a:br>
                        <a:rPr lang="en-US" baseline="0" smtClean="0"/>
                      </a:br>
                      <a:r>
                        <a:rPr lang="en-US" baseline="0" smtClean="0"/>
                        <a:t/>
                      </a:r>
                      <a:br>
                        <a:rPr lang="en-US" baseline="0" smtClean="0"/>
                      </a:br>
                      <a:r>
                        <a:rPr lang="en-US" b="0" baseline="0" smtClean="0"/>
                        <a:t>In toàn bộ cây ra màn hình. Bao gồm:</a:t>
                      </a:r>
                    </a:p>
                    <a:p>
                      <a:pPr algn="ctr"/>
                      <a:r>
                        <a:rPr lang="en-US" b="0" baseline="0" smtClean="0"/>
                        <a:t>duyệt tiền thứ tự</a:t>
                      </a:r>
                    </a:p>
                    <a:p>
                      <a:pPr algn="ctr"/>
                      <a:r>
                        <a:rPr lang="en-US" b="0" baseline="0" smtClean="0"/>
                        <a:t> duyệt trung thứ tự và duyệt hậu thứ tự</a:t>
                      </a:r>
                      <a:endParaRPr lang="en-US"/>
                    </a:p>
                  </a:txBody>
                  <a:tcPr>
                    <a:solidFill>
                      <a:schemeClr val="accent1">
                        <a:lumMod val="75000"/>
                        <a:alpha val="32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Mô hình dữ liệu</a:t>
            </a:r>
            <a:br>
              <a:rPr lang="en-US" sz="3600" smtClean="0"/>
            </a:br>
            <a:r>
              <a:rPr lang="en-US" smtClean="0"/>
              <a:t>Cây biểu diễn bởi mảng</a:t>
            </a:r>
            <a:endParaRPr lang="en-US"/>
          </a:p>
        </p:txBody>
      </p:sp>
      <p:sp>
        <p:nvSpPr>
          <p:cNvPr id="3" name="Content Placeholder 2"/>
          <p:cNvSpPr>
            <a:spLocks noGrp="1"/>
          </p:cNvSpPr>
          <p:nvPr>
            <p:ph idx="1"/>
          </p:nvPr>
        </p:nvSpPr>
        <p:spPr/>
        <p:txBody>
          <a:bodyPr>
            <a:normAutofit fontScale="92500" lnSpcReduction="20000"/>
          </a:bodyPr>
          <a:lstStyle/>
          <a:p>
            <a:pPr>
              <a:buNone/>
            </a:pPr>
            <a:r>
              <a:rPr lang="en-US" sz="2000" smtClean="0"/>
              <a:t>	Để biểu diễn cây dưới dạng mảng cần có 2 mảng:</a:t>
            </a:r>
          </a:p>
          <a:p>
            <a:pPr>
              <a:buNone/>
            </a:pPr>
            <a:r>
              <a:rPr lang="en-US" sz="2000" smtClean="0"/>
              <a:t/>
            </a:r>
            <a:br>
              <a:rPr lang="en-US" sz="2000" smtClean="0"/>
            </a:br>
            <a:r>
              <a:rPr lang="en-US" sz="2000" smtClean="0"/>
              <a:t>(+)  </a:t>
            </a:r>
            <a:r>
              <a:rPr lang="en-US" sz="2000" b="1" smtClean="0"/>
              <a:t>Mảng chứa nhãn(labels</a:t>
            </a:r>
            <a:r>
              <a:rPr lang="en-US" sz="2000" smtClean="0"/>
              <a:t>): với mỗi nút thứ i được chèn vào thì labels[i] sẽ mang dữ liệu của nút i. Khi cần lấy nhãn của nút i thì ta chỉ cần gọi labels[i] sẽ trả về.</a:t>
            </a:r>
            <a:br>
              <a:rPr lang="en-US" sz="2000" smtClean="0"/>
            </a:br>
            <a:r>
              <a:rPr lang="en-US" sz="2000" smtClean="0"/>
              <a:t>	Khai báo: </a:t>
            </a:r>
            <a:r>
              <a:rPr lang="en-US" sz="2000" b="1" smtClean="0">
                <a:solidFill>
                  <a:schemeClr val="accent6">
                    <a:lumMod val="40000"/>
                    <a:lumOff val="60000"/>
                  </a:schemeClr>
                </a:solidFill>
              </a:rPr>
              <a:t>DataType labels[MAXNODE];</a:t>
            </a:r>
          </a:p>
          <a:p>
            <a:pPr>
              <a:buNone/>
            </a:pPr>
            <a:r>
              <a:rPr lang="en-US" sz="2000" smtClean="0"/>
              <a:t>		Với </a:t>
            </a:r>
            <a:r>
              <a:rPr lang="en-US" sz="2000" u="sng" smtClean="0"/>
              <a:t>DataType</a:t>
            </a:r>
            <a:r>
              <a:rPr lang="en-US" sz="2000" smtClean="0"/>
              <a:t> là kiểu dữ liệu của nhãn. Định nghĩa thông qua lệnh typedef. Có thể là số nguyên hoặc 1 xâu hoặc 1 struct chứa thông tin.</a:t>
            </a:r>
          </a:p>
          <a:p>
            <a:pPr>
              <a:buNone/>
            </a:pPr>
            <a:endParaRPr lang="en-US" sz="2000" u="sng" smtClean="0"/>
          </a:p>
          <a:p>
            <a:pPr>
              <a:buNone/>
            </a:pPr>
            <a:r>
              <a:rPr lang="en-US" sz="2000" smtClean="0"/>
              <a:t>	(+) </a:t>
            </a:r>
            <a:r>
              <a:rPr lang="en-US" sz="2000" b="1" smtClean="0"/>
              <a:t>Mảng chứa nút cha(parents): </a:t>
            </a:r>
            <a:r>
              <a:rPr lang="en-US" sz="2000" smtClean="0"/>
              <a:t>mảng này chứa chỉ số là nút cha của nút thứ i. Khi muốn biết cha của nút thứ x là nút nào, ta gọi parents[x] để lấy. </a:t>
            </a:r>
          </a:p>
          <a:p>
            <a:pPr>
              <a:buNone/>
            </a:pPr>
            <a:r>
              <a:rPr lang="en-US" sz="2000" smtClean="0"/>
              <a:t>		Khai báo: </a:t>
            </a:r>
            <a:r>
              <a:rPr lang="en-US" sz="2000" b="1" smtClean="0">
                <a:solidFill>
                  <a:schemeClr val="accent6">
                    <a:lumMod val="40000"/>
                    <a:lumOff val="60000"/>
                  </a:schemeClr>
                </a:solidFill>
              </a:rPr>
              <a:t>int parents[MAXNODE];</a:t>
            </a:r>
          </a:p>
          <a:p>
            <a:pPr>
              <a:buNone/>
            </a:pPr>
            <a:endParaRPr lang="en-US" sz="2000" b="1" smtClean="0">
              <a:solidFill>
                <a:schemeClr val="accent6">
                  <a:lumMod val="40000"/>
                  <a:lumOff val="60000"/>
                </a:schemeClr>
              </a:solidFill>
            </a:endParaRPr>
          </a:p>
          <a:p>
            <a:pPr>
              <a:buNone/>
            </a:pPr>
            <a:r>
              <a:rPr lang="en-US" sz="2000" smtClean="0"/>
              <a:t>	(+) Lưu ý: MAXNODE là hằng chỉ ra số lượng nút tối đa. Ta quy ước cha của nút gốc là -1, nút gốc luôn là nút có chỉ số 0</a:t>
            </a:r>
            <a:endParaRPr 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Mô hình dữ liệu</a:t>
            </a:r>
            <a:br>
              <a:rPr lang="en-US" sz="3600" smtClean="0"/>
            </a:br>
            <a:r>
              <a:rPr lang="en-US" smtClean="0"/>
              <a:t>Cây biểu diễn bởi mảng</a:t>
            </a:r>
            <a:endParaRPr lang="en-US"/>
          </a:p>
        </p:txBody>
      </p:sp>
      <p:sp>
        <p:nvSpPr>
          <p:cNvPr id="3" name="Content Placeholder 2"/>
          <p:cNvSpPr>
            <a:spLocks noGrp="1"/>
          </p:cNvSpPr>
          <p:nvPr>
            <p:ph idx="1"/>
          </p:nvPr>
        </p:nvSpPr>
        <p:spPr/>
        <p:txBody>
          <a:bodyPr>
            <a:normAutofit/>
          </a:bodyPr>
          <a:lstStyle/>
          <a:p>
            <a:pPr>
              <a:buNone/>
            </a:pPr>
            <a:r>
              <a:rPr lang="en-US" sz="2000" smtClean="0"/>
              <a:t>	</a:t>
            </a:r>
            <a:endParaRPr lang="en-US" sz="2000"/>
          </a:p>
        </p:txBody>
      </p:sp>
      <p:pic>
        <p:nvPicPr>
          <p:cNvPr id="2050" name="Picture 2" descr="C:\Users\ThanBaiKS\Desktop\600px-Binary_tree2.png"/>
          <p:cNvPicPr>
            <a:picLocks noChangeAspect="1" noChangeArrowheads="1"/>
          </p:cNvPicPr>
          <p:nvPr/>
        </p:nvPicPr>
        <p:blipFill>
          <a:blip r:embed="rId2"/>
          <a:stretch>
            <a:fillRect/>
          </a:stretch>
        </p:blipFill>
        <p:spPr bwMode="auto">
          <a:xfrm>
            <a:off x="2590800" y="1524000"/>
            <a:ext cx="4038794" cy="3365662"/>
          </a:xfrm>
          <a:prstGeom prst="rect">
            <a:avLst/>
          </a:prstGeom>
          <a:noFill/>
        </p:spPr>
      </p:pic>
      <p:graphicFrame>
        <p:nvGraphicFramePr>
          <p:cNvPr id="6" name="Table 5"/>
          <p:cNvGraphicFramePr>
            <a:graphicFrameLocks noGrp="1"/>
          </p:cNvGraphicFramePr>
          <p:nvPr/>
        </p:nvGraphicFramePr>
        <p:xfrm>
          <a:off x="533400" y="4876800"/>
          <a:ext cx="8229600" cy="1107440"/>
        </p:xfrm>
        <a:graphic>
          <a:graphicData uri="http://schemas.openxmlformats.org/drawingml/2006/table">
            <a:tbl>
              <a:tblPr firstRow="1" bandRow="1">
                <a:tableStyleId>{7DF18680-E054-41AD-8BC1-D1AEF772440D}</a:tableStyleId>
              </a:tblPr>
              <a:tblGrid>
                <a:gridCol w="931653"/>
                <a:gridCol w="714267"/>
                <a:gridCol w="822960"/>
                <a:gridCol w="822960"/>
                <a:gridCol w="822960"/>
                <a:gridCol w="822960"/>
                <a:gridCol w="822960"/>
                <a:gridCol w="822960"/>
                <a:gridCol w="822960"/>
                <a:gridCol w="822960"/>
              </a:tblGrid>
              <a:tr h="218440">
                <a:tc>
                  <a:txBody>
                    <a:bodyPr/>
                    <a:lstStyle/>
                    <a:p>
                      <a:pPr algn="ctr"/>
                      <a:r>
                        <a:rPr lang="en-US" sz="1600" smtClean="0"/>
                        <a:t>Chỉ</a:t>
                      </a:r>
                      <a:r>
                        <a:rPr lang="en-US" sz="1600" baseline="0" smtClean="0"/>
                        <a:t> số</a:t>
                      </a:r>
                      <a:endParaRPr lang="en-US" sz="1600" b="1"/>
                    </a:p>
                  </a:txBody>
                  <a:tcPr/>
                </a:tc>
                <a:tc>
                  <a:txBody>
                    <a:bodyPr/>
                    <a:lstStyle/>
                    <a:p>
                      <a:pPr algn="ctr"/>
                      <a:r>
                        <a:rPr lang="en-US" smtClean="0"/>
                        <a:t>0</a:t>
                      </a:r>
                      <a:endParaRPr lang="en-US"/>
                    </a:p>
                  </a:txBody>
                  <a:tcPr/>
                </a:tc>
                <a:tc>
                  <a:txBody>
                    <a:bodyPr/>
                    <a:lstStyle/>
                    <a:p>
                      <a:pPr algn="ctr"/>
                      <a:r>
                        <a:rPr lang="en-US" smtClean="0"/>
                        <a:t>1</a:t>
                      </a:r>
                      <a:endParaRPr lang="en-US"/>
                    </a:p>
                  </a:txBody>
                  <a:tcPr/>
                </a:tc>
                <a:tc>
                  <a:txBody>
                    <a:bodyPr/>
                    <a:lstStyle/>
                    <a:p>
                      <a:pPr algn="ctr"/>
                      <a:r>
                        <a:rPr lang="en-US" smtClean="0"/>
                        <a:t>2</a:t>
                      </a:r>
                      <a:endParaRPr lang="en-US"/>
                    </a:p>
                  </a:txBody>
                  <a:tcPr/>
                </a:tc>
                <a:tc>
                  <a:txBody>
                    <a:bodyPr/>
                    <a:lstStyle/>
                    <a:p>
                      <a:pPr algn="ctr"/>
                      <a:r>
                        <a:rPr lang="en-US" smtClean="0"/>
                        <a:t>3</a:t>
                      </a:r>
                      <a:endParaRPr lang="en-US"/>
                    </a:p>
                  </a:txBody>
                  <a:tcPr/>
                </a:tc>
                <a:tc>
                  <a:txBody>
                    <a:bodyPr/>
                    <a:lstStyle/>
                    <a:p>
                      <a:pPr algn="ctr"/>
                      <a:r>
                        <a:rPr lang="en-US" smtClean="0"/>
                        <a:t>4</a:t>
                      </a:r>
                      <a:endParaRPr lang="en-US"/>
                    </a:p>
                  </a:txBody>
                  <a:tcPr/>
                </a:tc>
                <a:tc>
                  <a:txBody>
                    <a:bodyPr/>
                    <a:lstStyle/>
                    <a:p>
                      <a:pPr algn="ctr"/>
                      <a:r>
                        <a:rPr lang="en-US" smtClean="0"/>
                        <a:t>5</a:t>
                      </a:r>
                      <a:endParaRPr lang="en-US"/>
                    </a:p>
                  </a:txBody>
                  <a:tcPr/>
                </a:tc>
                <a:tc>
                  <a:txBody>
                    <a:bodyPr/>
                    <a:lstStyle/>
                    <a:p>
                      <a:pPr algn="ctr"/>
                      <a:r>
                        <a:rPr lang="en-US" smtClean="0"/>
                        <a:t>6</a:t>
                      </a:r>
                      <a:endParaRPr lang="en-US"/>
                    </a:p>
                  </a:txBody>
                  <a:tcPr/>
                </a:tc>
                <a:tc>
                  <a:txBody>
                    <a:bodyPr/>
                    <a:lstStyle/>
                    <a:p>
                      <a:pPr algn="ctr"/>
                      <a:r>
                        <a:rPr lang="en-US" smtClean="0"/>
                        <a:t>7</a:t>
                      </a:r>
                      <a:endParaRPr lang="en-US"/>
                    </a:p>
                  </a:txBody>
                  <a:tcPr/>
                </a:tc>
                <a:tc>
                  <a:txBody>
                    <a:bodyPr/>
                    <a:lstStyle/>
                    <a:p>
                      <a:pPr algn="ctr"/>
                      <a:r>
                        <a:rPr lang="en-US" smtClean="0"/>
                        <a:t>8</a:t>
                      </a:r>
                      <a:endParaRPr lang="en-US"/>
                    </a:p>
                  </a:txBody>
                  <a:tcPr/>
                </a:tc>
              </a:tr>
              <a:tr h="370840">
                <a:tc>
                  <a:txBody>
                    <a:bodyPr/>
                    <a:lstStyle/>
                    <a:p>
                      <a:pPr algn="ctr"/>
                      <a:r>
                        <a:rPr lang="en-US" smtClean="0"/>
                        <a:t>Cha</a:t>
                      </a:r>
                      <a:endParaRPr lang="en-US"/>
                    </a:p>
                  </a:txBody>
                  <a:tcPr/>
                </a:tc>
                <a:tc>
                  <a:txBody>
                    <a:bodyPr/>
                    <a:lstStyle/>
                    <a:p>
                      <a:pPr algn="ctr"/>
                      <a:r>
                        <a:rPr lang="en-US" smtClean="0"/>
                        <a:t>-1</a:t>
                      </a:r>
                      <a:endParaRPr lang="en-US"/>
                    </a:p>
                  </a:txBody>
                  <a:tcPr/>
                </a:tc>
                <a:tc>
                  <a:txBody>
                    <a:bodyPr/>
                    <a:lstStyle/>
                    <a:p>
                      <a:pPr algn="ctr"/>
                      <a:r>
                        <a:rPr lang="en-US" smtClean="0"/>
                        <a:t>0</a:t>
                      </a:r>
                      <a:endParaRPr lang="en-US"/>
                    </a:p>
                  </a:txBody>
                  <a:tcPr/>
                </a:tc>
                <a:tc>
                  <a:txBody>
                    <a:bodyPr/>
                    <a:lstStyle/>
                    <a:p>
                      <a:pPr algn="ctr"/>
                      <a:r>
                        <a:rPr lang="en-US" smtClean="0"/>
                        <a:t>1</a:t>
                      </a:r>
                      <a:endParaRPr lang="en-US"/>
                    </a:p>
                  </a:txBody>
                  <a:tcPr/>
                </a:tc>
                <a:tc>
                  <a:txBody>
                    <a:bodyPr/>
                    <a:lstStyle/>
                    <a:p>
                      <a:pPr algn="ctr"/>
                      <a:r>
                        <a:rPr lang="en-US" smtClean="0"/>
                        <a:t>1</a:t>
                      </a:r>
                      <a:endParaRPr lang="en-US"/>
                    </a:p>
                  </a:txBody>
                  <a:tcPr/>
                </a:tc>
                <a:tc>
                  <a:txBody>
                    <a:bodyPr/>
                    <a:lstStyle/>
                    <a:p>
                      <a:pPr algn="ctr"/>
                      <a:r>
                        <a:rPr lang="en-US" smtClean="0"/>
                        <a:t>3</a:t>
                      </a:r>
                      <a:endParaRPr lang="en-US"/>
                    </a:p>
                  </a:txBody>
                  <a:tcPr/>
                </a:tc>
                <a:tc>
                  <a:txBody>
                    <a:bodyPr/>
                    <a:lstStyle/>
                    <a:p>
                      <a:pPr algn="ctr"/>
                      <a:r>
                        <a:rPr lang="en-US" smtClean="0"/>
                        <a:t>3</a:t>
                      </a:r>
                      <a:endParaRPr lang="en-US"/>
                    </a:p>
                  </a:txBody>
                  <a:tcPr/>
                </a:tc>
                <a:tc>
                  <a:txBody>
                    <a:bodyPr/>
                    <a:lstStyle/>
                    <a:p>
                      <a:pPr algn="ctr"/>
                      <a:r>
                        <a:rPr lang="en-US" smtClean="0"/>
                        <a:t>0</a:t>
                      </a:r>
                      <a:endParaRPr lang="en-US"/>
                    </a:p>
                  </a:txBody>
                  <a:tcPr/>
                </a:tc>
                <a:tc>
                  <a:txBody>
                    <a:bodyPr/>
                    <a:lstStyle/>
                    <a:p>
                      <a:pPr algn="ctr"/>
                      <a:r>
                        <a:rPr lang="en-US" smtClean="0"/>
                        <a:t>6</a:t>
                      </a:r>
                      <a:endParaRPr lang="en-US"/>
                    </a:p>
                  </a:txBody>
                  <a:tcPr/>
                </a:tc>
                <a:tc>
                  <a:txBody>
                    <a:bodyPr/>
                    <a:lstStyle/>
                    <a:p>
                      <a:pPr algn="ctr"/>
                      <a:r>
                        <a:rPr lang="en-US" smtClean="0"/>
                        <a:t>7</a:t>
                      </a:r>
                      <a:endParaRPr lang="en-US"/>
                    </a:p>
                  </a:txBody>
                  <a:tcPr/>
                </a:tc>
              </a:tr>
              <a:tr h="370840">
                <a:tc>
                  <a:txBody>
                    <a:bodyPr/>
                    <a:lstStyle/>
                    <a:p>
                      <a:pPr algn="ctr"/>
                      <a:r>
                        <a:rPr lang="en-US" smtClean="0"/>
                        <a:t>Nhãn</a:t>
                      </a:r>
                      <a:endParaRPr lang="en-US"/>
                    </a:p>
                  </a:txBody>
                  <a:tcPr/>
                </a:tc>
                <a:tc>
                  <a:txBody>
                    <a:bodyPr/>
                    <a:lstStyle/>
                    <a:p>
                      <a:pPr algn="ctr"/>
                      <a:r>
                        <a:rPr lang="en-US" smtClean="0"/>
                        <a:t>2</a:t>
                      </a:r>
                      <a:endParaRPr lang="en-US"/>
                    </a:p>
                  </a:txBody>
                  <a:tcPr/>
                </a:tc>
                <a:tc>
                  <a:txBody>
                    <a:bodyPr/>
                    <a:lstStyle/>
                    <a:p>
                      <a:pPr algn="ctr"/>
                      <a:r>
                        <a:rPr lang="en-US" smtClean="0"/>
                        <a:t>7</a:t>
                      </a:r>
                      <a:endParaRPr lang="en-US"/>
                    </a:p>
                  </a:txBody>
                  <a:tcPr/>
                </a:tc>
                <a:tc>
                  <a:txBody>
                    <a:bodyPr/>
                    <a:lstStyle/>
                    <a:p>
                      <a:pPr algn="ctr"/>
                      <a:r>
                        <a:rPr lang="en-US" smtClean="0"/>
                        <a:t>2</a:t>
                      </a:r>
                      <a:endParaRPr lang="en-US"/>
                    </a:p>
                  </a:txBody>
                  <a:tcPr/>
                </a:tc>
                <a:tc>
                  <a:txBody>
                    <a:bodyPr/>
                    <a:lstStyle/>
                    <a:p>
                      <a:pPr algn="ctr"/>
                      <a:r>
                        <a:rPr lang="en-US" smtClean="0"/>
                        <a:t>6</a:t>
                      </a:r>
                      <a:endParaRPr lang="en-US"/>
                    </a:p>
                  </a:txBody>
                  <a:tcPr/>
                </a:tc>
                <a:tc>
                  <a:txBody>
                    <a:bodyPr/>
                    <a:lstStyle/>
                    <a:p>
                      <a:pPr algn="ctr"/>
                      <a:r>
                        <a:rPr lang="en-US" smtClean="0"/>
                        <a:t>5</a:t>
                      </a:r>
                      <a:endParaRPr lang="en-US"/>
                    </a:p>
                  </a:txBody>
                  <a:tcPr/>
                </a:tc>
                <a:tc>
                  <a:txBody>
                    <a:bodyPr/>
                    <a:lstStyle/>
                    <a:p>
                      <a:pPr algn="ctr"/>
                      <a:r>
                        <a:rPr lang="en-US" smtClean="0"/>
                        <a:t>11</a:t>
                      </a:r>
                      <a:endParaRPr lang="en-US"/>
                    </a:p>
                  </a:txBody>
                  <a:tcPr/>
                </a:tc>
                <a:tc>
                  <a:txBody>
                    <a:bodyPr/>
                    <a:lstStyle/>
                    <a:p>
                      <a:pPr algn="ctr"/>
                      <a:r>
                        <a:rPr lang="en-US" smtClean="0"/>
                        <a:t>5</a:t>
                      </a:r>
                      <a:endParaRPr lang="en-US"/>
                    </a:p>
                  </a:txBody>
                  <a:tcPr/>
                </a:tc>
                <a:tc>
                  <a:txBody>
                    <a:bodyPr/>
                    <a:lstStyle/>
                    <a:p>
                      <a:pPr algn="ctr"/>
                      <a:r>
                        <a:rPr lang="en-US" smtClean="0"/>
                        <a:t>9</a:t>
                      </a:r>
                      <a:endParaRPr lang="en-US"/>
                    </a:p>
                  </a:txBody>
                  <a:tcPr/>
                </a:tc>
                <a:tc>
                  <a:txBody>
                    <a:bodyPr/>
                    <a:lstStyle/>
                    <a:p>
                      <a:pPr algn="ctr"/>
                      <a:r>
                        <a:rPr lang="en-US" smtClean="0"/>
                        <a:t>4</a:t>
                      </a:r>
                      <a:endParaRPr lang="en-US"/>
                    </a:p>
                  </a:txBody>
                  <a:tcPr/>
                </a:tc>
              </a:tr>
            </a:tbl>
          </a:graphicData>
        </a:graphic>
      </p:graphicFrame>
      <p:sp>
        <p:nvSpPr>
          <p:cNvPr id="7" name="TextBox 6"/>
          <p:cNvSpPr txBox="1"/>
          <p:nvPr/>
        </p:nvSpPr>
        <p:spPr>
          <a:xfrm>
            <a:off x="304800" y="6096000"/>
            <a:ext cx="8502070" cy="369332"/>
          </a:xfrm>
          <a:prstGeom prst="rect">
            <a:avLst/>
          </a:prstGeom>
          <a:noFill/>
        </p:spPr>
        <p:txBody>
          <a:bodyPr wrap="square" rtlCol="0">
            <a:spAutoFit/>
          </a:bodyPr>
          <a:lstStyle/>
          <a:p>
            <a:pPr algn="ctr"/>
            <a:r>
              <a:rPr lang="en-US" b="1" smtClean="0"/>
              <a:t>Ví dụ về biểu diễn cây dưới dạng mảng</a:t>
            </a:r>
            <a:endParaRPr lang="en-US"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t>Mô hình dữ liệu</a:t>
            </a:r>
            <a:br>
              <a:rPr lang="en-US" sz="3600" smtClean="0"/>
            </a:br>
            <a:r>
              <a:rPr lang="en-US" smtClean="0"/>
              <a:t>Cây biểu diễn bởi mảng</a:t>
            </a:r>
            <a:br>
              <a:rPr lang="en-US" smtClean="0"/>
            </a:br>
            <a:r>
              <a:rPr lang="en-US" smtClean="0"/>
              <a:t>Khai báo cấu trúc của cây</a:t>
            </a:r>
            <a:endParaRPr lang="en-US"/>
          </a:p>
        </p:txBody>
      </p:sp>
      <p:sp>
        <p:nvSpPr>
          <p:cNvPr id="3" name="Content Placeholder 2"/>
          <p:cNvSpPr>
            <a:spLocks noGrp="1"/>
          </p:cNvSpPr>
          <p:nvPr>
            <p:ph idx="1"/>
          </p:nvPr>
        </p:nvSpPr>
        <p:spPr>
          <a:xfrm>
            <a:off x="457200" y="1882808"/>
            <a:ext cx="8229600" cy="1698592"/>
          </a:xfrm>
        </p:spPr>
        <p:txBody>
          <a:bodyPr>
            <a:normAutofit/>
          </a:bodyPr>
          <a:lstStyle/>
          <a:p>
            <a:pPr>
              <a:buNone/>
            </a:pPr>
            <a:r>
              <a:rPr lang="en-US" sz="2000" smtClean="0"/>
              <a:t>Cây biểu diễn dưới dạng mảng sẽ bao gồm:</a:t>
            </a:r>
            <a:br>
              <a:rPr lang="en-US" sz="2000" smtClean="0"/>
            </a:br>
            <a:r>
              <a:rPr lang="en-US" sz="2000" smtClean="0"/>
              <a:t>+ mảng chứa nhãn</a:t>
            </a:r>
            <a:br>
              <a:rPr lang="en-US" sz="2000" smtClean="0"/>
            </a:br>
            <a:r>
              <a:rPr lang="en-US" sz="2000" smtClean="0"/>
              <a:t>+ mảng chứa chỉ số của nút cha</a:t>
            </a:r>
          </a:p>
          <a:p>
            <a:pPr>
              <a:buNone/>
            </a:pPr>
            <a:r>
              <a:rPr lang="en-US" sz="2000" smtClean="0"/>
              <a:t>	+ biến chứa số lượng nút hiện tại của cây</a:t>
            </a:r>
          </a:p>
        </p:txBody>
      </p:sp>
      <p:pic>
        <p:nvPicPr>
          <p:cNvPr id="3075" name="Picture 3"/>
          <p:cNvPicPr>
            <a:picLocks noChangeAspect="1" noChangeArrowheads="1"/>
          </p:cNvPicPr>
          <p:nvPr/>
        </p:nvPicPr>
        <p:blipFill>
          <a:blip r:embed="rId2"/>
          <a:srcRect/>
          <a:stretch>
            <a:fillRect/>
          </a:stretch>
        </p:blipFill>
        <p:spPr bwMode="auto">
          <a:xfrm>
            <a:off x="457200" y="3429000"/>
            <a:ext cx="8305800" cy="2195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ThanBaiKS\Downloads\ArrayTree (1) (2).png"/>
          <p:cNvPicPr>
            <a:picLocks noChangeAspect="1" noChangeArrowheads="1"/>
          </p:cNvPicPr>
          <p:nvPr/>
        </p:nvPicPr>
        <p:blipFill>
          <a:blip r:embed="rId2"/>
          <a:srcRect/>
          <a:stretch>
            <a:fillRect/>
          </a:stretch>
        </p:blipFill>
        <p:spPr bwMode="auto">
          <a:xfrm>
            <a:off x="0" y="1066800"/>
            <a:ext cx="9225260" cy="4191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Mô hình dữ liệu</a:t>
            </a:r>
            <a:br>
              <a:rPr lang="en-US" sz="3600" smtClean="0"/>
            </a:br>
            <a:r>
              <a:rPr lang="en-US" smtClean="0"/>
              <a:t>Cây biểu diễn bởi con trỏ</a:t>
            </a:r>
            <a:endParaRPr lang="en-US"/>
          </a:p>
        </p:txBody>
      </p:sp>
      <p:sp>
        <p:nvSpPr>
          <p:cNvPr id="3" name="Content Placeholder 2"/>
          <p:cNvSpPr>
            <a:spLocks noGrp="1"/>
          </p:cNvSpPr>
          <p:nvPr>
            <p:ph idx="1"/>
          </p:nvPr>
        </p:nvSpPr>
        <p:spPr/>
        <p:txBody>
          <a:bodyPr>
            <a:normAutofit/>
          </a:bodyPr>
          <a:lstStyle/>
          <a:p>
            <a:pPr>
              <a:buNone/>
            </a:pPr>
            <a:r>
              <a:rPr lang="en-US" sz="2000" smtClean="0">
                <a:latin typeface="Tahoma" pitchFamily="34" charset="0"/>
                <a:ea typeface="Tahoma" pitchFamily="34" charset="0"/>
                <a:cs typeface="Tahoma" pitchFamily="34" charset="0"/>
              </a:rPr>
              <a:t>Với cách biểu diễn cây bằng con trỏ, mỗi node sẽ bao gồm những</a:t>
            </a:r>
          </a:p>
          <a:p>
            <a:pPr>
              <a:buNone/>
            </a:pPr>
            <a:r>
              <a:rPr lang="en-US" sz="2000" smtClean="0">
                <a:latin typeface="Tahoma" pitchFamily="34" charset="0"/>
                <a:ea typeface="Tahoma" pitchFamily="34" charset="0"/>
                <a:cs typeface="Tahoma" pitchFamily="34" charset="0"/>
              </a:rPr>
              <a:t>thông tin sau:</a:t>
            </a:r>
          </a:p>
          <a:p>
            <a:pPr>
              <a:buNone/>
            </a:pPr>
            <a:r>
              <a:rPr lang="en-US" sz="2000" smtClean="0">
                <a:latin typeface="Tahoma" pitchFamily="34" charset="0"/>
                <a:ea typeface="Tahoma" pitchFamily="34" charset="0"/>
                <a:cs typeface="Tahoma" pitchFamily="34" charset="0"/>
              </a:rPr>
              <a:t>(+) nhãn chứa thông tin mà node đó lưu trữ</a:t>
            </a:r>
          </a:p>
          <a:p>
            <a:pPr>
              <a:buNone/>
            </a:pPr>
            <a:r>
              <a:rPr lang="en-US" sz="2000" smtClean="0">
                <a:latin typeface="Tahoma" pitchFamily="34" charset="0"/>
                <a:ea typeface="Tahoma" pitchFamily="34" charset="0"/>
                <a:cs typeface="Tahoma" pitchFamily="34" charset="0"/>
              </a:rPr>
              <a:t>(+) Con trỏ tới Node em của nó. Như vậy khi duyệt, để duyệt tất cả các con của 1 node, ta bắt đầu duyệt từ con cả của node đó. Tiếp đến là duyệt tất cả các em của Node con cả. Node không có em thì con trỏ này sẽ trỏ về NULL</a:t>
            </a:r>
          </a:p>
          <a:p>
            <a:pPr>
              <a:buNone/>
            </a:pPr>
            <a:r>
              <a:rPr lang="en-US" sz="2000" smtClean="0">
                <a:latin typeface="Tahoma" pitchFamily="34" charset="0"/>
                <a:ea typeface="Tahoma" pitchFamily="34" charset="0"/>
                <a:cs typeface="Tahoma" pitchFamily="34" charset="0"/>
              </a:rPr>
              <a:t>(+) Con trỏ tới node con của nó. Đối với lá, thì con trỏ này sẽ trỏ về NULL</a:t>
            </a:r>
          </a:p>
          <a:p>
            <a:pPr>
              <a:buNone/>
            </a:pPr>
            <a:r>
              <a:rPr lang="en-US" sz="2000" smtClean="0">
                <a:latin typeface="Tahoma" pitchFamily="34" charset="0"/>
                <a:ea typeface="Tahoma" pitchFamily="34" charset="0"/>
                <a:cs typeface="Tahoma" pitchFamily="34" charset="0"/>
              </a:rPr>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535353"/>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247</TotalTime>
  <Words>221</Words>
  <Application>Microsoft Office PowerPoint</Application>
  <PresentationFormat>On-screen Show (4:3)</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Cấu trúc dữ liệu &amp; giải thuật</vt:lpstr>
      <vt:lpstr>Định nghĩa</vt:lpstr>
      <vt:lpstr>Thành phần cơ bản của cây</vt:lpstr>
      <vt:lpstr>Các chức năng cần có của 1 cây</vt:lpstr>
      <vt:lpstr>Mô hình dữ liệu Cây biểu diễn bởi mảng</vt:lpstr>
      <vt:lpstr>Mô hình dữ liệu Cây biểu diễn bởi mảng</vt:lpstr>
      <vt:lpstr>Mô hình dữ liệu Cây biểu diễn bởi mảng Khai báo cấu trúc của cây</vt:lpstr>
      <vt:lpstr>Slide 8</vt:lpstr>
      <vt:lpstr>Mô hình dữ liệu Cây biểu diễn bởi con trỏ</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dữ liệu &amp; giải thuật</dc:title>
  <dc:creator>ThanBaiKS</dc:creator>
  <cp:lastModifiedBy>ThanBaiKS</cp:lastModifiedBy>
  <cp:revision>129</cp:revision>
  <dcterms:created xsi:type="dcterms:W3CDTF">2015-04-16T16:37:39Z</dcterms:created>
  <dcterms:modified xsi:type="dcterms:W3CDTF">2015-04-17T11:23:05Z</dcterms:modified>
</cp:coreProperties>
</file>