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388" r:id="rId2"/>
    <p:sldId id="478" r:id="rId3"/>
    <p:sldId id="2017" r:id="rId4"/>
    <p:sldId id="2039" r:id="rId5"/>
    <p:sldId id="2038" r:id="rId6"/>
    <p:sldId id="2078" r:id="rId7"/>
    <p:sldId id="2053" r:id="rId8"/>
    <p:sldId id="2068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30"/>
    <a:srgbClr val="669900"/>
    <a:srgbClr val="00CC00"/>
    <a:srgbClr val="0000FF"/>
    <a:srgbClr val="FFFFFF"/>
    <a:srgbClr val="CC6600"/>
    <a:srgbClr val="B8B8B8"/>
    <a:srgbClr val="9D0000"/>
    <a:srgbClr val="9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9" autoAdjust="0"/>
    <p:restoredTop sz="96327" autoAdjust="0"/>
  </p:normalViewPr>
  <p:slideViewPr>
    <p:cSldViewPr snapToGrid="0">
      <p:cViewPr varScale="1">
        <p:scale>
          <a:sx n="131" d="100"/>
          <a:sy n="131" d="100"/>
        </p:scale>
        <p:origin x="208" y="74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0EE26C0C-D63D-45AF-A471-A3D6BD556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04B1A-73D0-4DB5-9D5A-907DF0676C32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1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5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C28D1-3C83-41EA-E605-E8C2A3707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>
            <a:extLst>
              <a:ext uri="{FF2B5EF4-FFF2-40B4-BE49-F238E27FC236}">
                <a16:creationId xmlns:a16="http://schemas.microsoft.com/office/drawing/2014/main" id="{FFCFDE7D-D0A2-04E9-E76D-634C68442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Placeholder 3">
            <a:extLst>
              <a:ext uri="{FF2B5EF4-FFF2-40B4-BE49-F238E27FC236}">
                <a16:creationId xmlns:a16="http://schemas.microsoft.com/office/drawing/2014/main" id="{5D311560-2B80-39DD-E36A-DC20F66E0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100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1C580-5173-50E6-B9A8-B98B56BF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>
            <a:extLst>
              <a:ext uri="{FF2B5EF4-FFF2-40B4-BE49-F238E27FC236}">
                <a16:creationId xmlns:a16="http://schemas.microsoft.com/office/drawing/2014/main" id="{C91FD57A-1EB6-265D-3183-B3C12614E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Placeholder 3">
            <a:extLst>
              <a:ext uri="{FF2B5EF4-FFF2-40B4-BE49-F238E27FC236}">
                <a16:creationId xmlns:a16="http://schemas.microsoft.com/office/drawing/2014/main" id="{0BBDC5AC-7F7A-6620-2B31-A1E08CE2B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161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18D87-A94B-A617-C59C-7684F8A6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>
            <a:extLst>
              <a:ext uri="{FF2B5EF4-FFF2-40B4-BE49-F238E27FC236}">
                <a16:creationId xmlns:a16="http://schemas.microsoft.com/office/drawing/2014/main" id="{68C31208-E05D-D241-2075-0C6A125B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Placeholder 3">
            <a:extLst>
              <a:ext uri="{FF2B5EF4-FFF2-40B4-BE49-F238E27FC236}">
                <a16:creationId xmlns:a16="http://schemas.microsoft.com/office/drawing/2014/main" id="{3AA248EF-9BC8-0F42-1A6F-99FDAE232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54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B4D25-B405-AAA0-6FD9-ED0D510D5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>
            <a:extLst>
              <a:ext uri="{FF2B5EF4-FFF2-40B4-BE49-F238E27FC236}">
                <a16:creationId xmlns:a16="http://schemas.microsoft.com/office/drawing/2014/main" id="{DAEA8ABD-A12A-05DD-F345-FD907AA22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Placeholder 3">
            <a:extLst>
              <a:ext uri="{FF2B5EF4-FFF2-40B4-BE49-F238E27FC236}">
                <a16:creationId xmlns:a16="http://schemas.microsoft.com/office/drawing/2014/main" id="{B6DF4ED0-3290-6414-31C1-7CD402829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5410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113BB-5CAE-9DFA-E6A4-D78AA05B8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>
            <a:extLst>
              <a:ext uri="{FF2B5EF4-FFF2-40B4-BE49-F238E27FC236}">
                <a16:creationId xmlns:a16="http://schemas.microsoft.com/office/drawing/2014/main" id="{76396976-4F90-8BF1-2B45-8AC88B7AB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Placeholder 3">
            <a:extLst>
              <a:ext uri="{FF2B5EF4-FFF2-40B4-BE49-F238E27FC236}">
                <a16:creationId xmlns:a16="http://schemas.microsoft.com/office/drawing/2014/main" id="{A249EAE0-3402-E9D6-DC88-60AC91A90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879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C662F-EB93-72DB-0D2C-9AE1AB6E4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Placeholder 2">
            <a:extLst>
              <a:ext uri="{FF2B5EF4-FFF2-40B4-BE49-F238E27FC236}">
                <a16:creationId xmlns:a16="http://schemas.microsoft.com/office/drawing/2014/main" id="{51682445-73E7-4332-5318-9C87F46CB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6" name="Placeholder 3">
            <a:extLst>
              <a:ext uri="{FF2B5EF4-FFF2-40B4-BE49-F238E27FC236}">
                <a16:creationId xmlns:a16="http://schemas.microsoft.com/office/drawing/2014/main" id="{E6DBAD03-0DA1-6F3B-A0A3-B719FEE04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21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1800" y="304800"/>
            <a:ext cx="28702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4800"/>
            <a:ext cx="84074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11200" y="304800"/>
            <a:ext cx="114808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711200" y="1371600"/>
            <a:ext cx="11277600" cy="5257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51600" y="1371600"/>
            <a:ext cx="5537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51600" y="4076700"/>
            <a:ext cx="5537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451600" y="1371600"/>
            <a:ext cx="5537200" cy="5257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04800"/>
            <a:ext cx="102616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51600" y="1371600"/>
            <a:ext cx="5537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51600" y="4076700"/>
            <a:ext cx="55372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28600"/>
            <a:ext cx="92456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447800"/>
            <a:ext cx="103632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371600"/>
            <a:ext cx="553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600" y="1371600"/>
            <a:ext cx="5537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  <p:sldLayoutId id="214748364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pitchFamily="-12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http://ww2.kqed.org/science/wp-content/uploads/sites/35/2015/07/Kilobots-v3.00_00_40_26.Still006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https://images.ctfassets.net/cnu0m8re1exe/4cZuEYhcHcK6kesb3sHrr7/6237a44e8aed0db30883340892989e0c/Drone_Swarm.jpg?fm=jpg&amp;fl=progressive&amp;w=660&amp;h=433&amp;fit=fill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4630"/>
          </a:solidFill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 dirty="0"/>
          </a:p>
        </p:txBody>
      </p:sp>
      <p:sp>
        <p:nvSpPr>
          <p:cNvPr id="21506" name="Line 4"/>
          <p:cNvSpPr>
            <a:spLocks noChangeShapeType="1"/>
          </p:cNvSpPr>
          <p:nvPr/>
        </p:nvSpPr>
        <p:spPr bwMode="auto">
          <a:xfrm>
            <a:off x="1600200" y="2810926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152400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2209800" y="726212"/>
            <a:ext cx="7772400" cy="1798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3600" b="1" dirty="0">
                <a:solidFill>
                  <a:srgbClr val="FFFFFF"/>
                </a:solidFill>
              </a:rPr>
              <a:t>ECE693H, Spring 2025:</a:t>
            </a:r>
            <a:br>
              <a:rPr lang="en-US" sz="3600" b="1" dirty="0">
                <a:solidFill>
                  <a:srgbClr val="FFFFFF"/>
                </a:solidFill>
              </a:rPr>
            </a:br>
            <a:r>
              <a:rPr lang="en-US" sz="3600" b="1" dirty="0">
                <a:solidFill>
                  <a:srgbClr val="FFFFFF"/>
                </a:solidFill>
              </a:rPr>
              <a:t>Multi-robot System Design</a:t>
            </a:r>
            <a:br>
              <a:rPr lang="en-US" sz="3600" b="1" dirty="0">
                <a:solidFill>
                  <a:srgbClr val="FFFFFF"/>
                </a:solidFill>
              </a:rPr>
            </a:b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600200" y="5262597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3192125" y="656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F4FBA15B-261F-2B43-B01A-B415FBF2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658737"/>
            <a:ext cx="7772400" cy="17986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ＭＳ Ｐゴシック" pitchFamily="-123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ＭＳ Ｐゴシック" pitchFamily="-123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sz="3600" b="1" kern="0" dirty="0">
                <a:solidFill>
                  <a:srgbClr val="FFFFFF"/>
                </a:solidFill>
              </a:rPr>
              <a:t>Dr. Daniel Drew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9BFE827-9EE4-D34F-B334-837A8846A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39" y="3817527"/>
            <a:ext cx="2433635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B7C601-1891-C248-9E6E-AEEC3677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423" y="2665142"/>
            <a:ext cx="2501049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FDCB474-CE19-F540-8E2B-0EEE7FFB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BDB46-9487-19F9-2618-7A6D407E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0" y="5474277"/>
            <a:ext cx="2585915" cy="1209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1B7D79-3C0A-A11D-26AB-C1200B271036}"/>
              </a:ext>
            </a:extLst>
          </p:cNvPr>
          <p:cNvSpPr txBox="1"/>
          <p:nvPr/>
        </p:nvSpPr>
        <p:spPr>
          <a:xfrm>
            <a:off x="2391043" y="2207262"/>
            <a:ext cx="7409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“Multi-robot Systems 1”</a:t>
            </a:r>
            <a:endParaRPr lang="en-US" sz="3600" dirty="0"/>
          </a:p>
        </p:txBody>
      </p:sp>
      <p:pic>
        <p:nvPicPr>
          <p:cNvPr id="4" name="Picture 1" descr="This Swarm of Search and Rescue Drones Can Explore Without Human Help |  Discover Magazine">
            <a:extLst>
              <a:ext uri="{FF2B5EF4-FFF2-40B4-BE49-F238E27FC236}">
                <a16:creationId xmlns:a16="http://schemas.microsoft.com/office/drawing/2014/main" id="{C9C1618B-547C-D87B-8E3F-713262677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67"/>
          <a:stretch>
            <a:fillRect/>
          </a:stretch>
        </p:blipFill>
        <p:spPr bwMode="auto">
          <a:xfrm>
            <a:off x="1600200" y="2912870"/>
            <a:ext cx="2861081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an A Thousand Tiny Swarming Robots Outsmart Nature? | KQED">
            <a:extLst>
              <a:ext uri="{FF2B5EF4-FFF2-40B4-BE49-F238E27FC236}">
                <a16:creationId xmlns:a16="http://schemas.microsoft.com/office/drawing/2014/main" id="{88B4B8CC-A230-CBA2-9916-C760C321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03"/>
          <a:stretch>
            <a:fillRect/>
          </a:stretch>
        </p:blipFill>
        <p:spPr bwMode="auto">
          <a:xfrm>
            <a:off x="4461281" y="2912870"/>
            <a:ext cx="3400907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eiko Hamann on LinkedIn: Division of Labor in Robot Swarms with Minimize  Surprise">
            <a:extLst>
              <a:ext uri="{FF2B5EF4-FFF2-40B4-BE49-F238E27FC236}">
                <a16:creationId xmlns:a16="http://schemas.microsoft.com/office/drawing/2014/main" id="{E0E2D1B6-6D8D-9657-B525-1AAC64EB8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" r="4275"/>
          <a:stretch/>
        </p:blipFill>
        <p:spPr bwMode="auto">
          <a:xfrm>
            <a:off x="7440071" y="2912870"/>
            <a:ext cx="3148554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479425"/>
            <a:ext cx="10247311" cy="685800"/>
          </a:xfrm>
          <a:prstGeom prst="rect">
            <a:avLst/>
          </a:prstGeom>
          <a:solidFill>
            <a:srgbClr val="0046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-1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Three Pillars Recap</a:t>
            </a:r>
          </a:p>
        </p:txBody>
      </p:sp>
    </p:spTree>
    <p:extLst>
      <p:ext uri="{BB962C8B-B14F-4D97-AF65-F5344CB8AC3E}">
        <p14:creationId xmlns:p14="http://schemas.microsoft.com/office/powerpoint/2010/main" val="368200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EECD8-4262-D17E-AA98-9C0AB928F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13C4713-A9C8-ECE8-EAE7-3030EE5C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C1955F7-2D10-2E7B-FC6D-7A2ED497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79425"/>
            <a:ext cx="10247311" cy="685800"/>
          </a:xfrm>
          <a:prstGeom prst="rect">
            <a:avLst/>
          </a:prstGeom>
          <a:solidFill>
            <a:srgbClr val="0046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37E6D155-128C-5095-4B8D-23A56A23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9800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C8C8A-FD1D-0A82-1749-33F40B139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8868E4C-A469-5185-7716-5DB1FD87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1165BDF-7807-5E04-D5CE-4C96EEC1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79425"/>
            <a:ext cx="10247311" cy="685800"/>
          </a:xfrm>
          <a:prstGeom prst="rect">
            <a:avLst/>
          </a:prstGeom>
          <a:solidFill>
            <a:srgbClr val="0046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49BCA011-FA51-BD5E-2707-1E5FBED9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Class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2E778-C408-D6F9-CA63-783974C5BCE3}"/>
              </a:ext>
            </a:extLst>
          </p:cNvPr>
          <p:cNvSpPr txBox="1"/>
          <p:nvPr/>
        </p:nvSpPr>
        <p:spPr>
          <a:xfrm>
            <a:off x="268842" y="1335928"/>
            <a:ext cx="61734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Lecture (~30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Subsystem check-in (~30 minutes)</a:t>
            </a:r>
          </a:p>
        </p:txBody>
      </p:sp>
    </p:spTree>
    <p:extLst>
      <p:ext uri="{BB962C8B-B14F-4D97-AF65-F5344CB8AC3E}">
        <p14:creationId xmlns:p14="http://schemas.microsoft.com/office/powerpoint/2010/main" val="262720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7081C-C140-1FB1-872F-EAE85E31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C63F3E3-25FB-9762-6C2C-E7A1B86F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A8DE56D-503E-D246-DFCF-557917875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44" y="3429000"/>
            <a:ext cx="10247311" cy="685800"/>
          </a:xfrm>
          <a:prstGeom prst="rect">
            <a:avLst/>
          </a:prstGeom>
          <a:solidFill>
            <a:srgbClr val="0046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3CAD1-B32E-348D-82B2-23ADDBF895B5}"/>
              </a:ext>
            </a:extLst>
          </p:cNvPr>
          <p:cNvSpPr txBox="1"/>
          <p:nvPr/>
        </p:nvSpPr>
        <p:spPr>
          <a:xfrm>
            <a:off x="963321" y="2669896"/>
            <a:ext cx="10599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Multi-robot Systems:</a:t>
            </a:r>
            <a:r>
              <a:rPr lang="en-US" sz="4800" dirty="0"/>
              <a:t> Lecture 1 of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E0F5E-C4DB-27E0-44EA-303D6A520C24}"/>
              </a:ext>
            </a:extLst>
          </p:cNvPr>
          <p:cNvSpPr txBox="1"/>
          <p:nvPr/>
        </p:nvSpPr>
        <p:spPr>
          <a:xfrm>
            <a:off x="2868159" y="4239904"/>
            <a:ext cx="7119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1:</a:t>
            </a:r>
            <a:r>
              <a:rPr lang="en-US" dirty="0"/>
              <a:t> MRS Survey</a:t>
            </a:r>
          </a:p>
          <a:p>
            <a:r>
              <a:rPr lang="en-US" b="1" dirty="0"/>
              <a:t>Lecture 2:</a:t>
            </a:r>
            <a:r>
              <a:rPr lang="en-US" dirty="0"/>
              <a:t> Motion Planning</a:t>
            </a:r>
          </a:p>
          <a:p>
            <a:r>
              <a:rPr lang="en-US" b="1" dirty="0"/>
              <a:t>Lecture 3:</a:t>
            </a:r>
            <a:r>
              <a:rPr lang="en-US" dirty="0"/>
              <a:t> Task Assignment</a:t>
            </a:r>
          </a:p>
          <a:p>
            <a:r>
              <a:rPr lang="en-US" b="1" dirty="0"/>
              <a:t>Lecture 3:</a:t>
            </a:r>
            <a:r>
              <a:rPr lang="en-US" dirty="0"/>
              <a:t> Communication and Control Paradigms</a:t>
            </a:r>
          </a:p>
        </p:txBody>
      </p:sp>
    </p:spTree>
    <p:extLst>
      <p:ext uri="{BB962C8B-B14F-4D97-AF65-F5344CB8AC3E}">
        <p14:creationId xmlns:p14="http://schemas.microsoft.com/office/powerpoint/2010/main" val="246265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C2FFB-BB41-F464-285A-474A5527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C2AF6D6-C853-7069-366C-C7C92749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F48E3AB-1665-7F8F-C240-8058538D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79425"/>
            <a:ext cx="10247311" cy="685800"/>
          </a:xfrm>
          <a:prstGeom prst="rect">
            <a:avLst/>
          </a:prstGeom>
          <a:solidFill>
            <a:srgbClr val="0046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F3137CD7-27E2-D924-E3A1-58B1F68EB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SLAM as an archetypical function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64F4F0-7056-2FEC-00FD-8A386F82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69" y="1200150"/>
            <a:ext cx="6154728" cy="523522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BF1DF4A-5104-D9C5-8D9C-599CAF618B84}"/>
              </a:ext>
            </a:extLst>
          </p:cNvPr>
          <p:cNvSpPr/>
          <p:nvPr/>
        </p:nvSpPr>
        <p:spPr bwMode="auto">
          <a:xfrm>
            <a:off x="5103812" y="1135627"/>
            <a:ext cx="4375854" cy="3019913"/>
          </a:xfrm>
          <a:custGeom>
            <a:avLst/>
            <a:gdLst>
              <a:gd name="connsiteX0" fmla="*/ 0 w 4375854"/>
              <a:gd name="connsiteY0" fmla="*/ 1509957 h 3019913"/>
              <a:gd name="connsiteX1" fmla="*/ 2187927 w 4375854"/>
              <a:gd name="connsiteY1" fmla="*/ 0 h 3019913"/>
              <a:gd name="connsiteX2" fmla="*/ 4375854 w 4375854"/>
              <a:gd name="connsiteY2" fmla="*/ 1509957 h 3019913"/>
              <a:gd name="connsiteX3" fmla="*/ 2187927 w 4375854"/>
              <a:gd name="connsiteY3" fmla="*/ 3019914 h 3019913"/>
              <a:gd name="connsiteX4" fmla="*/ 0 w 4375854"/>
              <a:gd name="connsiteY4" fmla="*/ 1509957 h 30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5854" h="3019913" extrusionOk="0">
                <a:moveTo>
                  <a:pt x="0" y="1509957"/>
                </a:moveTo>
                <a:cubicBezTo>
                  <a:pt x="-215591" y="543049"/>
                  <a:pt x="777596" y="75803"/>
                  <a:pt x="2187927" y="0"/>
                </a:cubicBezTo>
                <a:cubicBezTo>
                  <a:pt x="3592928" y="41398"/>
                  <a:pt x="4244128" y="680219"/>
                  <a:pt x="4375854" y="1509957"/>
                </a:cubicBezTo>
                <a:cubicBezTo>
                  <a:pt x="4345163" y="2373855"/>
                  <a:pt x="3385454" y="3079788"/>
                  <a:pt x="2187927" y="3019914"/>
                </a:cubicBezTo>
                <a:cubicBezTo>
                  <a:pt x="894012" y="2973105"/>
                  <a:pt x="143880" y="2412630"/>
                  <a:pt x="0" y="1509957"/>
                </a:cubicBez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1A85CE-7B36-0A7D-A2DC-B0FEF6119AD8}"/>
              </a:ext>
            </a:extLst>
          </p:cNvPr>
          <p:cNvSpPr/>
          <p:nvPr/>
        </p:nvSpPr>
        <p:spPr bwMode="auto">
          <a:xfrm>
            <a:off x="2853003" y="1821428"/>
            <a:ext cx="2306240" cy="2334113"/>
          </a:xfrm>
          <a:custGeom>
            <a:avLst/>
            <a:gdLst>
              <a:gd name="connsiteX0" fmla="*/ 0 w 2306240"/>
              <a:gd name="connsiteY0" fmla="*/ 1167057 h 2334113"/>
              <a:gd name="connsiteX1" fmla="*/ 1153120 w 2306240"/>
              <a:gd name="connsiteY1" fmla="*/ 0 h 2334113"/>
              <a:gd name="connsiteX2" fmla="*/ 2306240 w 2306240"/>
              <a:gd name="connsiteY2" fmla="*/ 1167057 h 2334113"/>
              <a:gd name="connsiteX3" fmla="*/ 1153120 w 2306240"/>
              <a:gd name="connsiteY3" fmla="*/ 2334114 h 2334113"/>
              <a:gd name="connsiteX4" fmla="*/ 0 w 2306240"/>
              <a:gd name="connsiteY4" fmla="*/ 1167057 h 233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6240" h="2334113" extrusionOk="0">
                <a:moveTo>
                  <a:pt x="0" y="1167057"/>
                </a:moveTo>
                <a:cubicBezTo>
                  <a:pt x="-112776" y="452946"/>
                  <a:pt x="471988" y="16619"/>
                  <a:pt x="1153120" y="0"/>
                </a:cubicBezTo>
                <a:cubicBezTo>
                  <a:pt x="1816114" y="5504"/>
                  <a:pt x="2189694" y="526215"/>
                  <a:pt x="2306240" y="1167057"/>
                </a:cubicBezTo>
                <a:cubicBezTo>
                  <a:pt x="2285324" y="1832031"/>
                  <a:pt x="1782698" y="2374315"/>
                  <a:pt x="1153120" y="2334114"/>
                </a:cubicBezTo>
                <a:cubicBezTo>
                  <a:pt x="397683" y="2269233"/>
                  <a:pt x="104381" y="1861479"/>
                  <a:pt x="0" y="1167057"/>
                </a:cubicBez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BE75D-7766-9817-DED4-55BA2EDF7691}"/>
              </a:ext>
            </a:extLst>
          </p:cNvPr>
          <p:cNvSpPr/>
          <p:nvPr/>
        </p:nvSpPr>
        <p:spPr bwMode="auto">
          <a:xfrm flipH="1">
            <a:off x="4977113" y="3993266"/>
            <a:ext cx="3311222" cy="2557863"/>
          </a:xfrm>
          <a:custGeom>
            <a:avLst/>
            <a:gdLst>
              <a:gd name="connsiteX0" fmla="*/ 0 w 3311222"/>
              <a:gd name="connsiteY0" fmla="*/ 1278932 h 2557863"/>
              <a:gd name="connsiteX1" fmla="*/ 1655611 w 3311222"/>
              <a:gd name="connsiteY1" fmla="*/ 0 h 2557863"/>
              <a:gd name="connsiteX2" fmla="*/ 3311222 w 3311222"/>
              <a:gd name="connsiteY2" fmla="*/ 1278932 h 2557863"/>
              <a:gd name="connsiteX3" fmla="*/ 1655611 w 3311222"/>
              <a:gd name="connsiteY3" fmla="*/ 2557864 h 2557863"/>
              <a:gd name="connsiteX4" fmla="*/ 0 w 3311222"/>
              <a:gd name="connsiteY4" fmla="*/ 1278932 h 255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1222" h="2557863" extrusionOk="0">
                <a:moveTo>
                  <a:pt x="0" y="1278932"/>
                </a:moveTo>
                <a:cubicBezTo>
                  <a:pt x="-112066" y="503472"/>
                  <a:pt x="669533" y="26914"/>
                  <a:pt x="1655611" y="0"/>
                </a:cubicBezTo>
                <a:cubicBezTo>
                  <a:pt x="2611994" y="8845"/>
                  <a:pt x="3258201" y="574283"/>
                  <a:pt x="3311222" y="1278932"/>
                </a:cubicBezTo>
                <a:cubicBezTo>
                  <a:pt x="3274540" y="2021089"/>
                  <a:pt x="2552725" y="2653236"/>
                  <a:pt x="1655611" y="2557864"/>
                </a:cubicBezTo>
                <a:cubicBezTo>
                  <a:pt x="675033" y="2521639"/>
                  <a:pt x="119794" y="2042506"/>
                  <a:pt x="0" y="1278932"/>
                </a:cubicBezTo>
                <a:close/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BD906-35CF-3955-CBF2-032116C2048B}"/>
              </a:ext>
            </a:extLst>
          </p:cNvPr>
          <p:cNvSpPr txBox="1"/>
          <p:nvPr/>
        </p:nvSpPr>
        <p:spPr>
          <a:xfrm>
            <a:off x="828860" y="2204294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306D5-079C-BB5E-15D9-A5D3344DC68C}"/>
              </a:ext>
            </a:extLst>
          </p:cNvPr>
          <p:cNvSpPr txBox="1"/>
          <p:nvPr/>
        </p:nvSpPr>
        <p:spPr>
          <a:xfrm>
            <a:off x="9606365" y="1644650"/>
            <a:ext cx="2245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Mapping,</a:t>
            </a:r>
          </a:p>
          <a:p>
            <a:r>
              <a:rPr lang="en-US" b="1" dirty="0"/>
              <a:t>Feedback between Action and Perception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50FD8-122D-44A7-1C06-7E9ADAC05B75}"/>
              </a:ext>
            </a:extLst>
          </p:cNvPr>
          <p:cNvSpPr txBox="1"/>
          <p:nvPr/>
        </p:nvSpPr>
        <p:spPr>
          <a:xfrm>
            <a:off x="8041650" y="5800756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42105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55624-1F83-C7BE-45F5-F69C8ACF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449695F-747F-4A24-9929-95310412B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650163C1-BE81-3FE4-004F-893DE7FC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14350"/>
            <a:ext cx="10068129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2B6E40B5-45C3-8CEF-754E-3CB35AC26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344" y="3429000"/>
            <a:ext cx="10247311" cy="685800"/>
          </a:xfrm>
          <a:prstGeom prst="rect">
            <a:avLst/>
          </a:prstGeom>
          <a:solidFill>
            <a:srgbClr val="0046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844E5-7780-987D-B647-1714BD178F5B}"/>
              </a:ext>
            </a:extLst>
          </p:cNvPr>
          <p:cNvSpPr txBox="1"/>
          <p:nvPr/>
        </p:nvSpPr>
        <p:spPr>
          <a:xfrm>
            <a:off x="4307689" y="2669896"/>
            <a:ext cx="3576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Questions?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FD68E-47F3-A59D-4DBF-693C46CB567D}"/>
              </a:ext>
            </a:extLst>
          </p:cNvPr>
          <p:cNvSpPr txBox="1"/>
          <p:nvPr/>
        </p:nvSpPr>
        <p:spPr>
          <a:xfrm>
            <a:off x="2729532" y="212852"/>
            <a:ext cx="6173485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Lecture (~30 minutes)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Subsystem check-in (~30 minutes)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58165-4426-3A4D-937C-AA485DD58BEC}"/>
              </a:ext>
            </a:extLst>
          </p:cNvPr>
          <p:cNvSpPr txBox="1"/>
          <p:nvPr/>
        </p:nvSpPr>
        <p:spPr>
          <a:xfrm>
            <a:off x="2868159" y="4239904"/>
            <a:ext cx="7119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Lecture 1:</a:t>
            </a:r>
            <a:r>
              <a:rPr lang="en-US" dirty="0"/>
              <a:t> MRS Survey</a:t>
            </a:r>
          </a:p>
          <a:p>
            <a:r>
              <a:rPr lang="en-US" b="1" dirty="0"/>
              <a:t>Lecture 2:</a:t>
            </a:r>
            <a:r>
              <a:rPr lang="en-US" dirty="0"/>
              <a:t> Motion Planning</a:t>
            </a:r>
          </a:p>
          <a:p>
            <a:r>
              <a:rPr lang="en-US" b="1" dirty="0"/>
              <a:t>Lecture 3:</a:t>
            </a:r>
            <a:r>
              <a:rPr lang="en-US" dirty="0"/>
              <a:t> Task Assignment</a:t>
            </a:r>
          </a:p>
          <a:p>
            <a:r>
              <a:rPr lang="en-US" b="1" dirty="0"/>
              <a:t>Lecture 3:</a:t>
            </a:r>
            <a:r>
              <a:rPr lang="en-US" dirty="0"/>
              <a:t> Communication and Control Paradigms</a:t>
            </a:r>
          </a:p>
        </p:txBody>
      </p:sp>
    </p:spTree>
    <p:extLst>
      <p:ext uri="{BB962C8B-B14F-4D97-AF65-F5344CB8AC3E}">
        <p14:creationId xmlns:p14="http://schemas.microsoft.com/office/powerpoint/2010/main" val="253196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9E905-388D-861C-7C5D-63BE3D46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F8C91B0-B88F-8083-BF4F-80A8ABC0F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CA85A30-E039-9666-5676-573FC1D9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79425"/>
            <a:ext cx="10247311" cy="685800"/>
          </a:xfrm>
          <a:prstGeom prst="rect">
            <a:avLst/>
          </a:prstGeom>
          <a:solidFill>
            <a:srgbClr val="00463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413A11E6-4DE5-CCC0-CFEE-67BE24FE7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693H Robotic Subsystems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58F7D-D4D9-FA43-0E77-126371A453BC}"/>
              </a:ext>
            </a:extLst>
          </p:cNvPr>
          <p:cNvSpPr txBox="1"/>
          <p:nvPr/>
        </p:nvSpPr>
        <p:spPr>
          <a:xfrm>
            <a:off x="221828" y="1200150"/>
            <a:ext cx="11069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-Second Design Review Presentations are </a:t>
            </a:r>
            <a:r>
              <a:rPr lang="en-US" b="1" dirty="0"/>
              <a:t>3/10, 3/12</a:t>
            </a:r>
          </a:p>
          <a:p>
            <a:r>
              <a:rPr lang="en-US" dirty="0"/>
              <a:t>-You will be expected to have </a:t>
            </a:r>
            <a:r>
              <a:rPr lang="en-US" b="1" dirty="0"/>
              <a:t>functional prototypes</a:t>
            </a:r>
            <a:r>
              <a:rPr lang="en-US" dirty="0"/>
              <a:t> complete to show by then</a:t>
            </a:r>
          </a:p>
          <a:p>
            <a:r>
              <a:rPr lang="en-US" dirty="0"/>
              <a:t>-You will be expected to have </a:t>
            </a:r>
            <a:r>
              <a:rPr lang="en-US" b="1" dirty="0"/>
              <a:t>PCB designs and final BoMs </a:t>
            </a:r>
            <a:r>
              <a:rPr lang="en-US" dirty="0"/>
              <a:t>complete by then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98A81260-B9F6-43AA-6836-414BE87C3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3656" y="3648173"/>
            <a:ext cx="7590698" cy="3108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2FD24-51CF-B71C-CB88-60E1A524023A}"/>
              </a:ext>
            </a:extLst>
          </p:cNvPr>
          <p:cNvSpPr txBox="1"/>
          <p:nvPr/>
        </p:nvSpPr>
        <p:spPr>
          <a:xfrm>
            <a:off x="1089155" y="2753057"/>
            <a:ext cx="9801850" cy="523220"/>
          </a:xfrm>
          <a:custGeom>
            <a:avLst/>
            <a:gdLst>
              <a:gd name="connsiteX0" fmla="*/ 0 w 9801850"/>
              <a:gd name="connsiteY0" fmla="*/ 0 h 523220"/>
              <a:gd name="connsiteX1" fmla="*/ 478561 w 9801850"/>
              <a:gd name="connsiteY1" fmla="*/ 0 h 523220"/>
              <a:gd name="connsiteX2" fmla="*/ 761085 w 9801850"/>
              <a:gd name="connsiteY2" fmla="*/ 0 h 523220"/>
              <a:gd name="connsiteX3" fmla="*/ 1533701 w 9801850"/>
              <a:gd name="connsiteY3" fmla="*/ 0 h 523220"/>
              <a:gd name="connsiteX4" fmla="*/ 2012262 w 9801850"/>
              <a:gd name="connsiteY4" fmla="*/ 0 h 523220"/>
              <a:gd name="connsiteX5" fmla="*/ 2490823 w 9801850"/>
              <a:gd name="connsiteY5" fmla="*/ 0 h 523220"/>
              <a:gd name="connsiteX6" fmla="*/ 3263439 w 9801850"/>
              <a:gd name="connsiteY6" fmla="*/ 0 h 523220"/>
              <a:gd name="connsiteX7" fmla="*/ 3643982 w 9801850"/>
              <a:gd name="connsiteY7" fmla="*/ 0 h 523220"/>
              <a:gd name="connsiteX8" fmla="*/ 4416598 w 9801850"/>
              <a:gd name="connsiteY8" fmla="*/ 0 h 523220"/>
              <a:gd name="connsiteX9" fmla="*/ 5189215 w 9801850"/>
              <a:gd name="connsiteY9" fmla="*/ 0 h 523220"/>
              <a:gd name="connsiteX10" fmla="*/ 5765794 w 9801850"/>
              <a:gd name="connsiteY10" fmla="*/ 0 h 523220"/>
              <a:gd name="connsiteX11" fmla="*/ 6538411 w 9801850"/>
              <a:gd name="connsiteY11" fmla="*/ 0 h 523220"/>
              <a:gd name="connsiteX12" fmla="*/ 7016971 w 9801850"/>
              <a:gd name="connsiteY12" fmla="*/ 0 h 523220"/>
              <a:gd name="connsiteX13" fmla="*/ 7495532 w 9801850"/>
              <a:gd name="connsiteY13" fmla="*/ 0 h 523220"/>
              <a:gd name="connsiteX14" fmla="*/ 8170130 w 9801850"/>
              <a:gd name="connsiteY14" fmla="*/ 0 h 523220"/>
              <a:gd name="connsiteX15" fmla="*/ 8648691 w 9801850"/>
              <a:gd name="connsiteY15" fmla="*/ 0 h 523220"/>
              <a:gd name="connsiteX16" fmla="*/ 9801850 w 9801850"/>
              <a:gd name="connsiteY16" fmla="*/ 0 h 523220"/>
              <a:gd name="connsiteX17" fmla="*/ 9801850 w 9801850"/>
              <a:gd name="connsiteY17" fmla="*/ 523220 h 523220"/>
              <a:gd name="connsiteX18" fmla="*/ 9127252 w 9801850"/>
              <a:gd name="connsiteY18" fmla="*/ 523220 h 523220"/>
              <a:gd name="connsiteX19" fmla="*/ 8844728 w 9801850"/>
              <a:gd name="connsiteY19" fmla="*/ 523220 h 523220"/>
              <a:gd name="connsiteX20" fmla="*/ 8464186 w 9801850"/>
              <a:gd name="connsiteY20" fmla="*/ 523220 h 523220"/>
              <a:gd name="connsiteX21" fmla="*/ 7691569 w 9801850"/>
              <a:gd name="connsiteY21" fmla="*/ 523220 h 523220"/>
              <a:gd name="connsiteX22" fmla="*/ 7114990 w 9801850"/>
              <a:gd name="connsiteY22" fmla="*/ 523220 h 523220"/>
              <a:gd name="connsiteX23" fmla="*/ 6734448 w 9801850"/>
              <a:gd name="connsiteY23" fmla="*/ 523220 h 523220"/>
              <a:gd name="connsiteX24" fmla="*/ 6157868 w 9801850"/>
              <a:gd name="connsiteY24" fmla="*/ 523220 h 523220"/>
              <a:gd name="connsiteX25" fmla="*/ 5875344 w 9801850"/>
              <a:gd name="connsiteY25" fmla="*/ 523220 h 523220"/>
              <a:gd name="connsiteX26" fmla="*/ 5592820 w 9801850"/>
              <a:gd name="connsiteY26" fmla="*/ 523220 h 523220"/>
              <a:gd name="connsiteX27" fmla="*/ 5016241 w 9801850"/>
              <a:gd name="connsiteY27" fmla="*/ 523220 h 523220"/>
              <a:gd name="connsiteX28" fmla="*/ 4635698 w 9801850"/>
              <a:gd name="connsiteY28" fmla="*/ 523220 h 523220"/>
              <a:gd name="connsiteX29" fmla="*/ 3961101 w 9801850"/>
              <a:gd name="connsiteY29" fmla="*/ 523220 h 523220"/>
              <a:gd name="connsiteX30" fmla="*/ 3580558 w 9801850"/>
              <a:gd name="connsiteY30" fmla="*/ 523220 h 523220"/>
              <a:gd name="connsiteX31" fmla="*/ 2905960 w 9801850"/>
              <a:gd name="connsiteY31" fmla="*/ 523220 h 523220"/>
              <a:gd name="connsiteX32" fmla="*/ 2623436 w 9801850"/>
              <a:gd name="connsiteY32" fmla="*/ 523220 h 523220"/>
              <a:gd name="connsiteX33" fmla="*/ 1948838 w 9801850"/>
              <a:gd name="connsiteY33" fmla="*/ 523220 h 523220"/>
              <a:gd name="connsiteX34" fmla="*/ 1568296 w 9801850"/>
              <a:gd name="connsiteY34" fmla="*/ 523220 h 523220"/>
              <a:gd name="connsiteX35" fmla="*/ 1285772 w 9801850"/>
              <a:gd name="connsiteY35" fmla="*/ 523220 h 523220"/>
              <a:gd name="connsiteX36" fmla="*/ 905230 w 9801850"/>
              <a:gd name="connsiteY36" fmla="*/ 523220 h 523220"/>
              <a:gd name="connsiteX37" fmla="*/ 0 w 9801850"/>
              <a:gd name="connsiteY37" fmla="*/ 523220 h 523220"/>
              <a:gd name="connsiteX38" fmla="*/ 0 w 9801850"/>
              <a:gd name="connsiteY3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801850" h="523220" extrusionOk="0">
                <a:moveTo>
                  <a:pt x="0" y="0"/>
                </a:moveTo>
                <a:cubicBezTo>
                  <a:pt x="227140" y="-56585"/>
                  <a:pt x="272143" y="6194"/>
                  <a:pt x="478561" y="0"/>
                </a:cubicBezTo>
                <a:cubicBezTo>
                  <a:pt x="684979" y="-6194"/>
                  <a:pt x="674701" y="11884"/>
                  <a:pt x="761085" y="0"/>
                </a:cubicBezTo>
                <a:cubicBezTo>
                  <a:pt x="847469" y="-11884"/>
                  <a:pt x="1149370" y="54812"/>
                  <a:pt x="1533701" y="0"/>
                </a:cubicBezTo>
                <a:cubicBezTo>
                  <a:pt x="1918032" y="-54812"/>
                  <a:pt x="1906552" y="8331"/>
                  <a:pt x="2012262" y="0"/>
                </a:cubicBezTo>
                <a:cubicBezTo>
                  <a:pt x="2117972" y="-8331"/>
                  <a:pt x="2277062" y="3602"/>
                  <a:pt x="2490823" y="0"/>
                </a:cubicBezTo>
                <a:cubicBezTo>
                  <a:pt x="2704584" y="-3602"/>
                  <a:pt x="2888852" y="20453"/>
                  <a:pt x="3263439" y="0"/>
                </a:cubicBezTo>
                <a:cubicBezTo>
                  <a:pt x="3638026" y="-20453"/>
                  <a:pt x="3534584" y="36739"/>
                  <a:pt x="3643982" y="0"/>
                </a:cubicBezTo>
                <a:cubicBezTo>
                  <a:pt x="3753380" y="-36739"/>
                  <a:pt x="4129097" y="7235"/>
                  <a:pt x="4416598" y="0"/>
                </a:cubicBezTo>
                <a:cubicBezTo>
                  <a:pt x="4704099" y="-7235"/>
                  <a:pt x="4962334" y="17538"/>
                  <a:pt x="5189215" y="0"/>
                </a:cubicBezTo>
                <a:cubicBezTo>
                  <a:pt x="5416096" y="-17538"/>
                  <a:pt x="5569427" y="62852"/>
                  <a:pt x="5765794" y="0"/>
                </a:cubicBezTo>
                <a:cubicBezTo>
                  <a:pt x="5962161" y="-62852"/>
                  <a:pt x="6329917" y="50759"/>
                  <a:pt x="6538411" y="0"/>
                </a:cubicBezTo>
                <a:cubicBezTo>
                  <a:pt x="6746905" y="-50759"/>
                  <a:pt x="6908237" y="32986"/>
                  <a:pt x="7016971" y="0"/>
                </a:cubicBezTo>
                <a:cubicBezTo>
                  <a:pt x="7125705" y="-32986"/>
                  <a:pt x="7313199" y="14081"/>
                  <a:pt x="7495532" y="0"/>
                </a:cubicBezTo>
                <a:cubicBezTo>
                  <a:pt x="7677865" y="-14081"/>
                  <a:pt x="7975484" y="12701"/>
                  <a:pt x="8170130" y="0"/>
                </a:cubicBezTo>
                <a:cubicBezTo>
                  <a:pt x="8364776" y="-12701"/>
                  <a:pt x="8469514" y="56244"/>
                  <a:pt x="8648691" y="0"/>
                </a:cubicBezTo>
                <a:cubicBezTo>
                  <a:pt x="8827868" y="-56244"/>
                  <a:pt x="9342178" y="116997"/>
                  <a:pt x="9801850" y="0"/>
                </a:cubicBezTo>
                <a:cubicBezTo>
                  <a:pt x="9827154" y="109059"/>
                  <a:pt x="9787551" y="337275"/>
                  <a:pt x="9801850" y="523220"/>
                </a:cubicBezTo>
                <a:cubicBezTo>
                  <a:pt x="9620526" y="551915"/>
                  <a:pt x="9450562" y="523085"/>
                  <a:pt x="9127252" y="523220"/>
                </a:cubicBezTo>
                <a:cubicBezTo>
                  <a:pt x="8803942" y="523355"/>
                  <a:pt x="8975661" y="513208"/>
                  <a:pt x="8844728" y="523220"/>
                </a:cubicBezTo>
                <a:cubicBezTo>
                  <a:pt x="8713795" y="533232"/>
                  <a:pt x="8601860" y="498696"/>
                  <a:pt x="8464186" y="523220"/>
                </a:cubicBezTo>
                <a:cubicBezTo>
                  <a:pt x="8326512" y="547744"/>
                  <a:pt x="7912283" y="515611"/>
                  <a:pt x="7691569" y="523220"/>
                </a:cubicBezTo>
                <a:cubicBezTo>
                  <a:pt x="7470855" y="530829"/>
                  <a:pt x="7242974" y="459128"/>
                  <a:pt x="7114990" y="523220"/>
                </a:cubicBezTo>
                <a:cubicBezTo>
                  <a:pt x="6987006" y="587312"/>
                  <a:pt x="6879340" y="502096"/>
                  <a:pt x="6734448" y="523220"/>
                </a:cubicBezTo>
                <a:cubicBezTo>
                  <a:pt x="6589556" y="544344"/>
                  <a:pt x="6344224" y="506252"/>
                  <a:pt x="6157868" y="523220"/>
                </a:cubicBezTo>
                <a:cubicBezTo>
                  <a:pt x="5971512" y="540188"/>
                  <a:pt x="5933388" y="496760"/>
                  <a:pt x="5875344" y="523220"/>
                </a:cubicBezTo>
                <a:cubicBezTo>
                  <a:pt x="5817300" y="549680"/>
                  <a:pt x="5702206" y="508581"/>
                  <a:pt x="5592820" y="523220"/>
                </a:cubicBezTo>
                <a:cubicBezTo>
                  <a:pt x="5483434" y="537859"/>
                  <a:pt x="5228326" y="503566"/>
                  <a:pt x="5016241" y="523220"/>
                </a:cubicBezTo>
                <a:cubicBezTo>
                  <a:pt x="4804156" y="542874"/>
                  <a:pt x="4808062" y="505220"/>
                  <a:pt x="4635698" y="523220"/>
                </a:cubicBezTo>
                <a:cubicBezTo>
                  <a:pt x="4463334" y="541220"/>
                  <a:pt x="4251699" y="512665"/>
                  <a:pt x="3961101" y="523220"/>
                </a:cubicBezTo>
                <a:cubicBezTo>
                  <a:pt x="3670503" y="533775"/>
                  <a:pt x="3723004" y="492259"/>
                  <a:pt x="3580558" y="523220"/>
                </a:cubicBezTo>
                <a:cubicBezTo>
                  <a:pt x="3438112" y="554181"/>
                  <a:pt x="3097556" y="496047"/>
                  <a:pt x="2905960" y="523220"/>
                </a:cubicBezTo>
                <a:cubicBezTo>
                  <a:pt x="2714364" y="550393"/>
                  <a:pt x="2694570" y="493298"/>
                  <a:pt x="2623436" y="523220"/>
                </a:cubicBezTo>
                <a:cubicBezTo>
                  <a:pt x="2552302" y="553142"/>
                  <a:pt x="2171883" y="470523"/>
                  <a:pt x="1948838" y="523220"/>
                </a:cubicBezTo>
                <a:cubicBezTo>
                  <a:pt x="1725793" y="575917"/>
                  <a:pt x="1720945" y="493800"/>
                  <a:pt x="1568296" y="523220"/>
                </a:cubicBezTo>
                <a:cubicBezTo>
                  <a:pt x="1415647" y="552640"/>
                  <a:pt x="1409323" y="498058"/>
                  <a:pt x="1285772" y="523220"/>
                </a:cubicBezTo>
                <a:cubicBezTo>
                  <a:pt x="1162221" y="548382"/>
                  <a:pt x="1081738" y="510224"/>
                  <a:pt x="905230" y="523220"/>
                </a:cubicBezTo>
                <a:cubicBezTo>
                  <a:pt x="728722" y="536216"/>
                  <a:pt x="298604" y="508891"/>
                  <a:pt x="0" y="523220"/>
                </a:cubicBezTo>
                <a:cubicBezTo>
                  <a:pt x="-41484" y="270653"/>
                  <a:pt x="6563" y="201856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Astound-the-Class 2 is scheduled for MONDAY, MARCH 3rd</a:t>
            </a:r>
          </a:p>
        </p:txBody>
      </p:sp>
    </p:spTree>
    <p:extLst>
      <p:ext uri="{BB962C8B-B14F-4D97-AF65-F5344CB8AC3E}">
        <p14:creationId xmlns:p14="http://schemas.microsoft.com/office/powerpoint/2010/main" val="25114353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32059</TotalTime>
  <Words>168</Words>
  <Application>Microsoft Macintosh PowerPoint</Application>
  <PresentationFormat>Widescreen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Blank Presentation</vt:lpstr>
      <vt:lpstr>ECE693H, Spring 2025: Multi-robot System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cade 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for your Cover</dc:title>
  <dc:subject/>
  <dc:creator>cade lab</dc:creator>
  <cp:keywords/>
  <dc:description/>
  <cp:lastModifiedBy>Daniel Drew</cp:lastModifiedBy>
  <cp:revision>1217</cp:revision>
  <cp:lastPrinted>2025-01-27T23:06:22Z</cp:lastPrinted>
  <dcterms:created xsi:type="dcterms:W3CDTF">2011-02-07T17:37:21Z</dcterms:created>
  <dcterms:modified xsi:type="dcterms:W3CDTF">2025-02-25T01:01:22Z</dcterms:modified>
  <cp:category/>
</cp:coreProperties>
</file>