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6" r:id="rId6"/>
    <p:sldId id="287" r:id="rId7"/>
    <p:sldId id="288" r:id="rId8"/>
    <p:sldId id="289" r:id="rId9"/>
    <p:sldId id="294" r:id="rId10"/>
    <p:sldId id="296" r:id="rId11"/>
    <p:sldId id="290" r:id="rId12"/>
    <p:sldId id="295" r:id="rId13"/>
    <p:sldId id="297" r:id="rId14"/>
    <p:sldId id="291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82D"/>
    <a:srgbClr val="727272"/>
    <a:srgbClr val="00496B"/>
    <a:srgbClr val="84243B"/>
    <a:srgbClr val="8D1B2B"/>
    <a:srgbClr val="EBB229"/>
    <a:srgbClr val="CB632A"/>
    <a:srgbClr val="80000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 autoAdjust="0"/>
    <p:restoredTop sz="95045" autoAdjust="0"/>
  </p:normalViewPr>
  <p:slideViewPr>
    <p:cSldViewPr>
      <p:cViewPr>
        <p:scale>
          <a:sx n="89" d="100"/>
          <a:sy n="89" d="100"/>
        </p:scale>
        <p:origin x="2336" y="1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78766AB-A039-4B7B-AC53-91CA81FB6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3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D9FA070-4CD9-4787-B05B-21C4CF28B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47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0"/>
            <a:ext cx="6162675" cy="130706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34200" y="6324600"/>
            <a:ext cx="1895475" cy="26670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447800" y="3511034"/>
            <a:ext cx="6162674" cy="2438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9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6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30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25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1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2452" y="6550968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686F0E-7ADD-4443-98C2-3886217CE208}" type="slidenum">
              <a:rPr lang="en-US" sz="900" b="1" smtClean="0">
                <a:solidFill>
                  <a:srgbClr val="00496B"/>
                </a:solidFill>
                <a:latin typeface="Lucida Sans Unicode" pitchFamily="34" charset="0"/>
                <a:cs typeface="Lucida Sans Unicode" pitchFamily="34" charset="0"/>
              </a:rPr>
              <a:pPr/>
              <a:t>‹#›</a:t>
            </a:fld>
            <a:endParaRPr lang="en-US" sz="900" b="1" dirty="0">
              <a:solidFill>
                <a:srgbClr val="00496B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9" name="Picture 8" descr="bottom-borde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6248400"/>
            <a:ext cx="9144000" cy="152400"/>
          </a:xfrm>
          <a:prstGeom prst="rect">
            <a:avLst/>
          </a:prstGeom>
        </p:spPr>
      </p:pic>
      <p:pic>
        <p:nvPicPr>
          <p:cNvPr id="12" name="Picture 11" descr="top-border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65018"/>
            <a:ext cx="9144000" cy="173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2875" y="6497994"/>
            <a:ext cx="2533650" cy="2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i11097@fe.up.pt" TargetMode="External"/><Relationship Id="rId3" Type="http://schemas.openxmlformats.org/officeDocument/2006/relationships/hyperlink" Target="mailto:ei11101@fe.up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15001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Banking Data Mining Case Study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7213" y="4114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Extraction and Machine </a:t>
            </a:r>
            <a:r>
              <a:rPr lang="en-US" dirty="0" smtClean="0"/>
              <a:t>Learning</a:t>
            </a:r>
          </a:p>
          <a:p>
            <a:pPr algn="ctr"/>
            <a:r>
              <a:rPr lang="en-US" dirty="0" smtClean="0"/>
              <a:t>2015/2016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43326" y="5638800"/>
            <a:ext cx="541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Ruben Fernando Pinto Cordeiro  </a:t>
            </a:r>
            <a:r>
              <a:rPr lang="en-US" dirty="0" smtClean="0">
                <a:hlinkClick r:id="rId2"/>
              </a:rPr>
              <a:t>ei11097@fe.up.pt</a:t>
            </a:r>
            <a:endParaRPr lang="en-US" dirty="0"/>
          </a:p>
          <a:p>
            <a:r>
              <a:rPr lang="en-US" dirty="0" smtClean="0"/>
              <a:t>Duarte </a:t>
            </a:r>
            <a:r>
              <a:rPr lang="en-US" dirty="0" err="1" smtClean="0"/>
              <a:t>Nuno</a:t>
            </a:r>
            <a:r>
              <a:rPr lang="en-US" dirty="0" smtClean="0"/>
              <a:t> Pereira Duarte        </a:t>
            </a:r>
            <a:r>
              <a:rPr lang="en-US" dirty="0" smtClean="0">
                <a:hlinkClick r:id="rId3"/>
              </a:rPr>
              <a:t>ei11101@fe.up.pt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41" y="797744"/>
            <a:ext cx="6596459" cy="5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type distribution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553200" cy="51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loan duration distribution by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3489"/>
            <a:ext cx="6553200" cy="54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loan amount distribution by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838200"/>
            <a:ext cx="6467475" cy="53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78392"/>
              </p:ext>
            </p:extLst>
          </p:nvPr>
        </p:nvGraphicFramePr>
        <p:xfrm>
          <a:off x="1138188" y="2209800"/>
          <a:ext cx="686762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4610100" imgH="1231900" progId="Excel.Sheet.12">
                  <p:embed/>
                </p:oleObj>
              </mc:Choice>
              <mc:Fallback>
                <p:oleObj name="Worksheet" r:id="rId3" imgW="4610100" imgH="123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8188" y="2209800"/>
                        <a:ext cx="6867623" cy="183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31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85516"/>
              </p:ext>
            </p:extLst>
          </p:nvPr>
        </p:nvGraphicFramePr>
        <p:xfrm>
          <a:off x="1104899" y="2362200"/>
          <a:ext cx="6934202" cy="2108200"/>
        </p:xfrm>
        <a:graphic>
          <a:graphicData uri="http://schemas.openxmlformats.org/drawingml/2006/table">
            <a:tbl>
              <a:tblPr/>
              <a:tblGrid>
                <a:gridCol w="4006192"/>
                <a:gridCol w="946808"/>
                <a:gridCol w="990600"/>
                <a:gridCol w="990602"/>
              </a:tblGrid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Attribute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45,60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45,41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enterpreneurs per 1000 inhabitants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160,10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112,05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115,43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2000-9999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7,39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5,64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500-1999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23,17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26,41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&lt; 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74,67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&gt;10000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2,24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Ratio of urban inhabitants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70,42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55,75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the 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Descriptive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Predictive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5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2052" name="Picture 4" descr="ttps://upload.wikimedia.org/wikipedia/commons/b/b9/CRISP-DM_Proce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143114" cy="51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business</a:t>
            </a:r>
            <a:endParaRPr lang="en-US" dirty="0"/>
          </a:p>
        </p:txBody>
      </p:sp>
      <p:pic>
        <p:nvPicPr>
          <p:cNvPr id="1026" name="Picture 2" descr="ttps://businessmodelinnovationmatters.files.wordpress.com/2012/03/banking-business-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5" b="2840"/>
          <a:stretch/>
        </p:blipFill>
        <p:spPr bwMode="auto">
          <a:xfrm>
            <a:off x="647700" y="751608"/>
            <a:ext cx="7848600" cy="51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 analysis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/>
          <a:p>
            <a:r>
              <a:rPr lang="en-US" dirty="0" smtClean="0"/>
              <a:t>Primary parameters:</a:t>
            </a:r>
          </a:p>
          <a:p>
            <a:pPr lvl="1"/>
            <a:r>
              <a:rPr lang="en-US" dirty="0" smtClean="0"/>
              <a:t>Assets &amp; Liabilities</a:t>
            </a:r>
          </a:p>
          <a:p>
            <a:pPr lvl="1"/>
            <a:r>
              <a:rPr lang="en-US" dirty="0" smtClean="0"/>
              <a:t>Geo-demographic data</a:t>
            </a:r>
          </a:p>
          <a:p>
            <a:pPr lvl="1"/>
            <a:r>
              <a:rPr lang="en-US" dirty="0" smtClean="0"/>
              <a:t>Profitability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/>
          <a:p>
            <a:r>
              <a:rPr lang="en-US" dirty="0" smtClean="0"/>
              <a:t>Secondary parameters:</a:t>
            </a:r>
          </a:p>
          <a:p>
            <a:pPr lvl="1"/>
            <a:r>
              <a:rPr lang="en-US" dirty="0" smtClean="0"/>
              <a:t>Behavioristic segmentation</a:t>
            </a:r>
          </a:p>
          <a:p>
            <a:pPr lvl="1"/>
            <a:r>
              <a:rPr lang="en-US" dirty="0" smtClean="0"/>
              <a:t>Life stage segmentation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066800"/>
            <a:ext cx="4876800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Segmentation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553200" cy="51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sionOne Services PPT Template">
  <a:themeElements>
    <a:clrScheme name="VersionOne">
      <a:dk1>
        <a:sysClr val="windowText" lastClr="000000"/>
      </a:dk1>
      <a:lt1>
        <a:sysClr val="window" lastClr="FFFFFF"/>
      </a:lt1>
      <a:dk2>
        <a:srgbClr val="78082D"/>
      </a:dk2>
      <a:lt2>
        <a:srgbClr val="FFFFFF"/>
      </a:lt2>
      <a:accent1>
        <a:srgbClr val="4F81BD"/>
      </a:accent1>
      <a:accent2>
        <a:srgbClr val="F7EBB1"/>
      </a:accent2>
      <a:accent3>
        <a:srgbClr val="00496B"/>
      </a:accent3>
      <a:accent4>
        <a:srgbClr val="60554F"/>
      </a:accent4>
      <a:accent5>
        <a:srgbClr val="39C2F4"/>
      </a:accent5>
      <a:accent6>
        <a:srgbClr val="F79646"/>
      </a:accent6>
      <a:hlink>
        <a:srgbClr val="78082D"/>
      </a:hlink>
      <a:folHlink>
        <a:srgbClr val="7F7F7F"/>
      </a:folHlink>
    </a:clrScheme>
    <a:fontScheme name="VersionOn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ategory xmlns="e8ad046c-f32d-4124-8473-f138809506db">Presentation Materials</Category>
    <SubCategory xmlns="e8ad046c-f32d-4124-8473-f138809506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7A2B07F0C1945BE30F4B24855A3FE" ma:contentTypeVersion="2" ma:contentTypeDescription="Create a new document." ma:contentTypeScope="" ma:versionID="af359a783dcc72870537ec2ac7c6097e">
  <xsd:schema xmlns:xsd="http://www.w3.org/2001/XMLSchema" xmlns:p="http://schemas.microsoft.com/office/2006/metadata/properties" xmlns:ns2="e8ad046c-f32d-4124-8473-f138809506db" targetNamespace="http://schemas.microsoft.com/office/2006/metadata/properties" ma:root="true" ma:fieldsID="480aa449cfd9054c01f571b474e12f38" ns2:_="">
    <xsd:import namespace="e8ad046c-f32d-4124-8473-f138809506db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ub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8ad046c-f32d-4124-8473-f138809506db" elementFormDefault="qualified">
    <xsd:import namespace="http://schemas.microsoft.com/office/2006/documentManagement/types"/>
    <xsd:element name="Category" ma:index="8" nillable="true" ma:displayName="Category" ma:default="" ma:format="Dropdown" ma:internalName="Category">
      <xsd:simpleType>
        <xsd:union memberTypes="dms:Text">
          <xsd:simpleType>
            <xsd:restriction base="dms:Choice">
              <xsd:enumeration value="Training Data Sheets - Word Docs"/>
              <xsd:enumeration value="Presentation Materials"/>
            </xsd:restriction>
          </xsd:simpleType>
        </xsd:union>
      </xsd:simpleType>
    </xsd:element>
    <xsd:element name="SubCategory" ma:index="9" nillable="true" ma:displayName="SubCategory" ma:format="Dropdown" ma:internalName="SubCategory">
      <xsd:simpleType>
        <xsd:union memberTypes="dms:Text">
          <xsd:simpleType>
            <xsd:restriction base="dms:Choice">
              <xsd:enumeration value="Enter Choice #1"/>
              <xsd:enumeration value="Enter Choice #2"/>
              <xsd:enumeration value="Enter Choice #3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40811B4-9811-4A5F-938A-8299DD3145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5EC4F-3984-4ECB-B8B6-B8EC577F0A3A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e8ad046c-f32d-4124-8473-f138809506d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7E6103-2CBE-4600-BBA3-B2615F31B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ad046c-f32d-4124-8473-f138809506d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4300</TotalTime>
  <Words>164</Words>
  <Application>Microsoft Macintosh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Lucida Sans Unicode</vt:lpstr>
      <vt:lpstr>Arial</vt:lpstr>
      <vt:lpstr>VersionOne Services PPT Template</vt:lpstr>
      <vt:lpstr>Microsoft Excel Worksheet</vt:lpstr>
      <vt:lpstr>PowerPoint Presentation</vt:lpstr>
      <vt:lpstr>Outline</vt:lpstr>
      <vt:lpstr>Methodology</vt:lpstr>
      <vt:lpstr>Understanding the business</vt:lpstr>
      <vt:lpstr>Understanding the data</vt:lpstr>
      <vt:lpstr>Data preparation</vt:lpstr>
      <vt:lpstr>Descriptive data analysis</vt:lpstr>
      <vt:lpstr>Descriptive data analysis</vt:lpstr>
      <vt:lpstr>Gender distribution</vt:lpstr>
      <vt:lpstr>Age distribution</vt:lpstr>
      <vt:lpstr>Credit card type distribution</vt:lpstr>
      <vt:lpstr>Average loan duration distribution by status</vt:lpstr>
      <vt:lpstr>Average loan amount distribution by status</vt:lpstr>
      <vt:lpstr>Clustering</vt:lpstr>
      <vt:lpstr>Clustering</vt:lpstr>
      <vt:lpstr>Predictive Data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Metrics</dc:title>
  <dc:creator>Katia Sullivan</dc:creator>
  <cp:lastModifiedBy>Ruben Cordeiro</cp:lastModifiedBy>
  <cp:revision>109</cp:revision>
  <cp:lastPrinted>2015-11-25T14:00:12Z</cp:lastPrinted>
  <dcterms:created xsi:type="dcterms:W3CDTF">2012-01-19T17:34:40Z</dcterms:created>
  <dcterms:modified xsi:type="dcterms:W3CDTF">2015-12-14T01:29:50Z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0x0101000837A2B07F0C1945BE30F4B24855A3FE</vt:lpwstr>
  </property>
</Properties>
</file>