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6"/>
  </p:notesMasterIdLst>
  <p:handoutMasterIdLst>
    <p:handoutMasterId r:id="rId37"/>
  </p:handoutMasterIdLst>
  <p:sldIdLst>
    <p:sldId id="256" r:id="rId5"/>
    <p:sldId id="286" r:id="rId6"/>
    <p:sldId id="287" r:id="rId7"/>
    <p:sldId id="288" r:id="rId8"/>
    <p:sldId id="289" r:id="rId9"/>
    <p:sldId id="294" r:id="rId10"/>
    <p:sldId id="296" r:id="rId11"/>
    <p:sldId id="290" r:id="rId12"/>
    <p:sldId id="297" r:id="rId13"/>
    <p:sldId id="291" r:id="rId14"/>
    <p:sldId id="298" r:id="rId15"/>
    <p:sldId id="299" r:id="rId16"/>
    <p:sldId id="318" r:id="rId17"/>
    <p:sldId id="303" r:id="rId18"/>
    <p:sldId id="300" r:id="rId19"/>
    <p:sldId id="304" r:id="rId20"/>
    <p:sldId id="301" r:id="rId21"/>
    <p:sldId id="306" r:id="rId22"/>
    <p:sldId id="302" r:id="rId23"/>
    <p:sldId id="307" r:id="rId24"/>
    <p:sldId id="308" r:id="rId25"/>
    <p:sldId id="309" r:id="rId26"/>
    <p:sldId id="310" r:id="rId27"/>
    <p:sldId id="313" r:id="rId28"/>
    <p:sldId id="311" r:id="rId29"/>
    <p:sldId id="312" r:id="rId30"/>
    <p:sldId id="314" r:id="rId31"/>
    <p:sldId id="315" r:id="rId32"/>
    <p:sldId id="316" r:id="rId33"/>
    <p:sldId id="317" r:id="rId34"/>
    <p:sldId id="319" r:id="rId3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082D"/>
    <a:srgbClr val="727272"/>
    <a:srgbClr val="00496B"/>
    <a:srgbClr val="84243B"/>
    <a:srgbClr val="8D1B2B"/>
    <a:srgbClr val="EBB229"/>
    <a:srgbClr val="CB632A"/>
    <a:srgbClr val="800000"/>
    <a:srgbClr val="F3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1" autoAdjust="0"/>
    <p:restoredTop sz="94599" autoAdjust="0"/>
  </p:normalViewPr>
  <p:slideViewPr>
    <p:cSldViewPr>
      <p:cViewPr>
        <p:scale>
          <a:sx n="103" d="100"/>
          <a:sy n="103" d="100"/>
        </p:scale>
        <p:origin x="2152" y="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5" rIns="93172" bIns="46585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545" y="0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5" rIns="93172" bIns="46585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0042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5" rIns="93172" bIns="46585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1</a:t>
            </a: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545" y="8830042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5" rIns="93172" bIns="46585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378766AB-A039-4B7B-AC53-91CA81FB6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335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5" rIns="93172" bIns="46585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545" y="0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5" rIns="93172" bIns="46585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1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5" rIns="93172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0042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5" rIns="93172" bIns="46585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1</a:t>
            </a: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545" y="8830042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5" rIns="93172" bIns="46585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0D9FA070-4CD9-4787-B05B-21C4CF28B3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147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828800"/>
            <a:ext cx="6162675" cy="130706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 descr="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934200" y="6324600"/>
            <a:ext cx="1895475" cy="266700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1447800" y="3511034"/>
            <a:ext cx="6162674" cy="24384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5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28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47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76200"/>
            <a:ext cx="91440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6998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6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61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63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862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76200"/>
            <a:ext cx="91440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3300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76200"/>
            <a:ext cx="91440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7255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1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32452" y="6550968"/>
            <a:ext cx="335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4686F0E-7ADD-4443-98C2-3886217CE208}" type="slidenum">
              <a:rPr lang="en-US" sz="900" b="1" smtClean="0">
                <a:solidFill>
                  <a:srgbClr val="00496B"/>
                </a:solidFill>
                <a:latin typeface="Lucida Sans Unicode" pitchFamily="34" charset="0"/>
                <a:cs typeface="Lucida Sans Unicode" pitchFamily="34" charset="0"/>
              </a:rPr>
              <a:pPr/>
              <a:t>‹#›</a:t>
            </a:fld>
            <a:endParaRPr lang="en-US" sz="900" b="1" dirty="0">
              <a:solidFill>
                <a:srgbClr val="00496B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9" name="Picture 8" descr="bottom-border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6248400"/>
            <a:ext cx="9144000" cy="152400"/>
          </a:xfrm>
          <a:prstGeom prst="rect">
            <a:avLst/>
          </a:prstGeom>
        </p:spPr>
      </p:pic>
      <p:pic>
        <p:nvPicPr>
          <p:cNvPr id="12" name="Picture 11" descr="top-border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65018"/>
            <a:ext cx="9144000" cy="173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42875" y="6497994"/>
            <a:ext cx="2533650" cy="27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4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ei11097@fe.up.pt" TargetMode="External"/><Relationship Id="rId3" Type="http://schemas.openxmlformats.org/officeDocument/2006/relationships/hyperlink" Target="mailto:ei11101@fe.up.p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4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09800"/>
            <a:ext cx="7772400" cy="150018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Banking Data Mining Case Study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7213" y="41148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Extraction and Machine </a:t>
            </a:r>
            <a:r>
              <a:rPr lang="en-US" dirty="0" smtClean="0"/>
              <a:t>Learning</a:t>
            </a:r>
          </a:p>
          <a:p>
            <a:pPr algn="ctr"/>
            <a:r>
              <a:rPr lang="en-US" dirty="0" smtClean="0"/>
              <a:t>2015/2016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43326" y="5638800"/>
            <a:ext cx="5410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Ruben Fernando Pinto Cordeiro  </a:t>
            </a:r>
            <a:r>
              <a:rPr lang="en-US" dirty="0" smtClean="0">
                <a:hlinkClick r:id="rId2"/>
              </a:rPr>
              <a:t>ei11097@fe.up.pt</a:t>
            </a:r>
            <a:endParaRPr lang="en-US" dirty="0"/>
          </a:p>
          <a:p>
            <a:r>
              <a:rPr lang="en-US" dirty="0" smtClean="0"/>
              <a:t>Duarte </a:t>
            </a:r>
            <a:r>
              <a:rPr lang="en-US" dirty="0" err="1" smtClean="0"/>
              <a:t>Nuno</a:t>
            </a:r>
            <a:r>
              <a:rPr lang="en-US" dirty="0" smtClean="0"/>
              <a:t> Pereira Duarte        </a:t>
            </a:r>
            <a:r>
              <a:rPr lang="en-US" dirty="0" smtClean="0">
                <a:hlinkClick r:id="rId3"/>
              </a:rPr>
              <a:t>ei11101@fe.up.pt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card type distribution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90600"/>
            <a:ext cx="6553200" cy="514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loan duration distribution by status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833489"/>
            <a:ext cx="6553200" cy="541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4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loan amount distribution by status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4" y="838200"/>
            <a:ext cx="6467475" cy="534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analysis: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issued credit cards are </a:t>
            </a:r>
            <a:r>
              <a:rPr lang="en-US" i="1" dirty="0" smtClean="0"/>
              <a:t>classic </a:t>
            </a:r>
            <a:r>
              <a:rPr lang="en-US" dirty="0" smtClean="0"/>
              <a:t>(649). There are more </a:t>
            </a:r>
            <a:r>
              <a:rPr lang="en-US" i="1" dirty="0" smtClean="0"/>
              <a:t>junior </a:t>
            </a:r>
            <a:r>
              <a:rPr lang="en-US" dirty="0" smtClean="0"/>
              <a:t>cards (145) than </a:t>
            </a:r>
            <a:r>
              <a:rPr lang="en-US" i="1" dirty="0" smtClean="0"/>
              <a:t>gold</a:t>
            </a:r>
            <a:r>
              <a:rPr lang="en-US" dirty="0" smtClean="0"/>
              <a:t> cards (88).</a:t>
            </a:r>
          </a:p>
          <a:p>
            <a:r>
              <a:rPr lang="en-US" i="1" dirty="0" smtClean="0"/>
              <a:t>Good</a:t>
            </a:r>
            <a:r>
              <a:rPr lang="en-US" dirty="0" smtClean="0"/>
              <a:t> loans (A, B) tend to be of a lower amount and a shorter duration when compared to </a:t>
            </a:r>
            <a:r>
              <a:rPr lang="en-US" i="1" dirty="0" smtClean="0"/>
              <a:t>bad </a:t>
            </a:r>
            <a:r>
              <a:rPr lang="en-US" dirty="0" smtClean="0"/>
              <a:t>loans (C, D).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2438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Clustering: Case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first clustering, the following attributes were </a:t>
            </a:r>
            <a:r>
              <a:rPr lang="en-US" dirty="0" smtClean="0"/>
              <a:t>pre-computed:</a:t>
            </a:r>
            <a:endParaRPr lang="en-US" dirty="0" smtClean="0"/>
          </a:p>
          <a:p>
            <a:pPr lvl="1"/>
            <a:r>
              <a:rPr lang="en-US" dirty="0" smtClean="0"/>
              <a:t>Amount: the total loan amount borrowed by each client;</a:t>
            </a:r>
          </a:p>
          <a:p>
            <a:pPr lvl="1"/>
            <a:r>
              <a:rPr lang="en-US" dirty="0" smtClean="0"/>
              <a:t>Duration: the total loan duration by each client;</a:t>
            </a:r>
          </a:p>
          <a:p>
            <a:pPr lvl="1"/>
            <a:r>
              <a:rPr lang="en-US" dirty="0" smtClean="0"/>
              <a:t>Payments: the monthly </a:t>
            </a:r>
            <a:r>
              <a:rPr lang="en-US" dirty="0" smtClean="0"/>
              <a:t>amount of </a:t>
            </a:r>
            <a:r>
              <a:rPr lang="en-US" dirty="0" smtClean="0"/>
              <a:t>loan </a:t>
            </a:r>
            <a:r>
              <a:rPr lang="en-US" dirty="0" smtClean="0"/>
              <a:t>payments made </a:t>
            </a:r>
            <a:r>
              <a:rPr lang="en-US" dirty="0" smtClean="0"/>
              <a:t>by each client;</a:t>
            </a:r>
          </a:p>
          <a:p>
            <a:pPr lvl="1"/>
            <a:r>
              <a:rPr lang="en-US" dirty="0" smtClean="0"/>
              <a:t>Average Income: the monthly average income of each client;</a:t>
            </a:r>
          </a:p>
          <a:p>
            <a:pPr lvl="1"/>
            <a:r>
              <a:rPr lang="en-US" dirty="0" smtClean="0"/>
              <a:t>Average Withdrawals: the monthly average withdrawals made by each client.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0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Clustering: Case 1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978392"/>
              </p:ext>
            </p:extLst>
          </p:nvPr>
        </p:nvGraphicFramePr>
        <p:xfrm>
          <a:off x="1138188" y="2209800"/>
          <a:ext cx="6867623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Worksheet" r:id="rId3" imgW="4610100" imgH="1231900" progId="Excel.Sheet.12">
                  <p:embed/>
                </p:oleObj>
              </mc:Choice>
              <mc:Fallback>
                <p:oleObj name="Worksheet" r:id="rId3" imgW="4610100" imgH="1231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8188" y="2209800"/>
                        <a:ext cx="6867623" cy="183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831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Clustering: Case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this clustering process, the goal was to segment clients according to their assets and liabilities. </a:t>
            </a:r>
            <a:endParaRPr lang="en-US" dirty="0" smtClean="0"/>
          </a:p>
          <a:p>
            <a:r>
              <a:rPr lang="en-US" dirty="0" smtClean="0"/>
              <a:t>The clients in the Cluster 1 have less purchase power when compared to clients belonging to Cluster 2 and 3.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2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Clustering: Case 2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109107"/>
              </p:ext>
            </p:extLst>
          </p:nvPr>
        </p:nvGraphicFramePr>
        <p:xfrm>
          <a:off x="1104899" y="2362200"/>
          <a:ext cx="6934202" cy="1844675"/>
        </p:xfrm>
        <a:graphic>
          <a:graphicData uri="http://schemas.openxmlformats.org/drawingml/2006/table">
            <a:tbl>
              <a:tblPr/>
              <a:tblGrid>
                <a:gridCol w="4006192"/>
                <a:gridCol w="946808"/>
                <a:gridCol w="990600"/>
                <a:gridCol w="990602"/>
              </a:tblGrid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Attribute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Cluster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Cluster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Cluster 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No. of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entrepreneurs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per 1000 inhabitants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160,10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112,05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115,43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No. of municipalities with inhabitants 2000-9999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7,39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5,64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No. of municipalities with inhabitants 500-1999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23,17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26,41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No. of municipalities with inhabitants &lt; 499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21,52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74,67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No. of municipalities with inhabitants &gt;10000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1,00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2,24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1,42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Ratio of urban inhabitants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100,00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70,42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55,75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6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Clustering: Case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this clustering process, the goal was to segment clients according to geo-demographic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Clients in Cluster 1 belong to an urban environment with an higher ratio of entrepreneurs.</a:t>
            </a:r>
          </a:p>
          <a:p>
            <a:r>
              <a:rPr lang="en-US" dirty="0" smtClean="0"/>
              <a:t>Clients in Cluster 3 live in a district with the smallest ratio of urban inhabitants.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Data Analysis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5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Understanding the business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Understanding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Descriptive data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Predictive data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Conclusions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657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Data Analysis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loans dataset is relatively small: </a:t>
            </a:r>
            <a:r>
              <a:rPr lang="en-US" dirty="0" smtClean="0">
                <a:solidFill>
                  <a:schemeClr val="tx2"/>
                </a:solidFill>
              </a:rPr>
              <a:t>682</a:t>
            </a:r>
            <a:r>
              <a:rPr lang="en-US" dirty="0" smtClean="0"/>
              <a:t> loans in </a:t>
            </a:r>
            <a:r>
              <a:rPr lang="en-US" dirty="0" smtClean="0">
                <a:solidFill>
                  <a:schemeClr val="tx2"/>
                </a:solidFill>
              </a:rPr>
              <a:t>total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status distribution of the loans is uneven: </a:t>
            </a:r>
            <a:r>
              <a:rPr lang="en-US" dirty="0" smtClean="0">
                <a:solidFill>
                  <a:schemeClr val="tx2"/>
                </a:solidFill>
              </a:rPr>
              <a:t>606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loans</a:t>
            </a:r>
            <a:r>
              <a:rPr lang="en-US" dirty="0" smtClean="0"/>
              <a:t> are </a:t>
            </a:r>
            <a:r>
              <a:rPr lang="en-US" i="1" dirty="0" smtClean="0">
                <a:solidFill>
                  <a:schemeClr val="tx2"/>
                </a:solidFill>
              </a:rPr>
              <a:t>good</a:t>
            </a:r>
            <a:r>
              <a:rPr lang="en-US" dirty="0" smtClean="0"/>
              <a:t>, while only </a:t>
            </a:r>
            <a:r>
              <a:rPr lang="en-US" dirty="0" smtClean="0">
                <a:solidFill>
                  <a:schemeClr val="tx2"/>
                </a:solidFill>
              </a:rPr>
              <a:t>76 loans </a:t>
            </a:r>
            <a:r>
              <a:rPr lang="en-US" dirty="0" smtClean="0"/>
              <a:t>are </a:t>
            </a:r>
            <a:r>
              <a:rPr lang="en-US" i="1" dirty="0" smtClean="0">
                <a:solidFill>
                  <a:schemeClr val="tx2"/>
                </a:solidFill>
              </a:rPr>
              <a:t>bad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factors make the prediction of </a:t>
            </a:r>
            <a:r>
              <a:rPr lang="en-US" i="1" dirty="0" smtClean="0"/>
              <a:t>bad </a:t>
            </a:r>
            <a:r>
              <a:rPr lang="en-US" dirty="0" smtClean="0"/>
              <a:t>loans more difficult, no matter what classification algorithm is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8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predictive analysis task, two algorithms were used:</a:t>
            </a:r>
          </a:p>
          <a:p>
            <a:pPr lvl="1"/>
            <a:r>
              <a:rPr lang="en-US" dirty="0" smtClean="0"/>
              <a:t>Decision trees;</a:t>
            </a:r>
          </a:p>
          <a:p>
            <a:pPr lvl="1"/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996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small dataset, there is a great danger of </a:t>
            </a:r>
            <a:r>
              <a:rPr lang="en-US" dirty="0" err="1" smtClean="0"/>
              <a:t>overfitting</a:t>
            </a:r>
            <a:r>
              <a:rPr lang="en-US" dirty="0" smtClean="0"/>
              <a:t> the data.</a:t>
            </a:r>
          </a:p>
          <a:p>
            <a:r>
              <a:rPr lang="en-US" dirty="0" smtClean="0"/>
              <a:t>In order to mitigate the risk, the decision tree was pre-pruned, thus reducing the complexity of the final classifier.</a:t>
            </a:r>
          </a:p>
        </p:txBody>
      </p:sp>
    </p:spTree>
    <p:extLst>
      <p:ext uri="{BB962C8B-B14F-4D97-AF65-F5344CB8AC3E}">
        <p14:creationId xmlns:p14="http://schemas.microsoft.com/office/powerpoint/2010/main" val="6521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RapidMiner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The data was split using the split validation operator: 70% for training and 30% for testing.</a:t>
            </a:r>
          </a:p>
          <a:p>
            <a:pPr lvl="1"/>
            <a:r>
              <a:rPr lang="en-US" dirty="0" smtClean="0"/>
              <a:t>The decision tree operator was used:</a:t>
            </a:r>
          </a:p>
          <a:p>
            <a:pPr lvl="2"/>
            <a:r>
              <a:rPr lang="en-US" dirty="0"/>
              <a:t>Criterion: </a:t>
            </a:r>
            <a:r>
              <a:rPr lang="en-US" i="1" dirty="0" err="1" smtClean="0"/>
              <a:t>information_gain</a:t>
            </a:r>
            <a:r>
              <a:rPr lang="en-US" i="1" dirty="0"/>
              <a:t>;</a:t>
            </a:r>
            <a:endParaRPr lang="en-US" dirty="0" smtClean="0"/>
          </a:p>
          <a:p>
            <a:pPr lvl="2"/>
            <a:r>
              <a:rPr lang="en-US" dirty="0" smtClean="0"/>
              <a:t>Level of confidence set to 25%;</a:t>
            </a:r>
          </a:p>
          <a:p>
            <a:pPr lvl="2"/>
            <a:r>
              <a:rPr lang="en-US" dirty="0" smtClean="0"/>
              <a:t>Applying pruning and </a:t>
            </a:r>
            <a:r>
              <a:rPr lang="en-US" dirty="0" err="1" smtClean="0"/>
              <a:t>prepruning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Minimal gain set to 4%;</a:t>
            </a:r>
          </a:p>
          <a:p>
            <a:pPr lvl="2"/>
            <a:r>
              <a:rPr lang="en-US" dirty="0" smtClean="0"/>
              <a:t>Maximal depth set to 6.</a:t>
            </a:r>
          </a:p>
        </p:txBody>
      </p:sp>
    </p:spTree>
    <p:extLst>
      <p:ext uri="{BB962C8B-B14F-4D97-AF65-F5344CB8AC3E}">
        <p14:creationId xmlns:p14="http://schemas.microsoft.com/office/powerpoint/2010/main" val="163134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relations were joined: Client, Account, Loan, Disposition and Transactions.</a:t>
            </a:r>
            <a:endParaRPr lang="en-US" dirty="0"/>
          </a:p>
          <a:p>
            <a:r>
              <a:rPr lang="en-US" dirty="0" smtClean="0"/>
              <a:t>For this classification, several attributes were pre-computed:</a:t>
            </a:r>
          </a:p>
          <a:p>
            <a:pPr lvl="1"/>
            <a:r>
              <a:rPr lang="en-US" dirty="0"/>
              <a:t>Average(ratio): Average debt-to-income ratio of the client.</a:t>
            </a:r>
          </a:p>
          <a:p>
            <a:pPr lvl="1"/>
            <a:r>
              <a:rPr lang="en-US" dirty="0" smtClean="0"/>
              <a:t>Count(</a:t>
            </a:r>
            <a:r>
              <a:rPr lang="en-US" dirty="0" err="1" smtClean="0"/>
              <a:t>sanction_date</a:t>
            </a:r>
            <a:r>
              <a:rPr lang="en-US" dirty="0"/>
              <a:t>): Number of sanctions that the client is responsible for. A sanction occurs when the client’s bank account balance reaches negative values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Amount: </a:t>
            </a:r>
            <a:r>
              <a:rPr lang="en-US" dirty="0"/>
              <a:t>the total loan amount borrowed by </a:t>
            </a:r>
            <a:r>
              <a:rPr lang="en-US" dirty="0" smtClean="0"/>
              <a:t>the client.</a:t>
            </a:r>
          </a:p>
          <a:p>
            <a:pPr lvl="1"/>
            <a:r>
              <a:rPr lang="en-US" dirty="0" smtClean="0"/>
              <a:t>Payments: the </a:t>
            </a:r>
            <a:r>
              <a:rPr lang="en-US" dirty="0"/>
              <a:t>monthly amount </a:t>
            </a:r>
            <a:r>
              <a:rPr lang="en-US" dirty="0" smtClean="0"/>
              <a:t>of loan payments made by the client.</a:t>
            </a:r>
          </a:p>
          <a:p>
            <a:pPr lvl="1"/>
            <a:r>
              <a:rPr lang="en-US" dirty="0" smtClean="0"/>
              <a:t>Gender: the client’s gender.</a:t>
            </a:r>
          </a:p>
          <a:p>
            <a:pPr lvl="1"/>
            <a:r>
              <a:rPr lang="en-US" dirty="0" err="1" smtClean="0"/>
              <a:t>VarWD</a:t>
            </a:r>
            <a:r>
              <a:rPr lang="en-US" dirty="0" smtClean="0"/>
              <a:t>: The monthly average variation of the withdrawals made by the client.</a:t>
            </a:r>
          </a:p>
        </p:txBody>
      </p:sp>
    </p:spTree>
    <p:extLst>
      <p:ext uri="{BB962C8B-B14F-4D97-AF65-F5344CB8AC3E}">
        <p14:creationId xmlns:p14="http://schemas.microsoft.com/office/powerpoint/2010/main" val="28171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010" y="990600"/>
            <a:ext cx="6063979" cy="5135563"/>
          </a:xfrm>
        </p:spPr>
      </p:pic>
    </p:spTree>
    <p:extLst>
      <p:ext uri="{BB962C8B-B14F-4D97-AF65-F5344CB8AC3E}">
        <p14:creationId xmlns:p14="http://schemas.microsoft.com/office/powerpoint/2010/main" val="74832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model: evaluation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2743200"/>
            <a:ext cx="6019800" cy="997710"/>
          </a:xfrm>
        </p:spPr>
      </p:pic>
    </p:spTree>
    <p:extLst>
      <p:ext uri="{BB962C8B-B14F-4D97-AF65-F5344CB8AC3E}">
        <p14:creationId xmlns:p14="http://schemas.microsoft.com/office/powerpoint/2010/main" val="158389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relations were joined: Client, Account, Loan, Disposition and Transactions.</a:t>
            </a:r>
          </a:p>
          <a:p>
            <a:r>
              <a:rPr lang="en-US" dirty="0"/>
              <a:t>The same pre-computed attributes from the Decision Tree model were used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 err="1"/>
              <a:t>RapidMiner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data was split using the split validation operator: 70% for training and 30% for testing.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Naïve Bayes </a:t>
            </a:r>
            <a:r>
              <a:rPr lang="en-US" dirty="0" smtClean="0"/>
              <a:t>operator was used: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 smtClean="0"/>
              <a:t>laplace</a:t>
            </a:r>
            <a:r>
              <a:rPr lang="en-US" dirty="0" smtClean="0"/>
              <a:t> correction option was set to true.</a:t>
            </a:r>
          </a:p>
        </p:txBody>
      </p:sp>
    </p:spTree>
    <p:extLst>
      <p:ext uri="{BB962C8B-B14F-4D97-AF65-F5344CB8AC3E}">
        <p14:creationId xmlns:p14="http://schemas.microsoft.com/office/powerpoint/2010/main" val="127625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63" y="990600"/>
            <a:ext cx="7265073" cy="5135563"/>
          </a:xfrm>
        </p:spPr>
      </p:pic>
    </p:spTree>
    <p:extLst>
      <p:ext uri="{BB962C8B-B14F-4D97-AF65-F5344CB8AC3E}">
        <p14:creationId xmlns:p14="http://schemas.microsoft.com/office/powerpoint/2010/main" val="11338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63" y="990600"/>
            <a:ext cx="7265073" cy="5135563"/>
          </a:xfrm>
        </p:spPr>
      </p:pic>
    </p:spTree>
    <p:extLst>
      <p:ext uri="{BB962C8B-B14F-4D97-AF65-F5344CB8AC3E}">
        <p14:creationId xmlns:p14="http://schemas.microsoft.com/office/powerpoint/2010/main" val="165083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2052" name="Picture 4" descr="ttps://upload.wikimedia.org/wikipedia/commons/b/b9/CRISP-DM_Process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14400"/>
            <a:ext cx="5143114" cy="515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8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model: evaluation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43200"/>
            <a:ext cx="7162800" cy="1185498"/>
          </a:xfrm>
        </p:spPr>
      </p:pic>
    </p:spTree>
    <p:extLst>
      <p:ext uri="{BB962C8B-B14F-4D97-AF65-F5344CB8AC3E}">
        <p14:creationId xmlns:p14="http://schemas.microsoft.com/office/powerpoint/2010/main" val="4455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context of the descriptive data mining task, clients were segmented according to geo-demographic data and assets and liabilities. Both behavioristic and life stage segmentations were not performed due to lack of data. </a:t>
            </a:r>
          </a:p>
          <a:p>
            <a:r>
              <a:rPr lang="en-US" dirty="0" smtClean="0"/>
              <a:t>In the context of the predictive data mining task, the Decision Tree model has a bigger accuracy when compared to the Naïve Bayes model. However, given the reduced dimension of the dataset, the risk of the </a:t>
            </a:r>
            <a:r>
              <a:rPr lang="en-US" dirty="0" err="1" smtClean="0"/>
              <a:t>overfitting</a:t>
            </a:r>
            <a:r>
              <a:rPr lang="en-US" dirty="0" smtClean="0"/>
              <a:t> in the Decision Tree model is considerable.</a:t>
            </a:r>
          </a:p>
        </p:txBody>
      </p:sp>
    </p:spTree>
    <p:extLst>
      <p:ext uri="{BB962C8B-B14F-4D97-AF65-F5344CB8AC3E}">
        <p14:creationId xmlns:p14="http://schemas.microsoft.com/office/powerpoint/2010/main" val="126073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business</a:t>
            </a:r>
            <a:endParaRPr lang="en-US" dirty="0"/>
          </a:p>
        </p:txBody>
      </p:sp>
      <p:pic>
        <p:nvPicPr>
          <p:cNvPr id="1026" name="Picture 2" descr="ttps://businessmodelinnovationmatters.files.wordpress.com/2012/03/banking-business-mode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15" b="2840"/>
          <a:stretch/>
        </p:blipFill>
        <p:spPr bwMode="auto">
          <a:xfrm>
            <a:off x="647700" y="751608"/>
            <a:ext cx="7848600" cy="517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08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666081"/>
            <a:ext cx="64389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7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135563"/>
          </a:xfrm>
        </p:spPr>
        <p:txBody>
          <a:bodyPr/>
          <a:lstStyle/>
          <a:p>
            <a:pPr algn="just"/>
            <a:r>
              <a:rPr lang="en-US" dirty="0" smtClean="0"/>
              <a:t>Data cleaning</a:t>
            </a:r>
          </a:p>
          <a:p>
            <a:pPr lvl="1" algn="just"/>
            <a:r>
              <a:rPr lang="en-US" dirty="0" smtClean="0"/>
              <a:t>Add </a:t>
            </a:r>
            <a:r>
              <a:rPr lang="en-US" dirty="0"/>
              <a:t>labels where missing (district, </a:t>
            </a:r>
            <a:r>
              <a:rPr lang="en-US" dirty="0" smtClean="0"/>
              <a:t>…);</a:t>
            </a:r>
          </a:p>
          <a:p>
            <a:pPr lvl="1" algn="just"/>
            <a:r>
              <a:rPr lang="en-US" dirty="0" smtClean="0"/>
              <a:t>Extract </a:t>
            </a:r>
            <a:r>
              <a:rPr lang="en-US" dirty="0"/>
              <a:t>gender from birth </a:t>
            </a:r>
            <a:r>
              <a:rPr lang="en-US" dirty="0" smtClean="0"/>
              <a:t>date in the Client relation;</a:t>
            </a:r>
          </a:p>
          <a:p>
            <a:pPr lvl="1" algn="just"/>
            <a:r>
              <a:rPr lang="en-US" dirty="0" smtClean="0"/>
              <a:t>Format </a:t>
            </a:r>
            <a:r>
              <a:rPr lang="en-US" dirty="0"/>
              <a:t>dates and </a:t>
            </a:r>
            <a:r>
              <a:rPr lang="en-US" dirty="0" smtClean="0"/>
              <a:t>numbers;</a:t>
            </a:r>
          </a:p>
          <a:p>
            <a:pPr algn="just"/>
            <a:r>
              <a:rPr lang="en-US" dirty="0" smtClean="0"/>
              <a:t>Data transformation:</a:t>
            </a:r>
          </a:p>
          <a:p>
            <a:pPr lvl="1" algn="just"/>
            <a:r>
              <a:rPr lang="en-US" dirty="0"/>
              <a:t>Calculate age in the Client relation</a:t>
            </a:r>
            <a:r>
              <a:rPr lang="en-US" dirty="0" smtClean="0"/>
              <a:t>;</a:t>
            </a:r>
          </a:p>
          <a:p>
            <a:pPr lvl="1" algn="just"/>
            <a:r>
              <a:rPr lang="en-US" dirty="0" smtClean="0"/>
              <a:t>Import </a:t>
            </a:r>
            <a:r>
              <a:rPr lang="en-US" dirty="0"/>
              <a:t>raw data into </a:t>
            </a:r>
            <a:r>
              <a:rPr lang="en-US" dirty="0" err="1" smtClean="0"/>
              <a:t>RapidMiner</a:t>
            </a:r>
            <a:r>
              <a:rPr lang="en-US" dirty="0" smtClean="0"/>
              <a:t>;</a:t>
            </a:r>
          </a:p>
          <a:p>
            <a:pPr lvl="1" algn="just"/>
            <a:r>
              <a:rPr lang="en-US" dirty="0" err="1" smtClean="0"/>
              <a:t>Denormalize</a:t>
            </a:r>
            <a:r>
              <a:rPr lang="en-US" dirty="0" smtClean="0"/>
              <a:t> various relations for the descriptive and predictive analysis algorithms.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data analysis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data analysis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44963"/>
          </a:xfrm>
        </p:spPr>
        <p:txBody>
          <a:bodyPr/>
          <a:lstStyle/>
          <a:p>
            <a:r>
              <a:rPr lang="en-US" dirty="0" smtClean="0"/>
              <a:t>Primary parameters:</a:t>
            </a:r>
          </a:p>
          <a:p>
            <a:pPr lvl="1"/>
            <a:r>
              <a:rPr lang="en-US" dirty="0" smtClean="0"/>
              <a:t>Assets &amp; Liabilities</a:t>
            </a:r>
          </a:p>
          <a:p>
            <a:pPr lvl="1"/>
            <a:r>
              <a:rPr lang="en-US" dirty="0" smtClean="0"/>
              <a:t>Geo-demographic data</a:t>
            </a:r>
          </a:p>
          <a:p>
            <a:pPr lvl="1"/>
            <a:r>
              <a:rPr lang="en-US" dirty="0" smtClean="0"/>
              <a:t>Profitability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44963"/>
          </a:xfrm>
        </p:spPr>
        <p:txBody>
          <a:bodyPr/>
          <a:lstStyle/>
          <a:p>
            <a:r>
              <a:rPr lang="en-US" dirty="0" smtClean="0"/>
              <a:t>Secondary parameters:</a:t>
            </a:r>
          </a:p>
          <a:p>
            <a:pPr lvl="1"/>
            <a:r>
              <a:rPr lang="en-US" dirty="0" smtClean="0"/>
              <a:t>Behavioristic segmentation</a:t>
            </a:r>
          </a:p>
          <a:p>
            <a:pPr lvl="1"/>
            <a:r>
              <a:rPr lang="en-US" dirty="0" smtClean="0"/>
              <a:t>Life stage segmentation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1066800"/>
            <a:ext cx="4876800" cy="685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Segmentation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9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distribution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141" y="797744"/>
            <a:ext cx="6596459" cy="545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9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rsionOne Services PPT Template">
  <a:themeElements>
    <a:clrScheme name="VersionOne">
      <a:dk1>
        <a:sysClr val="windowText" lastClr="000000"/>
      </a:dk1>
      <a:lt1>
        <a:sysClr val="window" lastClr="FFFFFF"/>
      </a:lt1>
      <a:dk2>
        <a:srgbClr val="78082D"/>
      </a:dk2>
      <a:lt2>
        <a:srgbClr val="FFFFFF"/>
      </a:lt2>
      <a:accent1>
        <a:srgbClr val="4F81BD"/>
      </a:accent1>
      <a:accent2>
        <a:srgbClr val="F7EBB1"/>
      </a:accent2>
      <a:accent3>
        <a:srgbClr val="00496B"/>
      </a:accent3>
      <a:accent4>
        <a:srgbClr val="60554F"/>
      </a:accent4>
      <a:accent5>
        <a:srgbClr val="39C2F4"/>
      </a:accent5>
      <a:accent6>
        <a:srgbClr val="F79646"/>
      </a:accent6>
      <a:hlink>
        <a:srgbClr val="78082D"/>
      </a:hlink>
      <a:folHlink>
        <a:srgbClr val="7F7F7F"/>
      </a:folHlink>
    </a:clrScheme>
    <a:fontScheme name="VersionOne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Category xmlns="e8ad046c-f32d-4124-8473-f138809506db">Presentation Materials</Category>
    <SubCategory xmlns="e8ad046c-f32d-4124-8473-f138809506d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37A2B07F0C1945BE30F4B24855A3FE" ma:contentTypeVersion="2" ma:contentTypeDescription="Create a new document." ma:contentTypeScope="" ma:versionID="af359a783dcc72870537ec2ac7c6097e">
  <xsd:schema xmlns:xsd="http://www.w3.org/2001/XMLSchema" xmlns:p="http://schemas.microsoft.com/office/2006/metadata/properties" xmlns:ns2="e8ad046c-f32d-4124-8473-f138809506db" targetNamespace="http://schemas.microsoft.com/office/2006/metadata/properties" ma:root="true" ma:fieldsID="480aa449cfd9054c01f571b474e12f38" ns2:_="">
    <xsd:import namespace="e8ad046c-f32d-4124-8473-f138809506db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SubCategor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e8ad046c-f32d-4124-8473-f138809506db" elementFormDefault="qualified">
    <xsd:import namespace="http://schemas.microsoft.com/office/2006/documentManagement/types"/>
    <xsd:element name="Category" ma:index="8" nillable="true" ma:displayName="Category" ma:default="" ma:format="Dropdown" ma:internalName="Category">
      <xsd:simpleType>
        <xsd:union memberTypes="dms:Text">
          <xsd:simpleType>
            <xsd:restriction base="dms:Choice">
              <xsd:enumeration value="Training Data Sheets - Word Docs"/>
              <xsd:enumeration value="Presentation Materials"/>
            </xsd:restriction>
          </xsd:simpleType>
        </xsd:union>
      </xsd:simpleType>
    </xsd:element>
    <xsd:element name="SubCategory" ma:index="9" nillable="true" ma:displayName="SubCategory" ma:format="Dropdown" ma:internalName="SubCategory">
      <xsd:simpleType>
        <xsd:union memberTypes="dms:Text">
          <xsd:simpleType>
            <xsd:restriction base="dms:Choice">
              <xsd:enumeration value="Enter Choice #1"/>
              <xsd:enumeration value="Enter Choice #2"/>
              <xsd:enumeration value="Enter Choice #3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40811B4-9811-4A5F-938A-8299DD3145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15EC4F-3984-4ECB-B8B6-B8EC577F0A3A}">
  <ds:schemaRefs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e8ad046c-f32d-4124-8473-f138809506db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47E6103-2CBE-4600-BBA3-B2615F31B6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ad046c-f32d-4124-8473-f138809506d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5787</TotalTime>
  <Words>898</Words>
  <Application>Microsoft Macintosh PowerPoint</Application>
  <PresentationFormat>On-screen Show (4:3)</PresentationFormat>
  <Paragraphs>132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Lucida Sans Unicode</vt:lpstr>
      <vt:lpstr>Wingdings</vt:lpstr>
      <vt:lpstr>Arial</vt:lpstr>
      <vt:lpstr>VersionOne Services PPT Template</vt:lpstr>
      <vt:lpstr>Worksheet</vt:lpstr>
      <vt:lpstr>PowerPoint Presentation</vt:lpstr>
      <vt:lpstr>Outline</vt:lpstr>
      <vt:lpstr>Methodology</vt:lpstr>
      <vt:lpstr>Understanding the business</vt:lpstr>
      <vt:lpstr>Understanding the data</vt:lpstr>
      <vt:lpstr>Data preparation</vt:lpstr>
      <vt:lpstr>Descriptive data analysis</vt:lpstr>
      <vt:lpstr>Descriptive data analysis</vt:lpstr>
      <vt:lpstr>Age distribution</vt:lpstr>
      <vt:lpstr>Credit card type distribution</vt:lpstr>
      <vt:lpstr>Average loan duration distribution by status</vt:lpstr>
      <vt:lpstr>Average loan amount distribution by status</vt:lpstr>
      <vt:lpstr>Exploratory data analysis: conclusions</vt:lpstr>
      <vt:lpstr>Clustering: Case 1</vt:lpstr>
      <vt:lpstr>Clustering: Case 1</vt:lpstr>
      <vt:lpstr>Clustering: Case 1</vt:lpstr>
      <vt:lpstr>Clustering: Case 2</vt:lpstr>
      <vt:lpstr>Clustering: Case 2</vt:lpstr>
      <vt:lpstr>Predictive Data Analysis</vt:lpstr>
      <vt:lpstr>Predictive Data Analysis</vt:lpstr>
      <vt:lpstr>Classification algorithms</vt:lpstr>
      <vt:lpstr>Decision Tree</vt:lpstr>
      <vt:lpstr>Decision Tree</vt:lpstr>
      <vt:lpstr>Decision Tree model</vt:lpstr>
      <vt:lpstr>Decision Tree model</vt:lpstr>
      <vt:lpstr>Decision Tree model: evaluation</vt:lpstr>
      <vt:lpstr>Naïve Bayes</vt:lpstr>
      <vt:lpstr>Naïve Bayes model</vt:lpstr>
      <vt:lpstr>Naïve Bayes model</vt:lpstr>
      <vt:lpstr>Naïve Bayes model: evaluation</vt:lpstr>
      <vt:lpstr>Conclusions and 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Metrics</dc:title>
  <dc:creator>Katia Sullivan</dc:creator>
  <cp:lastModifiedBy>Ruben Cordeiro</cp:lastModifiedBy>
  <cp:revision>132</cp:revision>
  <cp:lastPrinted>2015-12-22T02:44:27Z</cp:lastPrinted>
  <dcterms:created xsi:type="dcterms:W3CDTF">2012-01-19T17:34:40Z</dcterms:created>
  <dcterms:modified xsi:type="dcterms:W3CDTF">2015-12-22T21:11:00Z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0x0101000837A2B07F0C1945BE30F4B24855A3FE</vt:lpwstr>
  </property>
</Properties>
</file>