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1" r:id="rId10"/>
    <p:sldId id="270" r:id="rId11"/>
    <p:sldId id="272" r:id="rId12"/>
    <p:sldId id="271" r:id="rId13"/>
    <p:sldId id="262" r:id="rId14"/>
    <p:sldId id="273" r:id="rId15"/>
    <p:sldId id="274" r:id="rId16"/>
    <p:sldId id="276" r:id="rId17"/>
    <p:sldId id="263" r:id="rId18"/>
    <p:sldId id="280" r:id="rId19"/>
    <p:sldId id="279" r:id="rId20"/>
    <p:sldId id="278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FD3674-0ACA-41BA-8CCD-F8ECF1D9209E}">
          <p14:sldIdLst>
            <p14:sldId id="256"/>
            <p14:sldId id="257"/>
            <p14:sldId id="258"/>
            <p14:sldId id="259"/>
            <p14:sldId id="260"/>
            <p14:sldId id="267"/>
            <p14:sldId id="268"/>
            <p14:sldId id="269"/>
            <p14:sldId id="261"/>
            <p14:sldId id="270"/>
            <p14:sldId id="272"/>
            <p14:sldId id="271"/>
            <p14:sldId id="262"/>
            <p14:sldId id="273"/>
            <p14:sldId id="274"/>
            <p14:sldId id="276"/>
            <p14:sldId id="263"/>
            <p14:sldId id="280"/>
            <p14:sldId id="279"/>
            <p14:sldId id="278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3374" autoAdjust="0"/>
  </p:normalViewPr>
  <p:slideViewPr>
    <p:cSldViewPr snapToGrid="0">
      <p:cViewPr varScale="1">
        <p:scale>
          <a:sx n="74" d="100"/>
          <a:sy n="74" d="100"/>
        </p:scale>
        <p:origin x="104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B4E56-E17C-4CFA-B906-FCC20992D526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57328-4C29-4572-BF54-52A2CDC78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674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5E7E5-A07F-4EDC-A0B6-3575C36D907F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B6E78-6F7A-4DE2-B885-94D15DF2E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A/B testing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B6E78-6F7A-4DE2-B885-94D15DF2E72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09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B6E78-6F7A-4DE2-B885-94D15DF2E72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89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Ecology</a:t>
            </a:r>
            <a:r>
              <a:rPr lang="en-US" dirty="0" smtClean="0"/>
              <a:t> is the scientific analysis and study of interactions among organisms and their environment.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Game of Life</a:t>
            </a:r>
            <a:r>
              <a:rPr lang="en-US" dirty="0" smtClean="0"/>
              <a:t>, also known simply as </a:t>
            </a:r>
            <a:r>
              <a:rPr lang="en-US" b="1" dirty="0" smtClean="0"/>
              <a:t>Life</a:t>
            </a:r>
            <a:r>
              <a:rPr lang="en-US" dirty="0" smtClean="0"/>
              <a:t>, is a cellular automaton devised by the British mathematician John Horton Conway in 1970.</a:t>
            </a:r>
          </a:p>
          <a:p>
            <a:endParaRPr lang="en-US" dirty="0" smtClean="0"/>
          </a:p>
          <a:p>
            <a:r>
              <a:rPr lang="en-US" u="sng" dirty="0" smtClean="0"/>
              <a:t>Complex Network Modeling Level</a:t>
            </a:r>
            <a:r>
              <a:rPr lang="en-US" dirty="0" smtClean="0"/>
              <a:t> for developing models using interaction data of various system components.</a:t>
            </a:r>
          </a:p>
          <a:p>
            <a:r>
              <a:rPr lang="en-US" u="sng" dirty="0" smtClean="0"/>
              <a:t>Exploratory Agent-based Modeling Level</a:t>
            </a:r>
            <a:r>
              <a:rPr lang="en-US" dirty="0" smtClean="0"/>
              <a:t> for developing agent-based models for assessing the feasibility of further research. This can e.g. be useful for developing proof-of-concept models such as for funding applications without requiring an extensive learning curve for the researchers.</a:t>
            </a:r>
          </a:p>
          <a:p>
            <a:r>
              <a:rPr lang="en-US" u="sng" dirty="0" smtClean="0"/>
              <a:t>Descriptive Agent-based Modeling (DREAM) </a:t>
            </a:r>
            <a:r>
              <a:rPr lang="en-US" dirty="0" smtClean="0"/>
              <a:t>for developing descriptions of agent-based models by means of using templates and complex network-based models. Building DREAM models allows model comparison across scientific disciplines.</a:t>
            </a:r>
          </a:p>
          <a:p>
            <a:r>
              <a:rPr lang="en-US" dirty="0" smtClean="0"/>
              <a:t>Validated agent-based modeling using </a:t>
            </a:r>
            <a:r>
              <a:rPr lang="en-US" u="sng" dirty="0" smtClean="0"/>
              <a:t>Virtual Overlay </a:t>
            </a:r>
            <a:r>
              <a:rPr lang="en-US" u="sng" dirty="0" err="1" smtClean="0"/>
              <a:t>Multiagent</a:t>
            </a:r>
            <a:r>
              <a:rPr lang="en-US" u="sng" dirty="0" smtClean="0"/>
              <a:t> system (VOMAS) </a:t>
            </a:r>
            <a:r>
              <a:rPr lang="en-US" dirty="0" smtClean="0"/>
              <a:t>for the development of verified and validated models in a formal manner.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B6E78-6F7A-4DE2-B885-94D15DF2E72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587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dynamics is an approach to understanding the nonlinear </a:t>
            </a:r>
            <a:r>
              <a:rPr lang="en-US" dirty="0" err="1" smtClean="0"/>
              <a:t>behaviour</a:t>
            </a:r>
            <a:r>
              <a:rPr lang="en-US" dirty="0" smtClean="0"/>
              <a:t> of complex systems over time using stocks and flows, internal feedback loops and time delays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B6E78-6F7A-4DE2-B885-94D15DF2E72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001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Domain knowledge -- prior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B6E78-6F7A-4DE2-B885-94D15DF2E72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19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Markov</a:t>
            </a:r>
            <a:r>
              <a:rPr lang="pt-PT" baseline="0" dirty="0" smtClean="0"/>
              <a:t> property</a:t>
            </a:r>
          </a:p>
          <a:p>
            <a:endParaRPr lang="pt-PT" baseline="0" dirty="0" smtClean="0"/>
          </a:p>
          <a:p>
            <a:r>
              <a:rPr lang="en-GB" dirty="0" smtClean="0"/>
              <a:t>states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dirty="0" smtClean="0"/>
              <a:t> (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'Healthy'</a:t>
            </a:r>
            <a:r>
              <a:rPr lang="en-GB" dirty="0" smtClean="0"/>
              <a:t>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'Fever'</a:t>
            </a:r>
            <a:r>
              <a:rPr lang="en-GB" dirty="0" smtClean="0"/>
              <a:t>)</a:t>
            </a:r>
          </a:p>
          <a:p>
            <a:r>
              <a:rPr lang="en-GB" dirty="0" smtClean="0"/>
              <a:t>observations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dirty="0" smtClean="0"/>
              <a:t> (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'normal'</a:t>
            </a:r>
            <a:r>
              <a:rPr lang="en-GB" dirty="0" smtClean="0"/>
              <a:t>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'cold'</a:t>
            </a:r>
            <a:r>
              <a:rPr lang="en-GB" dirty="0" smtClean="0"/>
              <a:t>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'dizzy'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start_probability</a:t>
            </a:r>
            <a:r>
              <a:rPr lang="en-GB" dirty="0" smtClean="0"/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dirty="0" smtClean="0"/>
              <a:t> {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'Healthy'</a:t>
            </a:r>
            <a:r>
              <a:rPr lang="en-GB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</a:t>
            </a:r>
            <a:r>
              <a:rPr lang="en-GB" dirty="0" smtClean="0"/>
              <a:t>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'Fever'</a:t>
            </a:r>
            <a:r>
              <a:rPr lang="en-GB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0.4</a:t>
            </a:r>
            <a:r>
              <a:rPr lang="en-GB" dirty="0" smtClean="0"/>
              <a:t>}</a:t>
            </a:r>
          </a:p>
          <a:p>
            <a:r>
              <a:rPr lang="en-GB" dirty="0" err="1" smtClean="0"/>
              <a:t>transition_probability</a:t>
            </a:r>
            <a:r>
              <a:rPr lang="en-GB" dirty="0" smtClean="0"/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dirty="0" smtClean="0"/>
              <a:t> {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'Healthy'</a:t>
            </a:r>
            <a:r>
              <a:rPr lang="en-GB" dirty="0" smtClean="0"/>
              <a:t> : {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'Healthy'</a:t>
            </a:r>
            <a:r>
              <a:rPr lang="en-GB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</a:t>
            </a:r>
            <a:r>
              <a:rPr lang="en-GB" dirty="0" smtClean="0"/>
              <a:t>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'Fever'</a:t>
            </a:r>
            <a:r>
              <a:rPr lang="en-GB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</a:t>
            </a:r>
            <a:r>
              <a:rPr lang="en-GB" dirty="0" smtClean="0"/>
              <a:t>},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'Fever'</a:t>
            </a:r>
            <a:r>
              <a:rPr lang="en-GB" dirty="0" smtClean="0"/>
              <a:t> : {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'Healthy'</a:t>
            </a:r>
            <a:r>
              <a:rPr lang="en-GB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0.4</a:t>
            </a:r>
            <a:r>
              <a:rPr lang="en-GB" dirty="0" smtClean="0"/>
              <a:t>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'Fever'</a:t>
            </a:r>
            <a:r>
              <a:rPr lang="en-GB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</a:t>
            </a:r>
            <a:r>
              <a:rPr lang="en-GB" dirty="0" smtClean="0"/>
              <a:t>} }</a:t>
            </a:r>
          </a:p>
          <a:p>
            <a:r>
              <a:rPr lang="en-GB" dirty="0" err="1" smtClean="0"/>
              <a:t>emission_probability</a:t>
            </a:r>
            <a:r>
              <a:rPr lang="en-GB" dirty="0" smtClean="0"/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dirty="0" smtClean="0"/>
              <a:t> {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'Healthy'</a:t>
            </a:r>
            <a:r>
              <a:rPr lang="en-GB" dirty="0" smtClean="0"/>
              <a:t> : {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'normal'</a:t>
            </a:r>
            <a:r>
              <a:rPr lang="en-GB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en-GB" dirty="0" smtClean="0"/>
              <a:t>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'cold'</a:t>
            </a:r>
            <a:r>
              <a:rPr lang="en-GB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0.4</a:t>
            </a:r>
            <a:r>
              <a:rPr lang="en-GB" dirty="0" smtClean="0"/>
              <a:t>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'dizzy'</a:t>
            </a:r>
            <a:r>
              <a:rPr lang="en-GB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</a:t>
            </a:r>
            <a:r>
              <a:rPr lang="en-GB" dirty="0" smtClean="0"/>
              <a:t>},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'Fever'</a:t>
            </a:r>
            <a:r>
              <a:rPr lang="en-GB" dirty="0" smtClean="0"/>
              <a:t> : {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'normal'</a:t>
            </a:r>
            <a:r>
              <a:rPr lang="en-GB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</a:t>
            </a:r>
            <a:r>
              <a:rPr lang="en-GB" dirty="0" smtClean="0"/>
              <a:t>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'cold'</a:t>
            </a:r>
            <a:r>
              <a:rPr lang="en-GB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</a:t>
            </a:r>
            <a:r>
              <a:rPr lang="en-GB" dirty="0" smtClean="0"/>
              <a:t>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'dizzy'</a:t>
            </a:r>
            <a:r>
              <a:rPr lang="en-GB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</a:t>
            </a:r>
            <a:r>
              <a:rPr lang="en-GB" dirty="0" smtClean="0"/>
              <a:t>} 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B6E78-6F7A-4DE2-B885-94D15DF2E72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7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7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C0583B4-556E-4970-82FC-69DD5E7F87E8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pt-BR" dirty="0" smtClean="0"/>
              <a:t>Faculdade de Engenharia da Universidade do Porto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C19F-E1A8-4CF3-9F4D-99BEDFEDF4A4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Engenharia da Universidade do Porto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5BE4461-990D-43D9-9342-2ACB647A5564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r>
              <a:rPr lang="pt-BR" smtClean="0"/>
              <a:t>Faculdade de Engenharia da Universidade do Porto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 anchor="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3B98-9BDB-479E-8D15-86DE0706CE35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de Engenharia da Universidade do Porto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D5656C4-4DE6-431E-903F-20406FA5A243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pt-BR" dirty="0" smtClean="0"/>
              <a:t>Faculdade de Engenharia da Universidade do Porto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B29-A165-4BE2-AEB9-EC98C399B83D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Engenharia da Universidade do Porto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C8BB-E017-4486-8B47-F41C5CF40E7B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Engenharia da Universidade do Porto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A206-5466-4096-AA47-F9A7F0AA8A91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Engenharia da Universidade do Porto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4DC4-16E1-443B-BFF7-26A5E4522795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Engenharia da Universidade do Porto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8F67277-8207-43D7-A302-A80AE3AC02E0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pt-BR" dirty="0" smtClean="0"/>
              <a:t>Faculdade de Engenharia da Universidade do Porto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9681-782B-4689-8982-8E55603D7BE3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Engenharia da Universidade do Porto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6ECF94-7197-4DC7-AEA3-AE925E16D323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pt-BR" smtClean="0"/>
              <a:t>Faculdade de Engenharia da Universidade do Porto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Framework for Multi-Agent Simulation of User </a:t>
            </a:r>
            <a:r>
              <a:rPr lang="en-US" dirty="0" err="1"/>
              <a:t>Behaviour</a:t>
            </a:r>
            <a:r>
              <a:rPr lang="en-US" dirty="0"/>
              <a:t> in E-Commerce Sites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Final PDIS PResentation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759742" y="4495166"/>
            <a:ext cx="281500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Supervisors</a:t>
            </a:r>
          </a:p>
          <a:p>
            <a:pPr algn="just"/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Hugo Sereno Ferreira, FEUP</a:t>
            </a:r>
          </a:p>
          <a:p>
            <a:pPr algn="just"/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João Azevedo,  ShiftForward</a:t>
            </a:r>
          </a:p>
          <a:p>
            <a:pPr algn="just"/>
            <a:endParaRPr lang="pt-PT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pt-PT" b="1" dirty="0">
                <a:solidFill>
                  <a:schemeClr val="bg1">
                    <a:lumMod val="95000"/>
                  </a:schemeClr>
                </a:solidFill>
              </a:rPr>
              <a:t>Author</a:t>
            </a:r>
          </a:p>
          <a:p>
            <a:pPr algn="just"/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Duarte Duarte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6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Agent Based Simulation (ABS)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PT" dirty="0" smtClean="0"/>
              <a:t>Simulating the actions and iteractions of autonomous agents</a:t>
            </a:r>
          </a:p>
          <a:p>
            <a:r>
              <a:rPr lang="pt-PT" dirty="0" smtClean="0"/>
              <a:t>Individual-based models (IBMs) </a:t>
            </a:r>
            <a:r>
              <a:rPr lang="pt-PT" dirty="0" smtClean="0">
                <a:sym typeface="Wingdings" panose="05000000000000000000" pitchFamily="2" charset="2"/>
              </a:rPr>
              <a:t> Ecology</a:t>
            </a:r>
          </a:p>
          <a:p>
            <a:pPr marL="0" indent="0">
              <a:buNone/>
            </a:pPr>
            <a:endParaRPr lang="pt-PT" dirty="0" smtClean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Complex Network Modeling Level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Exploratory Agent-based Modeling Level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Descriptive Agent-based Modeling (DREAM)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Virtual Overlay Multiagent system (VOMAS)</a:t>
            </a:r>
            <a:endParaRPr lang="en-GB" dirty="0"/>
          </a:p>
          <a:p>
            <a:r>
              <a:rPr lang="pt-PT" sz="1050" dirty="0" smtClean="0">
                <a:sym typeface="Wingdings" panose="05000000000000000000" pitchFamily="2" charset="2"/>
              </a:rPr>
              <a:t>[</a:t>
            </a:r>
            <a:r>
              <a:rPr lang="en-US" sz="1050" dirty="0" err="1"/>
              <a:t>Niazi</a:t>
            </a:r>
            <a:r>
              <a:rPr lang="en-US" sz="1050" dirty="0"/>
              <a:t>, M. A. K. (2011). Towards A Novel Unified Framework for Developing Formal , Network and Validated Agent-Based Simulation Models of Complex Adaptive Systems, 275</a:t>
            </a:r>
            <a:r>
              <a:rPr lang="en-US" sz="1050" dirty="0" smtClean="0"/>
              <a:t>.]</a:t>
            </a:r>
            <a:endParaRPr lang="en-US" sz="1050" dirty="0"/>
          </a:p>
          <a:p>
            <a:r>
              <a:rPr lang="pt-PT" dirty="0" smtClean="0"/>
              <a:t>Agents as objects</a:t>
            </a:r>
          </a:p>
          <a:p>
            <a:r>
              <a:rPr lang="pt-PT" dirty="0" smtClean="0"/>
              <a:t>Emergence</a:t>
            </a:r>
          </a:p>
          <a:p>
            <a:r>
              <a:rPr lang="pt-PT" dirty="0" smtClean="0"/>
              <a:t>Complexity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7A87-6C3F-45A9-AA51-CED8EDC7F439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55523" y="1346624"/>
            <a:ext cx="115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Simulation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41333" y="4019649"/>
            <a:ext cx="4669475" cy="1875243"/>
            <a:chOff x="479939" y="3457903"/>
            <a:chExt cx="4669475" cy="1875243"/>
          </a:xfrm>
        </p:grpSpPr>
        <p:pic>
          <p:nvPicPr>
            <p:cNvPr id="1026" name="Picture 2" descr="http://i.imgur.com/4qJmkwG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939" y="3457903"/>
              <a:ext cx="4601844" cy="1721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489712" y="5117702"/>
              <a:ext cx="26597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8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Variation patterns of Conway’s Game of Life (Chan et al., 2010)</a:t>
              </a:r>
              <a:endParaRPr lang="en-GB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22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System Dynamics (SD)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2180498"/>
            <a:ext cx="6699282" cy="3678303"/>
          </a:xfrm>
        </p:spPr>
        <p:txBody>
          <a:bodyPr/>
          <a:lstStyle/>
          <a:p>
            <a:r>
              <a:rPr lang="pt-PT" b="1" dirty="0" smtClean="0"/>
              <a:t>Stocks</a:t>
            </a:r>
            <a:r>
              <a:rPr lang="pt-PT" dirty="0" smtClean="0"/>
              <a:t> – basic stores of objects</a:t>
            </a:r>
          </a:p>
          <a:p>
            <a:r>
              <a:rPr lang="pt-PT" b="1" dirty="0" smtClean="0"/>
              <a:t>Flows</a:t>
            </a:r>
            <a:r>
              <a:rPr lang="pt-PT" dirty="0" smtClean="0"/>
              <a:t> – movement of objects between stocks</a:t>
            </a:r>
          </a:p>
          <a:p>
            <a:r>
              <a:rPr lang="pt-PT" b="1" dirty="0" smtClean="0"/>
              <a:t>Delays</a:t>
            </a:r>
            <a:r>
              <a:rPr lang="pt-PT" dirty="0" smtClean="0"/>
              <a:t> – time between cause and effect</a:t>
            </a:r>
          </a:p>
          <a:p>
            <a:r>
              <a:rPr lang="pt-PT" dirty="0" smtClean="0"/>
              <a:t>Internal </a:t>
            </a:r>
            <a:r>
              <a:rPr lang="pt-PT" b="1" dirty="0" smtClean="0"/>
              <a:t>feedback loops</a:t>
            </a:r>
          </a:p>
          <a:p>
            <a:endParaRPr lang="pt-PT" b="1" dirty="0"/>
          </a:p>
          <a:p>
            <a:r>
              <a:rPr lang="pt-PT" dirty="0" smtClean="0"/>
              <a:t>Usually deterministic, macroscopic and continuous</a:t>
            </a:r>
          </a:p>
          <a:p>
            <a:pPr marL="0" indent="0">
              <a:buNone/>
            </a:pPr>
            <a:r>
              <a:rPr lang="pt-PT" sz="1050" dirty="0" smtClean="0"/>
              <a:t>[</a:t>
            </a:r>
            <a:r>
              <a:rPr lang="en-US" sz="1050" dirty="0" err="1" smtClean="0"/>
              <a:t>Maidstone</a:t>
            </a:r>
            <a:r>
              <a:rPr lang="en-US" sz="1050" dirty="0" smtClean="0"/>
              <a:t>, Robert; 2010; Lancaster </a:t>
            </a:r>
            <a:r>
              <a:rPr lang="en-US" sz="1050" dirty="0" err="1" smtClean="0"/>
              <a:t>Univerisity</a:t>
            </a:r>
            <a:r>
              <a:rPr lang="en-US" sz="1050" dirty="0" smtClean="0"/>
              <a:t>]</a:t>
            </a:r>
            <a:endParaRPr lang="pt-PT" sz="105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5747-8BBD-401C-9D38-63D52089B0B1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55523" y="1346624"/>
            <a:ext cx="115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Simulation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74051" y="5490148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Stock and flow diagram</a:t>
            </a:r>
          </a:p>
          <a:p>
            <a:r>
              <a:rPr lang="pt-PT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pt-PT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Adoption model (Sterman, </a:t>
            </a:r>
            <a:r>
              <a:rPr lang="pt-PT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2001)</a:t>
            </a:r>
          </a:p>
          <a:p>
            <a:r>
              <a:rPr lang="pt-PT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Patrhoue, 2009 – software TRUE</a:t>
            </a:r>
          </a:p>
        </p:txBody>
      </p:sp>
      <p:pic>
        <p:nvPicPr>
          <p:cNvPr id="1028" name="Picture 4" descr="File:Adoption SFD ANI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665" y="1960395"/>
            <a:ext cx="4166089" cy="354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12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Discrete Event Simulation (DES)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2180498"/>
            <a:ext cx="5889054" cy="3678303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Models a sequence of discrete events</a:t>
            </a:r>
          </a:p>
          <a:p>
            <a:r>
              <a:rPr lang="pt-PT" dirty="0" smtClean="0"/>
              <a:t>Events mark a change of state</a:t>
            </a:r>
          </a:p>
          <a:p>
            <a:endParaRPr lang="pt-PT" dirty="0"/>
          </a:p>
          <a:p>
            <a:r>
              <a:rPr lang="pt-PT" dirty="0" smtClean="0"/>
              <a:t>Discrete simulation (and time), stochastic and microscopic</a:t>
            </a:r>
          </a:p>
          <a:p>
            <a:r>
              <a:rPr lang="pt-PT" dirty="0" smtClean="0"/>
              <a:t>Network of queues</a:t>
            </a:r>
          </a:p>
          <a:p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 smtClean="0"/>
              <a:t>Jump to the next chronological event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/>
              <a:t>Execute uncondional events (B type)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/>
              <a:t>Execute conditional events (C type)</a:t>
            </a:r>
          </a:p>
          <a:p>
            <a:pPr marL="0" indent="0">
              <a:buNone/>
            </a:pPr>
            <a:r>
              <a:rPr lang="pt-PT" dirty="0" smtClean="0"/>
              <a:t>[</a:t>
            </a:r>
            <a:r>
              <a:rPr lang="en-GB" dirty="0" err="1" smtClean="0"/>
              <a:t>Pidd</a:t>
            </a:r>
            <a:r>
              <a:rPr lang="en-GB" dirty="0"/>
              <a:t>, </a:t>
            </a:r>
            <a:r>
              <a:rPr lang="en-GB" dirty="0" smtClean="0"/>
              <a:t>1998</a:t>
            </a:r>
            <a:r>
              <a:rPr lang="en-GB" dirty="0"/>
              <a:t>]</a:t>
            </a:r>
            <a:endParaRPr lang="pt-P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5E5E-8D74-40BF-9835-5763E094CC03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55523" y="1346624"/>
            <a:ext cx="115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Simulation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 descr="Discrete Event Sim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109" y="1946959"/>
            <a:ext cx="4747810" cy="337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066666" y="5336117"/>
            <a:ext cx="18149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QSIM </a:t>
            </a:r>
            <a:r>
              <a:rPr lang="pt-PT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© </a:t>
            </a:r>
            <a:r>
              <a:rPr lang="pt-PT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SAS Institute Inc.  </a:t>
            </a:r>
            <a:endParaRPr lang="pt-PT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9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5" y="3043912"/>
            <a:ext cx="5037286" cy="1497507"/>
          </a:xfrm>
        </p:spPr>
        <p:txBody>
          <a:bodyPr/>
          <a:lstStyle/>
          <a:p>
            <a:r>
              <a:rPr lang="pt-PT" dirty="0" smtClean="0"/>
              <a:t>Probabilistic Models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 descr="http://cdn2-b.examiner.com/sites/default/files/styles/image_content_width/hash/56/6c/566c0e89e336cdfdb077c7b3d36c9d24.jpg?itok=f3MqrXl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605002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222" y="4286516"/>
            <a:ext cx="21595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OptionsAnnex.com, 2013; Normal Distribution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190E-F13A-4F9F-972E-F30735DB6F66}" type="datetime4">
              <a:rPr lang="pt-PT" smtClean="0"/>
              <a:t>3 de fevereiro de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0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Probabilistic Graphical Models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Conditional dependence structure between random variables</a:t>
            </a:r>
          </a:p>
          <a:p>
            <a:endParaRPr lang="pt-PT" dirty="0"/>
          </a:p>
          <a:p>
            <a:r>
              <a:rPr lang="pt-PT" b="1" dirty="0" smtClean="0"/>
              <a:t>Baysian networks</a:t>
            </a:r>
          </a:p>
          <a:p>
            <a:r>
              <a:rPr lang="pt-PT" b="1" dirty="0" smtClean="0"/>
              <a:t>Markov network</a:t>
            </a:r>
            <a:r>
              <a:rPr lang="pt-PT" dirty="0" smtClean="0"/>
              <a:t> (Markov random field)</a:t>
            </a:r>
            <a:endParaRPr lang="pt-PT" b="1" dirty="0" smtClean="0"/>
          </a:p>
          <a:p>
            <a:r>
              <a:rPr lang="pt-PT" dirty="0" smtClean="0"/>
              <a:t>Factor graph</a:t>
            </a:r>
          </a:p>
          <a:p>
            <a:r>
              <a:rPr lang="pt-PT" dirty="0" smtClean="0"/>
              <a:t>Clique tree</a:t>
            </a:r>
          </a:p>
          <a:p>
            <a:r>
              <a:rPr lang="pt-PT" dirty="0" smtClean="0"/>
              <a:t>...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48C5-9FA3-4040-9DAB-B49198FA64C6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55525" y="1346624"/>
            <a:ext cx="205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Probabilistic Models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9791221" y="2138263"/>
            <a:ext cx="1534160" cy="1906264"/>
            <a:chOff x="9155525" y="2228004"/>
            <a:chExt cx="1534160" cy="1906264"/>
          </a:xfrm>
        </p:grpSpPr>
        <p:sp>
          <p:nvSpPr>
            <p:cNvPr id="13" name="Oval 12"/>
            <p:cNvSpPr/>
            <p:nvPr/>
          </p:nvSpPr>
          <p:spPr>
            <a:xfrm>
              <a:off x="9155525" y="2228004"/>
              <a:ext cx="646353" cy="6463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A</a:t>
              </a: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0043332" y="2228005"/>
              <a:ext cx="646353" cy="6463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B</a:t>
              </a:r>
              <a:endParaRPr lang="en-GB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9155525" y="3174194"/>
              <a:ext cx="646353" cy="6463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C</a:t>
              </a:r>
              <a:endParaRPr lang="en-GB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10043332" y="3174193"/>
              <a:ext cx="646353" cy="6463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D</a:t>
              </a:r>
              <a:endParaRPr lang="en-GB" dirty="0"/>
            </a:p>
          </p:txBody>
        </p:sp>
        <p:cxnSp>
          <p:nvCxnSpPr>
            <p:cNvPr id="23" name="Straight Arrow Connector 22"/>
            <p:cNvCxnSpPr>
              <a:stCxn id="13" idx="4"/>
              <a:endCxn id="17" idx="0"/>
            </p:cNvCxnSpPr>
            <p:nvPr/>
          </p:nvCxnSpPr>
          <p:spPr>
            <a:xfrm>
              <a:off x="9478702" y="2874357"/>
              <a:ext cx="0" cy="299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7" idx="7"/>
              <a:endCxn id="19" idx="1"/>
            </p:cNvCxnSpPr>
            <p:nvPr/>
          </p:nvCxnSpPr>
          <p:spPr>
            <a:xfrm rot="5400000" flipH="1" flipV="1">
              <a:off x="9922605" y="3053467"/>
              <a:ext cx="1" cy="430766"/>
            </a:xfrm>
            <a:prstGeom prst="bentConnector3">
              <a:avLst>
                <a:gd name="adj1" fmla="val 21474836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9" idx="3"/>
              <a:endCxn id="17" idx="5"/>
            </p:cNvCxnSpPr>
            <p:nvPr/>
          </p:nvCxnSpPr>
          <p:spPr>
            <a:xfrm rot="5400000">
              <a:off x="9922605" y="3510507"/>
              <a:ext cx="1" cy="430766"/>
            </a:xfrm>
            <a:prstGeom prst="bentConnector3">
              <a:avLst>
                <a:gd name="adj1" fmla="val 21474836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5" idx="3"/>
            </p:cNvCxnSpPr>
            <p:nvPr/>
          </p:nvCxnSpPr>
          <p:spPr>
            <a:xfrm flipH="1">
              <a:off x="9633823" y="2779702"/>
              <a:ext cx="504165" cy="417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294751" y="3918824"/>
              <a:ext cx="13949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Example of a graphical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1387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BayESIAN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8398683" cy="3678303"/>
          </a:xfrm>
        </p:spPr>
        <p:txBody>
          <a:bodyPr/>
          <a:lstStyle/>
          <a:p>
            <a:r>
              <a:rPr lang="pt-PT" dirty="0" smtClean="0"/>
              <a:t>Directed Acyclic Graph</a:t>
            </a:r>
          </a:p>
          <a:p>
            <a:pPr lvl="1"/>
            <a:r>
              <a:rPr lang="pt-PT" dirty="0" smtClean="0"/>
              <a:t>Random variables with conditional dependencies</a:t>
            </a:r>
          </a:p>
          <a:p>
            <a:r>
              <a:rPr lang="pt-PT" dirty="0" smtClean="0"/>
              <a:t>Handle incomplete data  sets</a:t>
            </a:r>
          </a:p>
          <a:p>
            <a:r>
              <a:rPr lang="pt-PT" dirty="0" smtClean="0"/>
              <a:t>Combination of domain knowledge and data</a:t>
            </a:r>
          </a:p>
          <a:p>
            <a:pPr marL="0" indent="0">
              <a:buNone/>
            </a:pPr>
            <a:endParaRPr lang="pt-PT" sz="1050" dirty="0"/>
          </a:p>
          <a:p>
            <a:pPr marL="0" indent="0">
              <a:buNone/>
            </a:pPr>
            <a:r>
              <a:rPr lang="pt-PT" sz="1050" dirty="0" smtClean="0"/>
              <a:t>[</a:t>
            </a:r>
            <a:r>
              <a:rPr lang="en-US" sz="1050" dirty="0"/>
              <a:t>Heckerman, D. (1996). A Tutorial on Learning With Bayesian </a:t>
            </a:r>
            <a:r>
              <a:rPr lang="en-US" sz="1050" dirty="0" smtClean="0"/>
              <a:t>Networks.</a:t>
            </a:r>
          </a:p>
          <a:p>
            <a:pPr marL="0" indent="0">
              <a:buNone/>
            </a:pPr>
            <a:r>
              <a:rPr lang="en-US" sz="1050" i="1" dirty="0" smtClean="0"/>
              <a:t>Innovations </a:t>
            </a:r>
            <a:r>
              <a:rPr lang="en-US" sz="1050" i="1" dirty="0"/>
              <a:t>in Bayesian Networks</a:t>
            </a:r>
            <a:r>
              <a:rPr lang="en-US" sz="1050" dirty="0"/>
              <a:t>, </a:t>
            </a:r>
            <a:r>
              <a:rPr lang="en-US" sz="1050" i="1" dirty="0"/>
              <a:t>1995</a:t>
            </a:r>
            <a:r>
              <a:rPr lang="en-US" sz="1050" dirty="0"/>
              <a:t>(November), 33–82</a:t>
            </a:r>
            <a:r>
              <a:rPr lang="en-US" sz="1050" dirty="0" smtClean="0"/>
              <a:t>.]</a:t>
            </a:r>
            <a:endParaRPr lang="en-US" sz="10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8444-7DC8-4A6E-B810-4541420A6775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55525" y="1346624"/>
            <a:ext cx="205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Probabilistic Models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254073" y="1948227"/>
            <a:ext cx="4481115" cy="2790672"/>
            <a:chOff x="7254073" y="1948227"/>
            <a:chExt cx="4481115" cy="2790672"/>
          </a:xfrm>
        </p:grpSpPr>
        <p:sp>
          <p:nvSpPr>
            <p:cNvPr id="17" name="TextBox 16"/>
            <p:cNvSpPr txBox="1"/>
            <p:nvPr/>
          </p:nvSpPr>
          <p:spPr>
            <a:xfrm>
              <a:off x="10288958" y="4400345"/>
              <a:ext cx="1446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Example of a baysian network,</a:t>
              </a:r>
            </a:p>
            <a:p>
              <a:r>
                <a:rPr lang="pt-PT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AnAj, 2006</a:t>
              </a:r>
            </a:p>
          </p:txBody>
        </p:sp>
        <p:pic>
          <p:nvPicPr>
            <p:cNvPr id="4098" name="Picture 2" descr="File:SimpleBayesNet.sv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4073" y="1948227"/>
              <a:ext cx="4356735" cy="246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/>
          <p:cNvGrpSpPr/>
          <p:nvPr/>
        </p:nvGrpSpPr>
        <p:grpSpPr>
          <a:xfrm>
            <a:off x="5961436" y="3437782"/>
            <a:ext cx="2336514" cy="792205"/>
            <a:chOff x="5739932" y="4243052"/>
            <a:chExt cx="2336514" cy="792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739932" y="4243052"/>
                  <a:ext cx="2292615" cy="576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9932" y="4243052"/>
                  <a:ext cx="2292615" cy="5767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7216915" y="4819813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Bayes’ Theorem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192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(Hidden) Markov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2180498"/>
            <a:ext cx="7756124" cy="3678303"/>
          </a:xfrm>
        </p:spPr>
        <p:txBody>
          <a:bodyPr/>
          <a:lstStyle/>
          <a:p>
            <a:pPr marL="305992" lvl="1"/>
            <a:r>
              <a:rPr lang="pt-PT" dirty="0"/>
              <a:t>Dynamic Bayesian Networks </a:t>
            </a:r>
            <a:r>
              <a:rPr lang="pt-PT" dirty="0">
                <a:sym typeface="Wingdings" panose="05000000000000000000" pitchFamily="2" charset="2"/>
              </a:rPr>
              <a:t> model time </a:t>
            </a:r>
            <a:r>
              <a:rPr lang="pt-PT" dirty="0" smtClean="0">
                <a:sym typeface="Wingdings" panose="05000000000000000000" pitchFamily="2" charset="2"/>
              </a:rPr>
              <a:t>series</a:t>
            </a:r>
            <a:endParaRPr lang="pt-PT" dirty="0" smtClean="0"/>
          </a:p>
          <a:p>
            <a:r>
              <a:rPr lang="pt-PT" dirty="0" smtClean="0"/>
              <a:t>Markov chain </a:t>
            </a:r>
            <a:r>
              <a:rPr lang="pt-PT" dirty="0" smtClean="0">
                <a:sym typeface="Wingdings" panose="05000000000000000000" pitchFamily="2" charset="2"/>
              </a:rPr>
              <a:t> </a:t>
            </a:r>
            <a:r>
              <a:rPr lang="pt-PT" dirty="0" smtClean="0"/>
              <a:t>current </a:t>
            </a:r>
            <a:r>
              <a:rPr lang="pt-PT" dirty="0"/>
              <a:t>state independent of previous </a:t>
            </a:r>
            <a:r>
              <a:rPr lang="pt-PT" dirty="0" smtClean="0"/>
              <a:t>states (memoryless)</a:t>
            </a:r>
          </a:p>
          <a:p>
            <a:endParaRPr lang="pt-PT" dirty="0"/>
          </a:p>
          <a:p>
            <a:r>
              <a:rPr lang="pt-PT" dirty="0" smtClean="0"/>
              <a:t>HMMs</a:t>
            </a:r>
          </a:p>
          <a:p>
            <a:pPr lvl="1"/>
            <a:r>
              <a:rPr lang="pt-PT" dirty="0" smtClean="0"/>
              <a:t>Unobserved states</a:t>
            </a:r>
          </a:p>
          <a:p>
            <a:pPr lvl="1"/>
            <a:r>
              <a:rPr lang="pt-PT" dirty="0" smtClean="0"/>
              <a:t>Visible observations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sz="1400" dirty="0" smtClean="0"/>
              <a:t>[</a:t>
            </a:r>
            <a:r>
              <a:rPr lang="en-US" sz="1400" dirty="0" err="1"/>
              <a:t>Rabiner</a:t>
            </a:r>
            <a:r>
              <a:rPr lang="en-US" sz="1400" dirty="0"/>
              <a:t>, L. R. (1989). A tutorial on hidden Markov models and selected applications in speech recognition. </a:t>
            </a:r>
            <a:r>
              <a:rPr lang="en-US" sz="1400" dirty="0" smtClean="0"/>
              <a:t> </a:t>
            </a:r>
            <a:r>
              <a:rPr lang="en-US" sz="1400" i="1" dirty="0" smtClean="0"/>
              <a:t>Proceedings </a:t>
            </a:r>
            <a:r>
              <a:rPr lang="en-US" sz="1400" i="1" dirty="0"/>
              <a:t>of the IEEE</a:t>
            </a:r>
            <a:r>
              <a:rPr lang="en-US" sz="1400" dirty="0" smtClean="0"/>
              <a:t>.]</a:t>
            </a:r>
            <a:endParaRPr lang="en-GB" sz="1400" dirty="0"/>
          </a:p>
          <a:p>
            <a:endParaRPr lang="pt-P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7E4-C91C-450D-B77F-D2FC4B1C04AA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55525" y="1346624"/>
            <a:ext cx="205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Probabilistic Models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File:An example of H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18" y="1956804"/>
            <a:ext cx="3273490" cy="345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608611" y="5280502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of a HMM,</a:t>
            </a:r>
          </a:p>
          <a:p>
            <a:r>
              <a:rPr lang="pt-PT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Reelsun, 2012</a:t>
            </a:r>
          </a:p>
        </p:txBody>
      </p:sp>
    </p:spTree>
    <p:extLst>
      <p:ext uri="{BB962C8B-B14F-4D97-AF65-F5344CB8AC3E}">
        <p14:creationId xmlns:p14="http://schemas.microsoft.com/office/powerpoint/2010/main" val="1338772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Methodology &amp;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Start with DES with HMM</a:t>
            </a:r>
          </a:p>
          <a:p>
            <a:r>
              <a:rPr lang="pt-PT" dirty="0" smtClean="0"/>
              <a:t>Observations in HMM </a:t>
            </a:r>
            <a:r>
              <a:rPr lang="pt-PT" dirty="0" smtClean="0">
                <a:sym typeface="Wingdings" panose="05000000000000000000" pitchFamily="2" charset="2"/>
              </a:rPr>
              <a:t> actual interactions of each user (click, buy, leave, ...)</a:t>
            </a:r>
          </a:p>
          <a:p>
            <a:r>
              <a:rPr lang="pt-PT" dirty="0" smtClean="0">
                <a:sym typeface="Wingdings" panose="05000000000000000000" pitchFamily="2" charset="2"/>
              </a:rPr>
              <a:t>Hidden states  State of mind of the user (likely to buy, not likely, going to leave, ...)</a:t>
            </a:r>
          </a:p>
          <a:p>
            <a:endParaRPr lang="pt-PT" dirty="0" smtClean="0">
              <a:sym typeface="Wingdings" panose="05000000000000000000" pitchFamily="2" charset="2"/>
            </a:endParaRPr>
          </a:p>
          <a:p>
            <a:r>
              <a:rPr lang="pt-PT" dirty="0" smtClean="0">
                <a:sym typeface="Wingdings" panose="05000000000000000000" pitchFamily="2" charset="2"/>
              </a:rPr>
              <a:t>Experiment, analyse and compare multiple models</a:t>
            </a:r>
            <a:endParaRPr lang="pt-PT" dirty="0">
              <a:sym typeface="Wingdings" panose="05000000000000000000" pitchFamily="2" charset="2"/>
            </a:endParaRPr>
          </a:p>
          <a:p>
            <a:endParaRPr lang="pt-PT" dirty="0">
              <a:sym typeface="Wingdings" panose="05000000000000000000" pitchFamily="2" charset="2"/>
            </a:endParaRPr>
          </a:p>
          <a:p>
            <a:r>
              <a:rPr lang="pt-PT" b="1" dirty="0" smtClean="0">
                <a:sym typeface="Wingdings" panose="05000000000000000000" pitchFamily="2" charset="2"/>
              </a:rPr>
              <a:t>Testing</a:t>
            </a:r>
          </a:p>
          <a:p>
            <a:pPr lvl="1"/>
            <a:r>
              <a:rPr lang="pt-PT" dirty="0" smtClean="0">
                <a:sym typeface="Wingdings" panose="05000000000000000000" pitchFamily="2" charset="2"/>
              </a:rPr>
              <a:t>Given data from a real website, verify that the simulation is similar to what </a:t>
            </a:r>
            <a:r>
              <a:rPr lang="pt-PT" i="1" dirty="0" smtClean="0">
                <a:sym typeface="Wingdings" panose="05000000000000000000" pitchFamily="2" charset="2"/>
              </a:rPr>
              <a:t>happened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E56A-2BE6-4DA4-9C40-C62572A3465B}" type="datetime4">
              <a:rPr lang="pt-PT" smtClean="0"/>
              <a:t>3 de fevereiro de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0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Work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59974"/>
            <a:ext cx="11029615" cy="4218708"/>
          </a:xfrm>
        </p:spPr>
        <p:txBody>
          <a:bodyPr numCol="2">
            <a:normAutofit/>
          </a:bodyPr>
          <a:lstStyle/>
          <a:p>
            <a:r>
              <a:rPr lang="pt-PT" dirty="0" smtClean="0"/>
              <a:t>Done</a:t>
            </a:r>
          </a:p>
          <a:p>
            <a:pPr lvl="1"/>
            <a:r>
              <a:rPr lang="pt-PT" dirty="0" smtClean="0"/>
              <a:t>Literature review regarding e-commerce, simulation and probabilistic models</a:t>
            </a:r>
          </a:p>
          <a:p>
            <a:pPr lvl="1"/>
            <a:r>
              <a:rPr lang="pt-PT" dirty="0" smtClean="0"/>
              <a:t>Initial experiments/prototypes in modelling (e.g implementation of Viterbi algorithm, simple DES)</a:t>
            </a:r>
          </a:p>
          <a:p>
            <a:r>
              <a:rPr lang="pt-PT" dirty="0" smtClean="0"/>
              <a:t>1 week (15/02 – 19/02)</a:t>
            </a:r>
          </a:p>
          <a:p>
            <a:pPr lvl="1"/>
            <a:r>
              <a:rPr lang="pt-PT" dirty="0" smtClean="0"/>
              <a:t>Dissertation web page</a:t>
            </a:r>
          </a:p>
          <a:p>
            <a:pPr lvl="1"/>
            <a:r>
              <a:rPr lang="pt-PT" dirty="0" smtClean="0"/>
              <a:t>Further initial experiments</a:t>
            </a:r>
          </a:p>
          <a:p>
            <a:r>
              <a:rPr lang="pt-PT" dirty="0" smtClean="0"/>
              <a:t>4 weeks (19/02 – 17/03)</a:t>
            </a:r>
          </a:p>
          <a:p>
            <a:pPr lvl="1"/>
            <a:r>
              <a:rPr lang="pt-PT" dirty="0" smtClean="0"/>
              <a:t>Basis/foundation of the framework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6 weeks (11/03 – 21/04)</a:t>
            </a:r>
          </a:p>
          <a:p>
            <a:pPr lvl="1"/>
            <a:r>
              <a:rPr lang="pt-PT" dirty="0" smtClean="0"/>
              <a:t>Experimental and iterative scenarios and models</a:t>
            </a:r>
            <a:endParaRPr lang="pt-PT" dirty="0"/>
          </a:p>
          <a:p>
            <a:r>
              <a:rPr lang="pt-PT" dirty="0" smtClean="0"/>
              <a:t>2 weeks (25/04 – 06/05)</a:t>
            </a:r>
          </a:p>
          <a:p>
            <a:pPr lvl="1"/>
            <a:r>
              <a:rPr lang="pt-PT" dirty="0" smtClean="0"/>
              <a:t>Integration with other tools</a:t>
            </a:r>
          </a:p>
          <a:p>
            <a:r>
              <a:rPr lang="pt-PT" dirty="0" smtClean="0"/>
              <a:t>4 weeks (09/05 – 03/06)</a:t>
            </a:r>
          </a:p>
          <a:p>
            <a:pPr lvl="1"/>
            <a:r>
              <a:rPr lang="pt-PT" dirty="0" smtClean="0"/>
              <a:t>Tests and validation</a:t>
            </a:r>
          </a:p>
          <a:p>
            <a:r>
              <a:rPr lang="pt-PT" dirty="0"/>
              <a:t>5</a:t>
            </a:r>
            <a:r>
              <a:rPr lang="pt-PT" dirty="0" smtClean="0"/>
              <a:t> weeks (06/06 - 15/07)</a:t>
            </a:r>
          </a:p>
          <a:p>
            <a:pPr lvl="1"/>
            <a:r>
              <a:rPr lang="pt-PT" dirty="0" smtClean="0"/>
              <a:t>Dissertation writing</a:t>
            </a:r>
          </a:p>
          <a:p>
            <a:pPr lvl="1"/>
            <a:r>
              <a:rPr lang="pt-PT" dirty="0" smtClean="0"/>
              <a:t>Defense and submission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5DE3C-DE5A-4A6B-BF0B-DD41E2639E5C}" type="datetime4">
              <a:rPr lang="pt-PT" smtClean="0"/>
              <a:t>3 de fevereiro de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93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Annexes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845E-12E9-45CB-A569-6E22831C52BA}" type="datetime4">
              <a:rPr lang="pt-PT" smtClean="0"/>
              <a:t>3 de fevereiro de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Context</a:t>
            </a:r>
          </a:p>
          <a:p>
            <a:r>
              <a:rPr lang="pt-PT" dirty="0" smtClean="0"/>
              <a:t>Objectives</a:t>
            </a:r>
          </a:p>
          <a:p>
            <a:r>
              <a:rPr lang="pt-PT" dirty="0" smtClean="0"/>
              <a:t>Literature Review</a:t>
            </a:r>
          </a:p>
          <a:p>
            <a:pPr lvl="1"/>
            <a:r>
              <a:rPr lang="pt-PT" dirty="0" smtClean="0"/>
              <a:t>E-commerce Background</a:t>
            </a:r>
          </a:p>
          <a:p>
            <a:pPr lvl="1"/>
            <a:r>
              <a:rPr lang="pt-PT" dirty="0" smtClean="0"/>
              <a:t>Simulation</a:t>
            </a:r>
          </a:p>
          <a:p>
            <a:pPr lvl="1"/>
            <a:r>
              <a:rPr lang="pt-PT" dirty="0" smtClean="0"/>
              <a:t>Probabilistic Models</a:t>
            </a:r>
          </a:p>
          <a:p>
            <a:r>
              <a:rPr lang="pt-PT" dirty="0" smtClean="0"/>
              <a:t>Methodology &amp; Approach</a:t>
            </a:r>
          </a:p>
          <a:p>
            <a:r>
              <a:rPr lang="pt-PT" dirty="0" smtClean="0"/>
              <a:t>Work Plan</a:t>
            </a:r>
          </a:p>
          <a:p>
            <a:r>
              <a:rPr lang="pt-PT" dirty="0" smtClean="0"/>
              <a:t>Annexes</a:t>
            </a:r>
          </a:p>
          <a:p>
            <a:endParaRPr lang="pt-PT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AFF2-F183-4588-97F1-7F8E448B46F6}" type="datetime4">
              <a:rPr lang="pt-PT" smtClean="0"/>
              <a:t>3 de fevereiro de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72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Comparison of simulation paradigms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625867"/>
              </p:ext>
            </p:extLst>
          </p:nvPr>
        </p:nvGraphicFramePr>
        <p:xfrm>
          <a:off x="581025" y="1917065"/>
          <a:ext cx="1102995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319462838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853792167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116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Dynamics (SD)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Discrete-event Simulation (DES)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Agent-based Simulation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8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smtClean="0"/>
                        <a:t>System-oriented; focus is on modeling</a:t>
                      </a:r>
                    </a:p>
                    <a:p>
                      <a:r>
                        <a:rPr lang="en-US" sz="1100" smtClean="0"/>
                        <a:t>the system observables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Process-oriented; focus is on modeling the system in detail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Individual-oriented; focus is on modeling the entities and interactions between them 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91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Homogenized entities; all entities are assumed have similar features; working with average values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Heterogeneous entities 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Heterogeneous entities 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6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 representation of micro-level entities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Micro-level entities are passive ‘objects’ (with no intelligence or decision making capability) that move through a system in a </a:t>
                      </a:r>
                      <a:r>
                        <a:rPr lang="en-US" sz="1100" dirty="0" err="1" smtClean="0"/>
                        <a:t>prespecified</a:t>
                      </a:r>
                      <a:r>
                        <a:rPr lang="en-US" sz="1100" dirty="0" smtClean="0"/>
                        <a:t> process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Micro-level entities are active entities (agent) that can make sense the environment, interact with others and make autonomous decisions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57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Driver for dynamic behavior of system is "feedback loops".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Driver for dynamic behavior of system is "event occurrence".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Driver for dynamic behavior of system is “agents' decisions &amp; interactions".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2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Mathematical formalization of system is in “Stock and Flow”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Mathematical formalization of system is with “Event, Activity and Process”. 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Mathematical formalization of system is by “Agent and Environment”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0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handling of time is continuous (and discrete)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handling of time is discrete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handling of time is discrete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66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Experimentation by changing the system structure 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Experimentation by changing the process structure 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Experimentation by changing the agent rules (internal/interaction rules) and system structure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4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System structure is fixed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The process is fixed 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 system structure is not fixed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24367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71CF-ECAF-4104-87F3-9D85686C84A3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55525" y="1346624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>
                    <a:lumMod val="95000"/>
                  </a:schemeClr>
                </a:solidFill>
              </a:rPr>
              <a:t>Annexes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2197" y="5746957"/>
            <a:ext cx="47484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Behzad Behdani. 2012. Evaluation of paradigms for modeling supply chains as complex socio-technical systems</a:t>
            </a:r>
            <a:endParaRPr 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324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Markov Models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805864"/>
              </p:ext>
            </p:extLst>
          </p:nvPr>
        </p:nvGraphicFramePr>
        <p:xfrm>
          <a:off x="581025" y="2181225"/>
          <a:ext cx="11029950" cy="1651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30707251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746491807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273510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System state is</a:t>
                      </a:r>
                      <a:r>
                        <a:rPr lang="pt-PT" baseline="0" dirty="0" smtClean="0"/>
                        <a:t> fully observable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System state is partially observable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24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System is autonomous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Markov chain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Hidden</a:t>
                      </a:r>
                      <a:r>
                        <a:rPr lang="pt-PT" baseline="0" dirty="0" smtClean="0"/>
                        <a:t> Markov model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7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System is controlled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Markov decision process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Partially observable Markov decision process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108307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FF98-D0C3-4B14-8D34-52B4CE26994E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55525" y="1346624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>
                    <a:lumMod val="95000"/>
                  </a:schemeClr>
                </a:solidFill>
              </a:rPr>
              <a:t>Annexes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0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Context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8A19-624C-4B79-9375-318E46F86C59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interact with e-commerce websites in different ways</a:t>
            </a:r>
          </a:p>
          <a:p>
            <a:r>
              <a:rPr lang="en-US" dirty="0"/>
              <a:t>Companies want to optimize success metrics (CTR, CPC, …) for profit</a:t>
            </a:r>
          </a:p>
          <a:p>
            <a:r>
              <a:rPr lang="en-US" dirty="0"/>
              <a:t>Changing what, how and when content (ads, recommendations, …) is displayed influences customers’ interactions</a:t>
            </a:r>
          </a:p>
          <a:p>
            <a:endParaRPr lang="pt-PT" dirty="0" smtClean="0"/>
          </a:p>
          <a:p>
            <a:r>
              <a:rPr lang="en-US" dirty="0"/>
              <a:t>Summarizing and </a:t>
            </a:r>
            <a:r>
              <a:rPr lang="en-US" dirty="0" err="1"/>
              <a:t>analysing</a:t>
            </a:r>
            <a:r>
              <a:rPr lang="en-US" dirty="0"/>
              <a:t> this </a:t>
            </a:r>
            <a:r>
              <a:rPr lang="en-US" dirty="0" err="1"/>
              <a:t>behaviour</a:t>
            </a:r>
            <a:r>
              <a:rPr lang="en-US" dirty="0"/>
              <a:t> is expensive, hard, tricky, …</a:t>
            </a:r>
          </a:p>
          <a:p>
            <a:r>
              <a:rPr lang="en-US" dirty="0"/>
              <a:t>Data scientists need to resort to online techniques with a high operational cost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8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Design and development of a simulation framework</a:t>
            </a:r>
          </a:p>
          <a:p>
            <a:endParaRPr lang="pt-PT" dirty="0"/>
          </a:p>
          <a:p>
            <a:r>
              <a:rPr lang="pt-PT" dirty="0" smtClean="0"/>
              <a:t>Given data from </a:t>
            </a:r>
            <a:r>
              <a:rPr lang="pt-PT" b="1" dirty="0" smtClean="0"/>
              <a:t>website structure</a:t>
            </a:r>
            <a:r>
              <a:rPr lang="pt-PT" dirty="0" smtClean="0"/>
              <a:t> and </a:t>
            </a:r>
            <a:r>
              <a:rPr lang="pt-PT" b="1" dirty="0" smtClean="0"/>
              <a:t>content</a:t>
            </a:r>
            <a:r>
              <a:rPr lang="pt-PT" dirty="0" smtClean="0"/>
              <a:t>, </a:t>
            </a:r>
            <a:r>
              <a:rPr lang="pt-PT" b="1" dirty="0" smtClean="0"/>
              <a:t>usage</a:t>
            </a:r>
            <a:r>
              <a:rPr lang="pt-PT" dirty="0" smtClean="0"/>
              <a:t> and </a:t>
            </a:r>
            <a:r>
              <a:rPr lang="pt-PT" b="1" dirty="0" smtClean="0"/>
              <a:t>user profiles</a:t>
            </a:r>
            <a:r>
              <a:rPr lang="pt-PT" dirty="0" smtClean="0"/>
              <a:t>,</a:t>
            </a:r>
            <a:br>
              <a:rPr lang="pt-PT" dirty="0" smtClean="0"/>
            </a:br>
            <a:r>
              <a:rPr lang="pt-PT" dirty="0" smtClean="0"/>
              <a:t>run a simulation where each entity represents a person interacting with the website</a:t>
            </a:r>
          </a:p>
          <a:p>
            <a:endParaRPr lang="pt-PT" dirty="0"/>
          </a:p>
          <a:p>
            <a:r>
              <a:rPr lang="pt-PT" dirty="0" smtClean="0"/>
              <a:t>Support extensible </a:t>
            </a:r>
            <a:r>
              <a:rPr lang="pt-PT" dirty="0"/>
              <a:t>models and rules</a:t>
            </a:r>
          </a:p>
          <a:p>
            <a:endParaRPr lang="pt-PT" dirty="0" smtClean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CF3D-C315-415B-89B3-E9B47B72993E}" type="datetime4">
              <a:rPr lang="pt-PT" smtClean="0"/>
              <a:t>3 de fevereiro de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4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blog.penseavanti.com.br/wp-content/uploads/2015/04/ecommerce-mamweb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341" y="623703"/>
            <a:ext cx="7493791" cy="393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1"/>
            <a:ext cx="3723925" cy="1497507"/>
          </a:xfrm>
        </p:spPr>
        <p:txBody>
          <a:bodyPr/>
          <a:lstStyle/>
          <a:p>
            <a:r>
              <a:rPr lang="pt-PT" dirty="0" smtClean="0"/>
              <a:t>E-Commerce Background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346C-090A-4834-9A42-D500F144455F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204620" y="4528041"/>
            <a:ext cx="611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pt-PT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shail.me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54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Customer LifeCycle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A9CC-2228-46C1-BB01-42BF1AC5DE88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55525" y="1346624"/>
            <a:ext cx="259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E-Commerce Background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32" name="Group 31"/>
          <p:cNvGrpSpPr/>
          <p:nvPr/>
        </p:nvGrpSpPr>
        <p:grpSpPr>
          <a:xfrm>
            <a:off x="2079405" y="2613092"/>
            <a:ext cx="8824823" cy="2577911"/>
            <a:chOff x="1239479" y="2733001"/>
            <a:chExt cx="9457276" cy="2762662"/>
          </a:xfrm>
        </p:grpSpPr>
        <p:sp>
          <p:nvSpPr>
            <p:cNvPr id="13" name="Right Arrow 12"/>
            <p:cNvSpPr/>
            <p:nvPr/>
          </p:nvSpPr>
          <p:spPr>
            <a:xfrm rot="20700000">
              <a:off x="1239479" y="4790832"/>
              <a:ext cx="1708270" cy="4226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Reach</a:t>
              </a:r>
              <a:endParaRPr lang="en-GB" dirty="0"/>
            </a:p>
          </p:txBody>
        </p:sp>
        <p:sp>
          <p:nvSpPr>
            <p:cNvPr id="15" name="Right Arrow 14"/>
            <p:cNvSpPr/>
            <p:nvPr/>
          </p:nvSpPr>
          <p:spPr>
            <a:xfrm rot="20700000">
              <a:off x="3198868" y="4287984"/>
              <a:ext cx="1708271" cy="4226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Acquisition</a:t>
              </a:r>
              <a:endParaRPr lang="en-GB" dirty="0"/>
            </a:p>
          </p:txBody>
        </p:sp>
        <p:sp>
          <p:nvSpPr>
            <p:cNvPr id="16" name="Right Arrow 15"/>
            <p:cNvSpPr/>
            <p:nvPr/>
          </p:nvSpPr>
          <p:spPr>
            <a:xfrm rot="1208648">
              <a:off x="3355778" y="5072969"/>
              <a:ext cx="1708271" cy="4226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Abandonment</a:t>
              </a:r>
              <a:endParaRPr lang="en-GB" dirty="0"/>
            </a:p>
          </p:txBody>
        </p:sp>
        <p:sp>
          <p:nvSpPr>
            <p:cNvPr id="17" name="Right Arrow 16"/>
            <p:cNvSpPr/>
            <p:nvPr/>
          </p:nvSpPr>
          <p:spPr>
            <a:xfrm rot="20700000">
              <a:off x="4989332" y="3789658"/>
              <a:ext cx="1708271" cy="4226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Conversion</a:t>
              </a:r>
              <a:endParaRPr lang="en-GB" dirty="0"/>
            </a:p>
          </p:txBody>
        </p:sp>
        <p:sp>
          <p:nvSpPr>
            <p:cNvPr id="19" name="Right Arrow 18"/>
            <p:cNvSpPr/>
            <p:nvPr/>
          </p:nvSpPr>
          <p:spPr>
            <a:xfrm rot="900000">
              <a:off x="5216119" y="4469386"/>
              <a:ext cx="1708271" cy="4226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Attrition</a:t>
              </a:r>
              <a:endParaRPr lang="en-GB" dirty="0"/>
            </a:p>
          </p:txBody>
        </p:sp>
        <p:sp>
          <p:nvSpPr>
            <p:cNvPr id="22" name="Up Ribbon 21"/>
            <p:cNvSpPr/>
            <p:nvPr/>
          </p:nvSpPr>
          <p:spPr>
            <a:xfrm>
              <a:off x="8764307" y="2733001"/>
              <a:ext cx="1932448" cy="695302"/>
            </a:xfrm>
            <a:prstGeom prst="ribbon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Loyalty</a:t>
              </a:r>
              <a:endParaRPr lang="en-GB" dirty="0"/>
            </a:p>
          </p:txBody>
        </p:sp>
        <p:sp>
          <p:nvSpPr>
            <p:cNvPr id="23" name="Right Arrow 22"/>
            <p:cNvSpPr/>
            <p:nvPr/>
          </p:nvSpPr>
          <p:spPr>
            <a:xfrm rot="20700000">
              <a:off x="6779796" y="3294518"/>
              <a:ext cx="1708271" cy="4226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Retention</a:t>
              </a:r>
              <a:endParaRPr lang="en-GB" dirty="0"/>
            </a:p>
          </p:txBody>
        </p:sp>
        <p:sp>
          <p:nvSpPr>
            <p:cNvPr id="25" name="Right Arrow 24"/>
            <p:cNvSpPr/>
            <p:nvPr/>
          </p:nvSpPr>
          <p:spPr>
            <a:xfrm rot="900000">
              <a:off x="7910172" y="3808300"/>
              <a:ext cx="1708271" cy="4226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Churn</a:t>
              </a:r>
              <a:endParaRPr lang="en-GB" dirty="0"/>
            </a:p>
          </p:txBody>
        </p:sp>
        <p:sp>
          <p:nvSpPr>
            <p:cNvPr id="27" name="Curved Up Arrow 26"/>
            <p:cNvSpPr/>
            <p:nvPr/>
          </p:nvSpPr>
          <p:spPr>
            <a:xfrm rot="18408406">
              <a:off x="7089662" y="4429309"/>
              <a:ext cx="835985" cy="5028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 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82289" y="4699447"/>
              <a:ext cx="1426190" cy="395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Reactivation</a:t>
              </a:r>
              <a:endParaRPr lang="en-GB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246735" y="5345696"/>
            <a:ext cx="2408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pt-PT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E-Metrics:  Business Metrics for the New Economy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36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E-Commerce Metrics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pt-PT" b="1" dirty="0" smtClean="0"/>
              <a:t>Customer Metrics</a:t>
            </a:r>
          </a:p>
          <a:p>
            <a:pPr lvl="1"/>
            <a:r>
              <a:rPr lang="pt-PT" dirty="0" smtClean="0"/>
              <a:t>Recency</a:t>
            </a:r>
          </a:p>
          <a:p>
            <a:pPr lvl="1"/>
            <a:r>
              <a:rPr lang="pt-PT" dirty="0" smtClean="0"/>
              <a:t>Frequency</a:t>
            </a:r>
          </a:p>
          <a:p>
            <a:pPr lvl="1"/>
            <a:r>
              <a:rPr lang="pt-PT" dirty="0" smtClean="0"/>
              <a:t>Monetary Value</a:t>
            </a:r>
          </a:p>
          <a:p>
            <a:pPr lvl="1"/>
            <a:r>
              <a:rPr lang="pt-PT" dirty="0" smtClean="0"/>
              <a:t>Duration</a:t>
            </a:r>
          </a:p>
          <a:p>
            <a:pPr lvl="1"/>
            <a:r>
              <a:rPr lang="pt-PT" dirty="0" smtClean="0"/>
              <a:t>Yield</a:t>
            </a:r>
          </a:p>
          <a:p>
            <a:r>
              <a:rPr lang="pt-PT" b="1" dirty="0" smtClean="0"/>
              <a:t>Promotion Calculations</a:t>
            </a:r>
          </a:p>
          <a:p>
            <a:pPr lvl="1"/>
            <a:r>
              <a:rPr lang="pt-PT" dirty="0" smtClean="0"/>
              <a:t>Acquisition Cost</a:t>
            </a:r>
          </a:p>
          <a:p>
            <a:pPr lvl="1"/>
            <a:r>
              <a:rPr lang="pt-PT" dirty="0" smtClean="0"/>
              <a:t>Cost per Conversion</a:t>
            </a:r>
          </a:p>
          <a:p>
            <a:pPr lvl="1"/>
            <a:r>
              <a:rPr lang="pt-PT" dirty="0" smtClean="0"/>
              <a:t>Net Yield</a:t>
            </a:r>
          </a:p>
          <a:p>
            <a:pPr lvl="1"/>
            <a:r>
              <a:rPr lang="pt-PT" dirty="0" smtClean="0"/>
              <a:t>Connect Rate</a:t>
            </a:r>
          </a:p>
          <a:p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pt-PT" b="1" dirty="0" smtClean="0"/>
              <a:t>Customer Behaviour</a:t>
            </a:r>
          </a:p>
          <a:p>
            <a:pPr lvl="1"/>
            <a:r>
              <a:rPr lang="pt-PT" dirty="0" smtClean="0"/>
              <a:t>Stickiness</a:t>
            </a:r>
          </a:p>
          <a:p>
            <a:pPr lvl="1"/>
            <a:r>
              <a:rPr lang="pt-PT" dirty="0" smtClean="0"/>
              <a:t>Slipperiness</a:t>
            </a:r>
          </a:p>
          <a:p>
            <a:pPr lvl="1"/>
            <a:r>
              <a:rPr lang="pt-PT" dirty="0" smtClean="0"/>
              <a:t>Focus</a:t>
            </a:r>
          </a:p>
          <a:p>
            <a:pPr lvl="1"/>
            <a:r>
              <a:rPr lang="pt-PT" dirty="0" smtClean="0"/>
              <a:t>Velocity</a:t>
            </a:r>
            <a:endParaRPr lang="en-GB" dirty="0" smtClean="0"/>
          </a:p>
          <a:p>
            <a:r>
              <a:rPr lang="pt-PT" b="1" dirty="0" smtClean="0"/>
              <a:t>Others</a:t>
            </a:r>
          </a:p>
          <a:p>
            <a:pPr lvl="1"/>
            <a:r>
              <a:rPr lang="pt-PT" dirty="0" smtClean="0"/>
              <a:t>Personalization Index</a:t>
            </a:r>
          </a:p>
          <a:p>
            <a:pPr lvl="1"/>
            <a:r>
              <a:rPr lang="pt-PT" dirty="0" smtClean="0"/>
              <a:t>Life Time Value</a:t>
            </a:r>
          </a:p>
          <a:p>
            <a:pPr lvl="1"/>
            <a:r>
              <a:rPr lang="pt-PT" dirty="0" smtClean="0"/>
              <a:t>Loyalty Value</a:t>
            </a:r>
          </a:p>
          <a:p>
            <a:pPr lvl="1"/>
            <a:r>
              <a:rPr lang="pt-PT" dirty="0" smtClean="0"/>
              <a:t>Freshness Factor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2AD-2402-41E1-90F8-04168ED97123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55525" y="1346624"/>
            <a:ext cx="259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E-Commerce Background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9613" y="5585429"/>
            <a:ext cx="2408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pt-PT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E-Metrics:  Business Metrics for the New Economy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98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Influencing user Behaviour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702" y="1939978"/>
            <a:ext cx="8398599" cy="394996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DF20-3538-4DAE-8C6D-2FC38EF7E326}" type="datetime4">
              <a:rPr lang="pt-PT" smtClean="0"/>
              <a:t>3 de fevereiro de 2016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55525" y="1346624"/>
            <a:ext cx="259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E-Commerce Background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230881" y="3230880"/>
            <a:ext cx="678179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05401" y="4598511"/>
            <a:ext cx="678179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709414" y="4325383"/>
            <a:ext cx="446111" cy="10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14377" y="5844089"/>
            <a:ext cx="18325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pt-PT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Amazon.com, Nexus 6 product page 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2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Simulation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Multi-Agent Systems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7FC6-19E2-40CA-A3D5-BECB3AF3F49B}" type="datetime4">
              <a:rPr lang="pt-PT" smtClean="0"/>
              <a:t>3 de fevereiro de 2016</a:t>
            </a:fld>
            <a:endParaRPr lang="en-US" dirty="0"/>
          </a:p>
        </p:txBody>
      </p:sp>
      <p:pic>
        <p:nvPicPr>
          <p:cNvPr id="2050" name="Picture 2" descr="http://images.contentful.com/7h71s48744nc/3l9IwugJKgcCq8YMwWGiy/8fdbc22b56ca7a2d34fb26e76952533e/i-rob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266" y="641040"/>
            <a:ext cx="7539221" cy="4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515251" y="4806462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I, Robot - 20th Century Fox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309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2096</TotalTime>
  <Words>1388</Words>
  <Application>Microsoft Office PowerPoint</Application>
  <PresentationFormat>Widescreen</PresentationFormat>
  <Paragraphs>269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Gill Sans MT</vt:lpstr>
      <vt:lpstr>Wingdings</vt:lpstr>
      <vt:lpstr>Wingdings 2</vt:lpstr>
      <vt:lpstr>Dividend</vt:lpstr>
      <vt:lpstr>Framework for Multi-Agent Simulation of User Behaviour in E-Commerce Sites</vt:lpstr>
      <vt:lpstr>Topics</vt:lpstr>
      <vt:lpstr>Context</vt:lpstr>
      <vt:lpstr>Objectives</vt:lpstr>
      <vt:lpstr>E-Commerce Background</vt:lpstr>
      <vt:lpstr>Customer LifeCycle</vt:lpstr>
      <vt:lpstr>E-Commerce Metrics</vt:lpstr>
      <vt:lpstr>Influencing user Behaviour</vt:lpstr>
      <vt:lpstr>Simulation</vt:lpstr>
      <vt:lpstr>Agent Based Simulation (ABS)</vt:lpstr>
      <vt:lpstr>System Dynamics (SD)</vt:lpstr>
      <vt:lpstr>Discrete Event Simulation (DES)</vt:lpstr>
      <vt:lpstr>Probabilistic Models</vt:lpstr>
      <vt:lpstr>Probabilistic Graphical Models</vt:lpstr>
      <vt:lpstr>BayESIAN Networks</vt:lpstr>
      <vt:lpstr>(Hidden) Markov Models</vt:lpstr>
      <vt:lpstr>Methodology &amp; Approach</vt:lpstr>
      <vt:lpstr>Work Plan</vt:lpstr>
      <vt:lpstr>Annexes</vt:lpstr>
      <vt:lpstr>Comparison of simulation paradigms</vt:lpstr>
      <vt:lpstr>Markov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for Multi-Agent Simulation of User Behaviour in E-Commerce Sites</dc:title>
  <dc:creator>Duarte Duarte</dc:creator>
  <cp:lastModifiedBy>Duarte Duarte</cp:lastModifiedBy>
  <cp:revision>67</cp:revision>
  <dcterms:created xsi:type="dcterms:W3CDTF">2016-02-01T15:15:41Z</dcterms:created>
  <dcterms:modified xsi:type="dcterms:W3CDTF">2016-02-03T13:38:38Z</dcterms:modified>
</cp:coreProperties>
</file>