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7" r:id="rId6"/>
    <p:sldId id="265" r:id="rId7"/>
    <p:sldId id="266" r:id="rId8"/>
    <p:sldId id="268" r:id="rId9"/>
    <p:sldId id="269" r:id="rId10"/>
    <p:sldId id="259" r:id="rId11"/>
    <p:sldId id="26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7DA9EE-4F47-4D53-9551-C565E4E7D0E9}">
          <p14:sldIdLst>
            <p14:sldId id="256"/>
            <p14:sldId id="257"/>
            <p14:sldId id="263"/>
            <p14:sldId id="258"/>
            <p14:sldId id="267"/>
            <p14:sldId id="265"/>
            <p14:sldId id="266"/>
            <p14:sldId id="268"/>
            <p14:sldId id="269"/>
            <p14:sldId id="259"/>
            <p14:sldId id="26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49" autoAdjust="0"/>
  </p:normalViewPr>
  <p:slideViewPr>
    <p:cSldViewPr snapToGrid="0">
      <p:cViewPr varScale="1">
        <p:scale>
          <a:sx n="81" d="100"/>
          <a:sy n="81" d="100"/>
        </p:scale>
        <p:origin x="264" y="53"/>
      </p:cViewPr>
      <p:guideLst/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58F90-BB98-4510-8033-AC751F8EA7A2}" type="datetimeFigureOut">
              <a:rPr lang="en-GB" smtClean="0"/>
              <a:t>13/07/2016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A1C41-34ED-4ACD-9F8B-3A75994B6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87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A1C41-34ED-4ACD-9F8B-3A75994B65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3197-6860-4809-9E35-434F391B7D6C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AAF-DB3E-4D40-A82C-5FA21315088D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63FDBE-05FC-41E5-9F11-8F4D6724F8F8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E2F0-E62E-4F6D-A560-261816EA1C2D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>
            <a:lvl1pPr>
              <a:defRPr/>
            </a:lvl1pPr>
          </a:lstStyle>
          <a:p>
            <a:fld id="{940A1067-8BDB-4791-8E6B-BD68AED2BC23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B93637-ADED-4617-86AA-3D4AC54EC58A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02B-AA65-45C7-8CE9-1B3E62FD2333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F24-6898-4340-8A5F-B58415A3E500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2D41-DF77-43DA-A445-F1056E5DA760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of 11</a:t>
            </a:r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5DFE-82D9-47A4-A2A0-252CCD1430FB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CEC2C9-4077-4F16-9C0E-3D292E1A2455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94F-9A8B-4E77-8A54-D09A1E9C3D34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E05A182-87A4-4013-B5F6-D8888AF9F30D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Duarte/Manchest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GB" noProof="0" dirty="0">
                <a:solidFill>
                  <a:schemeClr val="accent1"/>
                </a:solidFill>
              </a:rPr>
              <a:t>Framework for Multi-Agent Simulation OF User Behaviour in E-commerce Sites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DISSERTATION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8276" y="4589416"/>
            <a:ext cx="32567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>
                <a:solidFill>
                  <a:schemeClr val="bg1"/>
                </a:solidFill>
              </a:rPr>
              <a:t>Supervisors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Hugo Sereno Ferreira, </a:t>
            </a:r>
            <a:r>
              <a:rPr lang="pt-PT" i="1" dirty="0" err="1">
                <a:solidFill>
                  <a:schemeClr val="bg1"/>
                </a:solidFill>
              </a:rPr>
              <a:t>Phd</a:t>
            </a:r>
            <a:r>
              <a:rPr lang="pt-PT" dirty="0">
                <a:solidFill>
                  <a:schemeClr val="bg1"/>
                </a:solidFill>
              </a:rPr>
              <a:t>, FEUP</a:t>
            </a:r>
          </a:p>
          <a:p>
            <a:r>
              <a:rPr lang="pt-PT" dirty="0">
                <a:solidFill>
                  <a:schemeClr val="bg1"/>
                </a:solidFill>
              </a:rPr>
              <a:t>João Azevedo, </a:t>
            </a:r>
            <a:r>
              <a:rPr lang="pt-PT" i="1" dirty="0" err="1">
                <a:solidFill>
                  <a:schemeClr val="bg1"/>
                </a:solidFill>
              </a:rPr>
              <a:t>MSc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ShiftForward</a:t>
            </a:r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b="1" dirty="0" err="1">
                <a:solidFill>
                  <a:schemeClr val="bg1"/>
                </a:solidFill>
              </a:rPr>
              <a:t>Author</a:t>
            </a:r>
            <a:endParaRPr lang="pt-PT" b="1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Duarte </a:t>
            </a:r>
            <a:r>
              <a:rPr lang="pt-PT" dirty="0" err="1">
                <a:solidFill>
                  <a:schemeClr val="bg1"/>
                </a:solidFill>
              </a:rPr>
              <a:t>Duarte</a:t>
            </a:r>
            <a:r>
              <a:rPr lang="pt-PT" dirty="0">
                <a:solidFill>
                  <a:schemeClr val="bg1"/>
                </a:solidFill>
              </a:rPr>
              <a:t>, FEUP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50" y="6115812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13/06/2016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3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Implementation of the framework capable of running simulation in the presented context</a:t>
            </a:r>
          </a:p>
          <a:p>
            <a:r>
              <a:rPr lang="en-GB" dirty="0"/>
              <a:t>Open source, available at </a:t>
            </a:r>
            <a:r>
              <a:rPr lang="en-GB" dirty="0">
                <a:hlinkClick r:id="rId2"/>
              </a:rPr>
              <a:t>https://github.com/DDuarte/Manchester</a:t>
            </a:r>
            <a:endParaRPr lang="en-GB" dirty="0"/>
          </a:p>
          <a:p>
            <a:endParaRPr lang="en-GB" dirty="0"/>
          </a:p>
          <a:p>
            <a:r>
              <a:rPr lang="en-GB" dirty="0"/>
              <a:t>Appealing to both academic community and the industry:</a:t>
            </a:r>
          </a:p>
          <a:p>
            <a:pPr lvl="1"/>
            <a:r>
              <a:rPr lang="en-GB" dirty="0"/>
              <a:t>Validate and test recommendation engines/algorithms</a:t>
            </a:r>
          </a:p>
          <a:p>
            <a:pPr lvl="1"/>
            <a:r>
              <a:rPr lang="en-GB" dirty="0"/>
              <a:t>Run </a:t>
            </a:r>
            <a:r>
              <a:rPr lang="en-GB" i="1" dirty="0"/>
              <a:t>what if</a:t>
            </a:r>
            <a:r>
              <a:rPr lang="en-GB" dirty="0"/>
              <a:t> scenarios</a:t>
            </a:r>
          </a:p>
          <a:p>
            <a:pPr lvl="1"/>
            <a:r>
              <a:rPr lang="en-GB" dirty="0"/>
              <a:t>A/B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10</a:t>
            </a:fld>
            <a:r>
              <a:rPr lang="en-US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165664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Parallel simulator</a:t>
            </a:r>
          </a:p>
          <a:p>
            <a:r>
              <a:rPr lang="en-GB" noProof="0" dirty="0"/>
              <a:t>More metrics and actions</a:t>
            </a:r>
          </a:p>
          <a:p>
            <a:r>
              <a:rPr lang="en-GB" noProof="0" dirty="0"/>
              <a:t>Metrics for website agents</a:t>
            </a:r>
          </a:p>
          <a:p>
            <a:r>
              <a:rPr lang="en-GB" noProof="0" dirty="0"/>
              <a:t>Visual aspects</a:t>
            </a:r>
          </a:p>
          <a:p>
            <a:pPr marL="0" indent="0">
              <a:buNone/>
            </a:pP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Submission to the 15th International Conference on </a:t>
            </a:r>
            <a:r>
              <a:rPr lang="en-GB" noProof="0" dirty="0" err="1"/>
              <a:t>Pratical</a:t>
            </a:r>
            <a:r>
              <a:rPr lang="en-GB" noProof="0" dirty="0"/>
              <a:t> Applications of Agents and Multi-Agent Systems (PAAMS 17 @ Porto)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11</a:t>
            </a:fld>
            <a:r>
              <a:rPr lang="en-US" dirty="0"/>
              <a:t> of 11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8606" y="4528457"/>
            <a:ext cx="10572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53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96775" y="1819882"/>
            <a:ext cx="8998445" cy="2472464"/>
            <a:chOff x="929984" y="2001114"/>
            <a:chExt cx="10782476" cy="2962654"/>
          </a:xfrm>
        </p:grpSpPr>
        <p:sp>
          <p:nvSpPr>
            <p:cNvPr id="7" name="Right Arrow 6"/>
            <p:cNvSpPr/>
            <p:nvPr/>
          </p:nvSpPr>
          <p:spPr>
            <a:xfrm>
              <a:off x="4619133" y="3184098"/>
              <a:ext cx="565609" cy="3393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29984" y="2001114"/>
              <a:ext cx="10782476" cy="2962654"/>
              <a:chOff x="929984" y="2001114"/>
              <a:chExt cx="10782476" cy="2962654"/>
            </a:xfrm>
          </p:grpSpPr>
          <p:pic>
            <p:nvPicPr>
              <p:cNvPr id="6" name="Picture 4" descr="http://i.imgur.com/pEixanT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972" y="2083158"/>
                <a:ext cx="3459780" cy="288061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929984" y="2001114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input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5575727" y="2285962"/>
                <a:ext cx="1774842" cy="1774842"/>
                <a:chOff x="5317258" y="3860755"/>
                <a:chExt cx="1774842" cy="1774842"/>
              </a:xfrm>
            </p:grpSpPr>
            <p:pic>
              <p:nvPicPr>
                <p:cNvPr id="10" name="Picture 6" descr="http://simpleicon.com/wp-content/uploads/gears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17258" y="3860755"/>
                  <a:ext cx="1774842" cy="1774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8" descr="http://www.frecosse.com/images/slider/website_design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0114" y="4600281"/>
                  <a:ext cx="690979" cy="6909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5256841" y="4267672"/>
                <a:ext cx="2247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multi-agent simulation</a:t>
                </a:r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7605756" y="3173383"/>
                <a:ext cx="565609" cy="33936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" name="Picture 10" descr="http://i.imgur.com/laLq41r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17544" y="2022178"/>
                <a:ext cx="2342563" cy="2278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8305019" y="4301027"/>
                <a:ext cx="3407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reporting of e-commerce metrics</a:t>
                </a:r>
              </a:p>
            </p:txBody>
          </p:sp>
        </p:grp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417009"/>
              </p:ext>
            </p:extLst>
          </p:nvPr>
        </p:nvGraphicFramePr>
        <p:xfrm>
          <a:off x="2482494" y="4572697"/>
          <a:ext cx="7227009" cy="1636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7" imgW="6225341" imgH="1409637" progId="Visio.Drawing.15">
                  <p:embed/>
                </p:oleObj>
              </mc:Choice>
              <mc:Fallback>
                <p:oleObj name="Visio" r:id="rId7" imgW="6225341" imgH="1409637" progId="Visio.Drawing.15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2494" y="4572697"/>
                        <a:ext cx="7227009" cy="1636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12</a:t>
            </a:fld>
            <a:r>
              <a:rPr lang="en-US"/>
              <a:t> of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6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Context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Customers interact with e-commerce websites in different ways</a:t>
            </a:r>
          </a:p>
          <a:p>
            <a:r>
              <a:rPr lang="en-GB" noProof="0" dirty="0"/>
              <a:t>Companies want to optimize success metrics for profit</a:t>
            </a:r>
          </a:p>
          <a:p>
            <a:r>
              <a:rPr lang="en-GB" noProof="0" dirty="0"/>
              <a:t>Changing what, how and when content is displayed influences customers’ actions</a:t>
            </a:r>
          </a:p>
          <a:p>
            <a:endParaRPr lang="en-GB" noProof="0" dirty="0"/>
          </a:p>
          <a:p>
            <a:r>
              <a:rPr lang="en-GB" noProof="0" dirty="0"/>
              <a:t>Summarizing and analysing this behaviour is expensive, hard, tricky, …</a:t>
            </a:r>
          </a:p>
          <a:p>
            <a:r>
              <a:rPr lang="en-GB" noProof="0" dirty="0"/>
              <a:t>Data scientists need to resort to online techniques with a high operational cost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2</a:t>
            </a:fld>
            <a:r>
              <a:rPr lang="en-US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387808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28048" b="30851"/>
          <a:stretch/>
        </p:blipFill>
        <p:spPr>
          <a:xfrm>
            <a:off x="87862" y="243069"/>
            <a:ext cx="11890778" cy="639061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2182879" y="3291425"/>
            <a:ext cx="406400" cy="201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409796" y="5589672"/>
            <a:ext cx="406400" cy="201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450750" y="6611779"/>
            <a:ext cx="1694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000" dirty="0" err="1">
                <a:solidFill>
                  <a:schemeClr val="accent2"/>
                </a:solidFill>
              </a:rPr>
              <a:t>Source</a:t>
            </a:r>
            <a:r>
              <a:rPr lang="pt-PT" sz="1000" dirty="0">
                <a:solidFill>
                  <a:schemeClr val="accent2"/>
                </a:solidFill>
              </a:rPr>
              <a:t>: </a:t>
            </a:r>
            <a:r>
              <a:rPr lang="pt-PT" sz="1000" i="1" dirty="0">
                <a:solidFill>
                  <a:schemeClr val="accent2"/>
                </a:solidFill>
              </a:rPr>
              <a:t>Amazon.com </a:t>
            </a:r>
            <a:r>
              <a:rPr lang="pt-PT" sz="1000" i="1" dirty="0" err="1">
                <a:solidFill>
                  <a:schemeClr val="accent2"/>
                </a:solidFill>
              </a:rPr>
              <a:t>iPhone</a:t>
            </a:r>
            <a:r>
              <a:rPr lang="pt-PT" sz="1000" i="1" dirty="0">
                <a:solidFill>
                  <a:schemeClr val="accent2"/>
                </a:solidFill>
              </a:rPr>
              <a:t> 6</a:t>
            </a:r>
            <a:endParaRPr lang="en-GB" sz="1000" i="1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/>
              <a:t> of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10872374" cy="1156220"/>
          </a:xfrm>
        </p:spPr>
        <p:txBody>
          <a:bodyPr/>
          <a:lstStyle/>
          <a:p>
            <a:r>
              <a:rPr lang="en-GB" noProof="0" dirty="0"/>
              <a:t>Design and develop a simulation framework</a:t>
            </a:r>
          </a:p>
          <a:p>
            <a:r>
              <a:rPr lang="en-GB" noProof="0" dirty="0"/>
              <a:t>Given data from website structure and content, usage and user profiles, run a simulation where each entity represents a person interacting with the website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4</a:t>
            </a:fld>
            <a:r>
              <a:rPr lang="en-US" dirty="0"/>
              <a:t> of 11</a:t>
            </a:r>
          </a:p>
        </p:txBody>
      </p:sp>
      <p:pic>
        <p:nvPicPr>
          <p:cNvPr id="3076" name="Picture 4" descr="http://i.imgur.com/pEixanT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3573467"/>
            <a:ext cx="3459780" cy="288061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4204354" y="4674407"/>
            <a:ext cx="565609" cy="33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15205" y="34914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input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160948" y="3776271"/>
            <a:ext cx="1774842" cy="1774842"/>
            <a:chOff x="5317258" y="3860755"/>
            <a:chExt cx="1774842" cy="1774842"/>
          </a:xfrm>
        </p:grpSpPr>
        <p:pic>
          <p:nvPicPr>
            <p:cNvPr id="3078" name="Picture 6" descr="http://simpleicon.com/wp-content/uploads/gea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258" y="3860755"/>
              <a:ext cx="1774842" cy="1774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://www.frecosse.com/images/slider/website_desig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114" y="4600281"/>
              <a:ext cx="690979" cy="690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4924824" y="5610603"/>
            <a:ext cx="224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multi-agent simulation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7190977" y="4663692"/>
            <a:ext cx="565609" cy="33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82" name="Picture 10" descr="http://i.imgur.com/laLq41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765" y="3331753"/>
            <a:ext cx="2342563" cy="227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890239" y="5610603"/>
            <a:ext cx="340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reporting of e-commerce metrics</a:t>
            </a:r>
          </a:p>
        </p:txBody>
      </p:sp>
    </p:spTree>
    <p:extLst>
      <p:ext uri="{BB962C8B-B14F-4D97-AF65-F5344CB8AC3E}">
        <p14:creationId xmlns:p14="http://schemas.microsoft.com/office/powerpoint/2010/main" val="309840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Simulation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Discrete Event Simulation –</a:t>
            </a:r>
            <a:r>
              <a:rPr lang="en-GB" b="1" dirty="0"/>
              <a:t> DES</a:t>
            </a:r>
          </a:p>
          <a:p>
            <a:endParaRPr lang="en-GB" b="1" dirty="0"/>
          </a:p>
          <a:p>
            <a:r>
              <a:rPr lang="en-GB" dirty="0"/>
              <a:t>State changes at precise points in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5</a:t>
            </a:fld>
            <a:r>
              <a:rPr lang="en-US" dirty="0"/>
              <a:t> of 11</a:t>
            </a:r>
          </a:p>
        </p:txBody>
      </p:sp>
      <p:pic>
        <p:nvPicPr>
          <p:cNvPr id="2053" name="Picture 5" descr="http://masters.donntu.org/2006/kita/kondrakhin/library/struct00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58473"/>
            <a:ext cx="5422900" cy="357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837233" y="5824220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accent1"/>
                </a:solidFill>
              </a:rPr>
              <a:t>Kreutzer, 1986</a:t>
            </a:r>
          </a:p>
        </p:txBody>
      </p:sp>
    </p:spTree>
    <p:extLst>
      <p:ext uri="{BB962C8B-B14F-4D97-AF65-F5344CB8AC3E}">
        <p14:creationId xmlns:p14="http://schemas.microsoft.com/office/powerpoint/2010/main" val="296639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/>
          <a:stretch/>
        </p:blipFill>
        <p:spPr>
          <a:xfrm>
            <a:off x="5321944" y="1111641"/>
            <a:ext cx="5428975" cy="4655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Implementation -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Collection of webpages</a:t>
            </a:r>
          </a:p>
          <a:p>
            <a:r>
              <a:rPr lang="en-US" dirty="0">
                <a:solidFill>
                  <a:schemeClr val="bg1"/>
                </a:solidFill>
              </a:rPr>
              <a:t>Each page has: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Type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Tags (categories, …)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Outbound links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D57F1E4F-1CFF-5643-939E-217C01CDF565}" type="slidenum">
              <a:rPr lang="en-US" smtClean="0"/>
              <a:pPr defTabSz="914400"/>
              <a:t>6</a:t>
            </a:fld>
            <a:r>
              <a:rPr lang="en-US" dirty="0"/>
              <a:t> of 11</a:t>
            </a:r>
          </a:p>
        </p:txBody>
      </p:sp>
      <p:pic>
        <p:nvPicPr>
          <p:cNvPr id="4098" name="Picture 2" descr="http://i.imgur.com/aNr105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37" y="630860"/>
            <a:ext cx="5433970" cy="56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03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Implementation - Agents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Navigation agents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noProof="0" dirty="0"/>
              <a:t>Represent users interacting with the website</a:t>
            </a:r>
          </a:p>
          <a:p>
            <a:r>
              <a:rPr lang="en-GB" noProof="0" dirty="0"/>
              <a:t>Emit actions:</a:t>
            </a:r>
          </a:p>
          <a:p>
            <a:pPr lvl="1"/>
            <a:r>
              <a:rPr lang="en-GB" noProof="0" dirty="0"/>
              <a:t>Browse</a:t>
            </a:r>
          </a:p>
          <a:p>
            <a:pPr lvl="1"/>
            <a:r>
              <a:rPr lang="en-GB" noProof="0" dirty="0"/>
              <a:t>Buy</a:t>
            </a:r>
          </a:p>
          <a:p>
            <a:pPr lvl="1"/>
            <a:r>
              <a:rPr lang="en-GB" noProof="0" dirty="0"/>
              <a:t>Add to cart</a:t>
            </a:r>
          </a:p>
          <a:p>
            <a:pPr lvl="1"/>
            <a:r>
              <a:rPr lang="en-GB" noProof="0" dirty="0"/>
              <a:t>Checkout</a:t>
            </a:r>
          </a:p>
          <a:p>
            <a:pPr lvl="1"/>
            <a:r>
              <a:rPr lang="en-GB" dirty="0"/>
              <a:t>…</a:t>
            </a:r>
            <a:endParaRPr lang="en-GB" noProof="0" dirty="0"/>
          </a:p>
          <a:p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noProof="0" dirty="0"/>
              <a:t>Website agents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noProof="0" dirty="0"/>
              <a:t>Modify pages</a:t>
            </a:r>
          </a:p>
          <a:p>
            <a:r>
              <a:rPr lang="en-GB" noProof="0" dirty="0"/>
              <a:t>Receive navigation agents activity</a:t>
            </a:r>
          </a:p>
          <a:p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/>
              <a:t> of 11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623291"/>
              </p:ext>
            </p:extLst>
          </p:nvPr>
        </p:nvGraphicFramePr>
        <p:xfrm>
          <a:off x="3277744" y="4146260"/>
          <a:ext cx="7991586" cy="1809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6225341" imgH="1409637" progId="Visio.Drawing.15">
                  <p:embed/>
                </p:oleObj>
              </mc:Choice>
              <mc:Fallback>
                <p:oleObj name="Visio" r:id="rId3" imgW="6225341" imgH="140963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7744" y="4146260"/>
                        <a:ext cx="7991586" cy="1809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11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Implementation - Reporting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en-GB" dirty="0"/>
              <a:t>Analyse results, metrics, statistics</a:t>
            </a:r>
          </a:p>
          <a:p>
            <a:r>
              <a:rPr lang="en-GB" dirty="0"/>
              <a:t>Compare two simulation runs side by side</a:t>
            </a:r>
          </a:p>
          <a:p>
            <a:r>
              <a:rPr lang="en-GB" dirty="0"/>
              <a:t>Metrics:</a:t>
            </a:r>
          </a:p>
          <a:p>
            <a:pPr lvl="1"/>
            <a:r>
              <a:rPr lang="en-GB" dirty="0"/>
              <a:t>Bounce rate</a:t>
            </a:r>
          </a:p>
          <a:p>
            <a:pPr lvl="1"/>
            <a:r>
              <a:rPr lang="en-GB" dirty="0"/>
              <a:t>Conversion rate</a:t>
            </a:r>
          </a:p>
          <a:p>
            <a:pPr lvl="1"/>
            <a:r>
              <a:rPr lang="en-GB" dirty="0"/>
              <a:t>Visits per page</a:t>
            </a:r>
          </a:p>
          <a:p>
            <a:pPr lvl="1"/>
            <a:r>
              <a:rPr lang="en-GB" dirty="0"/>
              <a:t>Purchases per product</a:t>
            </a:r>
          </a:p>
          <a:p>
            <a:pPr lvl="1"/>
            <a:r>
              <a:rPr lang="en-GB" dirty="0"/>
              <a:t>…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134" t="9960" r="1073"/>
          <a:stretch/>
        </p:blipFill>
        <p:spPr>
          <a:xfrm>
            <a:off x="5268292" y="2121897"/>
            <a:ext cx="6417931" cy="383424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/>
          <a:p>
            <a:fld id="{940A1067-8BDB-4791-8E6B-BD68AED2BC23}" type="slidenum">
              <a:rPr lang="en-US" smtClean="0"/>
              <a:pPr/>
              <a:t>8</a:t>
            </a:fld>
            <a:r>
              <a:rPr lang="en-US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288657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Fabricated test cases with clear expected results</a:t>
            </a:r>
          </a:p>
          <a:p>
            <a:r>
              <a:rPr lang="en-GB" dirty="0"/>
              <a:t>Real data from actual online stores</a:t>
            </a:r>
          </a:p>
          <a:p>
            <a:endParaRPr lang="en-GB" dirty="0"/>
          </a:p>
          <a:p>
            <a:r>
              <a:rPr lang="en-GB" i="1" dirty="0"/>
              <a:t>How to validate the framework/simulator itself and not the implementation of the agents?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9</a:t>
            </a:fld>
            <a:r>
              <a:rPr lang="en-US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3123112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4359</TotalTime>
  <Words>376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Wingdings 2</vt:lpstr>
      <vt:lpstr>Dividend</vt:lpstr>
      <vt:lpstr>Visio</vt:lpstr>
      <vt:lpstr>Framework for Multi-Agent Simulation OF User Behaviour in E-commerce Sites</vt:lpstr>
      <vt:lpstr>Context &amp; Motivation</vt:lpstr>
      <vt:lpstr>PowerPoint Presentation</vt:lpstr>
      <vt:lpstr>Objectives</vt:lpstr>
      <vt:lpstr>Implementation – Simulation Engine</vt:lpstr>
      <vt:lpstr>Implementation - Website</vt:lpstr>
      <vt:lpstr>Implementation - Agents</vt:lpstr>
      <vt:lpstr>Implementation - Reporting</vt:lpstr>
      <vt:lpstr>Validation</vt:lpstr>
      <vt:lpstr>Conclusions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for Multi-Agent Simulation OF User Behaviour in E-commerce Sites</dc:title>
  <dc:creator>Duarte Duarte</dc:creator>
  <cp:lastModifiedBy>Duarte Duarte</cp:lastModifiedBy>
  <cp:revision>39</cp:revision>
  <dcterms:created xsi:type="dcterms:W3CDTF">2016-07-10T08:02:43Z</dcterms:created>
  <dcterms:modified xsi:type="dcterms:W3CDTF">2016-07-13T08:47:24Z</dcterms:modified>
</cp:coreProperties>
</file>