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2" r:id="rId1"/>
  </p:sldMasterIdLst>
  <p:sldIdLst>
    <p:sldId id="257" r:id="rId2"/>
    <p:sldId id="260" r:id="rId3"/>
    <p:sldId id="258" r:id="rId4"/>
    <p:sldId id="259" r:id="rId5"/>
    <p:sldId id="267" r:id="rId6"/>
    <p:sldId id="269" r:id="rId7"/>
    <p:sldId id="265" r:id="rId8"/>
    <p:sldId id="278" r:id="rId9"/>
    <p:sldId id="279" r:id="rId10"/>
    <p:sldId id="266" r:id="rId11"/>
    <p:sldId id="261" r:id="rId12"/>
    <p:sldId id="280" r:id="rId13"/>
    <p:sldId id="281" r:id="rId14"/>
    <p:sldId id="283" r:id="rId15"/>
    <p:sldId id="284" r:id="rId16"/>
    <p:sldId id="285" r:id="rId17"/>
    <p:sldId id="286" r:id="rId18"/>
    <p:sldId id="262" r:id="rId19"/>
    <p:sldId id="271" r:id="rId20"/>
    <p:sldId id="272" r:id="rId21"/>
    <p:sldId id="288" r:id="rId22"/>
    <p:sldId id="274" r:id="rId23"/>
    <p:sldId id="275" r:id="rId24"/>
    <p:sldId id="276" r:id="rId25"/>
    <p:sldId id="277" r:id="rId26"/>
    <p:sldId id="287" r:id="rId27"/>
    <p:sldId id="263" r:id="rId28"/>
    <p:sldId id="26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4581C23-66E2-4ADF-93E5-523E8901DF5F}" type="datetimeFigureOut">
              <a:rPr lang="en-US" smtClean="0"/>
              <a:t>12/29/2020</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8B525D48-C594-4FAE-9BF1-909069E3B80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2523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81C23-66E2-4ADF-93E5-523E8901DF5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5D48-C594-4FAE-9BF1-909069E3B80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3257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81C23-66E2-4ADF-93E5-523E8901DF5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5D48-C594-4FAE-9BF1-909069E3B80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1791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4581C23-66E2-4ADF-93E5-523E8901DF5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5D48-C594-4FAE-9BF1-909069E3B80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545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4581C23-66E2-4ADF-93E5-523E8901DF5F}" type="datetimeFigureOut">
              <a:rPr lang="en-US" smtClean="0"/>
              <a:t>12/29/2020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25D48-C594-4FAE-9BF1-909069E3B80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226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4581C23-66E2-4ADF-93E5-523E8901DF5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5D48-C594-4FAE-9BF1-909069E3B80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8094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4581C23-66E2-4ADF-93E5-523E8901DF5F}" type="datetimeFigureOut">
              <a:rPr lang="en-US" smtClean="0"/>
              <a:t>12/29/2020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25D48-C594-4FAE-9BF1-909069E3B80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2652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4581C23-66E2-4ADF-93E5-523E8901DF5F}" type="datetimeFigureOut">
              <a:rPr lang="en-US" smtClean="0"/>
              <a:t>12/29/2020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25D48-C594-4FAE-9BF1-909069E3B80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137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81C23-66E2-4ADF-93E5-523E8901DF5F}" type="datetimeFigureOut">
              <a:rPr lang="en-US" smtClean="0"/>
              <a:t>12/29/2020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25D48-C594-4FAE-9BF1-909069E3B807}" type="slidenum">
              <a:rPr lang="en-US" smtClean="0"/>
              <a:t>‹#›</a:t>
            </a:fld>
            <a:endParaRPr lang="en-US"/>
          </a:p>
        </p:txBody>
      </p:sp>
    </p:spTree>
    <p:extLst>
      <p:ext uri="{BB962C8B-B14F-4D97-AF65-F5344CB8AC3E}">
        <p14:creationId xmlns:p14="http://schemas.microsoft.com/office/powerpoint/2010/main" val="2067034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4581C23-66E2-4ADF-93E5-523E8901DF5F}" type="datetimeFigureOut">
              <a:rPr lang="en-US" smtClean="0"/>
              <a:t>12/29/2020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25D48-C594-4FAE-9BF1-909069E3B80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7857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4581C23-66E2-4ADF-93E5-523E8901DF5F}" type="datetimeFigureOut">
              <a:rPr lang="en-US" smtClean="0"/>
              <a:t>12/29/2020</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8B525D48-C594-4FAE-9BF1-909069E3B80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464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4581C23-66E2-4ADF-93E5-523E8901DF5F}" type="datetimeFigureOut">
              <a:rPr lang="en-US" smtClean="0"/>
              <a:t>12/29/2020</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8B525D48-C594-4FAE-9BF1-909069E3B80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247632"/>
      </p:ext>
    </p:extLst>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 id="2147483938" r:id="rId6"/>
    <p:sldLayoutId id="2147483939" r:id="rId7"/>
    <p:sldLayoutId id="2147483940" r:id="rId8"/>
    <p:sldLayoutId id="2147483941" r:id="rId9"/>
    <p:sldLayoutId id="2147483942" r:id="rId10"/>
    <p:sldLayoutId id="214748394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754" y="104503"/>
            <a:ext cx="11769635" cy="1724297"/>
          </a:xfrm>
        </p:spPr>
        <p:txBody>
          <a:bodyPr>
            <a:noAutofit/>
          </a:bodyPr>
          <a:lstStyle/>
          <a:p>
            <a:pPr algn="ctr">
              <a:lnSpc>
                <a:spcPct val="150000"/>
              </a:lnSpc>
            </a:pPr>
            <a:r>
              <a:rPr lang="en-US" sz="3600" smtClean="0">
                <a:solidFill>
                  <a:srgbClr val="002060"/>
                </a:solidFill>
                <a:latin typeface="Times New Roman" panose="02020603050405020304" pitchFamily="18" charset="0"/>
                <a:cs typeface="Times New Roman" panose="02020603050405020304" pitchFamily="18" charset="0"/>
              </a:rPr>
              <a:t>nhận dạng khuôn mặt sử dụng opencv - ứng dụng điểm danh</a:t>
            </a:r>
            <a:endParaRPr lang="en-US" sz="360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39989" y="3357155"/>
            <a:ext cx="5752011" cy="2697020"/>
          </a:xfrm>
        </p:spPr>
        <p:txBody>
          <a:bodyPr>
            <a:normAutofit/>
          </a:bodyPr>
          <a:lstStyle/>
          <a:p>
            <a:pPr marL="0" indent="0">
              <a:buNone/>
            </a:pPr>
            <a:r>
              <a:rPr lang="en-US" sz="2800" smtClean="0">
                <a:solidFill>
                  <a:srgbClr val="002060"/>
                </a:solidFill>
                <a:latin typeface="Times New Roman" panose="02020603050405020304" pitchFamily="18" charset="0"/>
                <a:cs typeface="Times New Roman" panose="02020603050405020304" pitchFamily="18" charset="0"/>
              </a:rPr>
              <a:t>GV hướng dẫn :   ThS Hồ Đắc Quán.</a:t>
            </a:r>
          </a:p>
          <a:p>
            <a:pPr marL="0" indent="0">
              <a:buNone/>
            </a:pPr>
            <a:r>
              <a:rPr lang="en-US" sz="2800" smtClean="0">
                <a:solidFill>
                  <a:srgbClr val="002060"/>
                </a:solidFill>
                <a:latin typeface="Times New Roman" panose="02020603050405020304" pitchFamily="18" charset="0"/>
                <a:cs typeface="Times New Roman" panose="02020603050405020304" pitchFamily="18" charset="0"/>
              </a:rPr>
              <a:t>SV thực hiện    :    Võ Đình Nghĩa.  </a:t>
            </a:r>
          </a:p>
          <a:p>
            <a:pPr marL="0" indent="0">
              <a:buNone/>
            </a:pPr>
            <a:r>
              <a:rPr lang="en-US" sz="2800" smtClean="0">
                <a:solidFill>
                  <a:srgbClr val="002060"/>
                </a:solidFill>
                <a:latin typeface="Times New Roman" panose="02020603050405020304" pitchFamily="18" charset="0"/>
                <a:cs typeface="Times New Roman" panose="02020603050405020304" pitchFamily="18" charset="0"/>
              </a:rPr>
              <a:t>Lớp                   :   DHKHMT12A.</a:t>
            </a:r>
          </a:p>
          <a:p>
            <a:pPr marL="0" indent="0">
              <a:buNone/>
            </a:pPr>
            <a:r>
              <a:rPr lang="en-US" sz="2800" smtClean="0">
                <a:solidFill>
                  <a:srgbClr val="002060"/>
                </a:solidFill>
                <a:latin typeface="Times New Roman" panose="02020603050405020304" pitchFamily="18" charset="0"/>
                <a:cs typeface="Times New Roman" panose="02020603050405020304" pitchFamily="18" charset="0"/>
              </a:rPr>
              <a:t>MSSV               :   16023701.</a:t>
            </a:r>
            <a:endParaRPr lang="en-US" sz="2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100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339635"/>
            <a:ext cx="9603275" cy="1123406"/>
          </a:xfrm>
        </p:spPr>
        <p:txBody>
          <a:bodyPr/>
          <a:lstStyle/>
          <a:p>
            <a:pPr algn="ctr">
              <a:lnSpc>
                <a:spcPct val="100000"/>
              </a:lnSpc>
            </a:pPr>
            <a:r>
              <a:rPr lang="en-US" smtClean="0">
                <a:solidFill>
                  <a:srgbClr val="002060"/>
                </a:solidFill>
              </a:rPr>
              <a:t>III.  CÁC BƯỚC XÂY DỰNG MÔ HÌNH NHẬN DẠNG KHUÔN MẶT</a:t>
            </a:r>
            <a:endParaRPr lang="en-US">
              <a:solidFill>
                <a:srgbClr val="002060"/>
              </a:solidFill>
            </a:endParaRPr>
          </a:p>
        </p:txBody>
      </p:sp>
      <p:sp>
        <p:nvSpPr>
          <p:cNvPr id="3" name="Content Placeholder 2"/>
          <p:cNvSpPr>
            <a:spLocks noGrp="1"/>
          </p:cNvSpPr>
          <p:nvPr>
            <p:ph idx="1"/>
          </p:nvPr>
        </p:nvSpPr>
        <p:spPr>
          <a:xfrm>
            <a:off x="992777" y="2015732"/>
            <a:ext cx="10776857" cy="4084622"/>
          </a:xfrm>
        </p:spPr>
        <p:txBody>
          <a:bodyPr>
            <a:normAutofit/>
          </a:bodyPr>
          <a:lstStyle/>
          <a:p>
            <a:pPr marL="0" indent="0">
              <a:buNone/>
            </a:pPr>
            <a:r>
              <a:rPr lang="en-US" sz="2800" smtClean="0">
                <a:solidFill>
                  <a:srgbClr val="002060"/>
                </a:solidFill>
              </a:rPr>
              <a:t>Sơ đồ:  </a:t>
            </a:r>
            <a:endParaRPr lang="en-US" sz="2800">
              <a:solidFill>
                <a:srgbClr val="002060"/>
              </a:solidFill>
            </a:endParaRPr>
          </a:p>
        </p:txBody>
      </p:sp>
      <p:sp>
        <p:nvSpPr>
          <p:cNvPr id="4" name="Rectangle 3"/>
          <p:cNvSpPr/>
          <p:nvPr/>
        </p:nvSpPr>
        <p:spPr>
          <a:xfrm>
            <a:off x="992777" y="3056708"/>
            <a:ext cx="1672045" cy="1397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rPr>
              <a:t>Chuẩn bị dữ liệu</a:t>
            </a:r>
            <a:endParaRPr lang="en-US" sz="2400">
              <a:solidFill>
                <a:srgbClr val="002060"/>
              </a:solidFill>
            </a:endParaRPr>
          </a:p>
        </p:txBody>
      </p:sp>
      <p:sp>
        <p:nvSpPr>
          <p:cNvPr id="5" name="Rectangle 4"/>
          <p:cNvSpPr/>
          <p:nvPr/>
        </p:nvSpPr>
        <p:spPr>
          <a:xfrm>
            <a:off x="3828611" y="3056708"/>
            <a:ext cx="1672045" cy="1397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rPr>
              <a:t>Đào tạo mô hình</a:t>
            </a:r>
            <a:endParaRPr lang="en-US" sz="2400">
              <a:solidFill>
                <a:srgbClr val="002060"/>
              </a:solidFill>
            </a:endParaRPr>
          </a:p>
        </p:txBody>
      </p:sp>
      <p:sp>
        <p:nvSpPr>
          <p:cNvPr id="6" name="Rectangle 5"/>
          <p:cNvSpPr/>
          <p:nvPr/>
        </p:nvSpPr>
        <p:spPr>
          <a:xfrm>
            <a:off x="6674247" y="3056708"/>
            <a:ext cx="1672045" cy="1397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rPr>
              <a:t>Dự đoán mô hình</a:t>
            </a:r>
            <a:endParaRPr lang="en-US" sz="2400">
              <a:solidFill>
                <a:srgbClr val="002060"/>
              </a:solidFill>
            </a:endParaRPr>
          </a:p>
        </p:txBody>
      </p:sp>
      <p:sp>
        <p:nvSpPr>
          <p:cNvPr id="7" name="Rectangle 6"/>
          <p:cNvSpPr/>
          <p:nvPr/>
        </p:nvSpPr>
        <p:spPr>
          <a:xfrm>
            <a:off x="9653451" y="3056708"/>
            <a:ext cx="1672045" cy="13977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rPr>
              <a:t>Đánh giá mô hình</a:t>
            </a:r>
            <a:endParaRPr lang="en-US" sz="2400">
              <a:solidFill>
                <a:srgbClr val="002060"/>
              </a:solidFill>
            </a:endParaRPr>
          </a:p>
        </p:txBody>
      </p:sp>
      <p:sp>
        <p:nvSpPr>
          <p:cNvPr id="11" name="Right Arrow 10"/>
          <p:cNvSpPr/>
          <p:nvPr/>
        </p:nvSpPr>
        <p:spPr>
          <a:xfrm>
            <a:off x="2704119" y="3554621"/>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ight Arrow 11"/>
          <p:cNvSpPr/>
          <p:nvPr/>
        </p:nvSpPr>
        <p:spPr>
          <a:xfrm>
            <a:off x="8402681" y="3573411"/>
            <a:ext cx="1117202" cy="48463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3" name="Right Arrow 12"/>
          <p:cNvSpPr/>
          <p:nvPr/>
        </p:nvSpPr>
        <p:spPr>
          <a:xfrm>
            <a:off x="5559659" y="3576392"/>
            <a:ext cx="105819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104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35577"/>
            <a:ext cx="9603275" cy="1018903"/>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Phân tích, thiết kế hệ thống</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899954"/>
            <a:ext cx="9603275" cy="2566391"/>
          </a:xfrm>
        </p:spPr>
        <p:txBody>
          <a:bodyPr>
            <a:normAutofit/>
          </a:bodyPr>
          <a:lstStyle/>
          <a:p>
            <a:pPr>
              <a:buFont typeface="Wingdings" panose="05000000000000000000" pitchFamily="2" charset="2"/>
              <a:buChar char="Ø"/>
            </a:pPr>
            <a:r>
              <a:rPr lang="en-US" sz="2800" smtClean="0">
                <a:solidFill>
                  <a:srgbClr val="002060"/>
                </a:solidFill>
                <a:latin typeface="Times New Roman" panose="02020603050405020304" pitchFamily="18" charset="0"/>
                <a:cs typeface="Times New Roman" panose="02020603050405020304" pitchFamily="18" charset="0"/>
              </a:rPr>
              <a:t>Thiết kế module và database</a:t>
            </a:r>
          </a:p>
          <a:p>
            <a:pPr>
              <a:buFont typeface="Wingdings" panose="05000000000000000000" pitchFamily="2" charset="2"/>
              <a:buChar char="Ø"/>
            </a:pPr>
            <a:r>
              <a:rPr lang="en-US" sz="2800" smtClean="0">
                <a:solidFill>
                  <a:srgbClr val="002060"/>
                </a:solidFill>
                <a:latin typeface="Times New Roman" panose="02020603050405020304" pitchFamily="18" charset="0"/>
                <a:cs typeface="Times New Roman" panose="02020603050405020304" pitchFamily="18" charset="0"/>
              </a:rPr>
              <a:t>Sơ đồ chức năng chính (điểm danh realtime)</a:t>
            </a:r>
            <a:endParaRPr lang="en-US" sz="2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029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002060"/>
                </a:solidFill>
              </a:rPr>
              <a:t>Sơ đồ Luồng và tất cả </a:t>
            </a:r>
            <a:r>
              <a:rPr lang="en-US" smtClean="0">
                <a:solidFill>
                  <a:srgbClr val="002060"/>
                </a:solidFill>
                <a:latin typeface="Times New Roman" panose="02020603050405020304" pitchFamily="18" charset="0"/>
                <a:cs typeface="Times New Roman" panose="02020603050405020304" pitchFamily="18" charset="0"/>
              </a:rPr>
              <a:t>các</a:t>
            </a:r>
            <a:r>
              <a:rPr lang="en-US" smtClean="0">
                <a:solidFill>
                  <a:srgbClr val="002060"/>
                </a:solidFill>
              </a:rPr>
              <a:t> chức năng </a:t>
            </a:r>
            <a:endParaRPr lang="en-US">
              <a:solidFill>
                <a:srgbClr val="002060"/>
              </a:solidFill>
            </a:endParaRPr>
          </a:p>
        </p:txBody>
      </p:sp>
      <p:pic>
        <p:nvPicPr>
          <p:cNvPr id="4" name="Content Placeholder 3"/>
          <p:cNvPicPr>
            <a:picLocks noGrp="1"/>
          </p:cNvPicPr>
          <p:nvPr>
            <p:ph idx="1"/>
          </p:nvPr>
        </p:nvPicPr>
        <p:blipFill>
          <a:blip r:embed="rId2"/>
          <a:stretch>
            <a:fillRect/>
          </a:stretch>
        </p:blipFill>
        <p:spPr>
          <a:xfrm>
            <a:off x="1451580" y="1853754"/>
            <a:ext cx="9603274" cy="4364165"/>
          </a:xfrm>
          <a:prstGeom prst="rect">
            <a:avLst/>
          </a:prstGeom>
        </p:spPr>
      </p:pic>
    </p:spTree>
    <p:extLst>
      <p:ext uri="{BB962C8B-B14F-4D97-AF65-F5344CB8AC3E}">
        <p14:creationId xmlns:p14="http://schemas.microsoft.com/office/powerpoint/2010/main" val="1081760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Thiết module và cơ sơ dữ liệu</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89331" y="2816051"/>
            <a:ext cx="4963885" cy="2651759"/>
          </a:xfrm>
        </p:spPr>
        <p:txBody>
          <a:bodyPr>
            <a:normAutofit/>
          </a:bodyPr>
          <a:lstStyle/>
          <a:p>
            <a:r>
              <a:rPr lang="en-US" sz="2800" smtClean="0">
                <a:solidFill>
                  <a:srgbClr val="002060"/>
                </a:solidFill>
                <a:latin typeface="Times New Roman" panose="02020603050405020304" pitchFamily="18" charset="0"/>
                <a:cs typeface="Times New Roman" panose="02020603050405020304" pitchFamily="18" charset="0"/>
              </a:rPr>
              <a:t>Giao diện chính </a:t>
            </a:r>
          </a:p>
          <a:p>
            <a:r>
              <a:rPr lang="en-US" sz="2800" smtClean="0">
                <a:solidFill>
                  <a:srgbClr val="002060"/>
                </a:solidFill>
                <a:latin typeface="Times New Roman" panose="02020603050405020304" pitchFamily="18" charset="0"/>
                <a:cs typeface="Times New Roman" panose="02020603050405020304" pitchFamily="18" charset="0"/>
              </a:rPr>
              <a:t>Kết nối và truy vấn  dữ liệu</a:t>
            </a:r>
          </a:p>
          <a:p>
            <a:r>
              <a:rPr lang="en-US" sz="2800" smtClean="0">
                <a:solidFill>
                  <a:srgbClr val="002060"/>
                </a:solidFill>
                <a:latin typeface="Times New Roman" panose="02020603050405020304" pitchFamily="18" charset="0"/>
                <a:cs typeface="Times New Roman" panose="02020603050405020304" pitchFamily="18" charset="0"/>
              </a:rPr>
              <a:t>Xóa ảnh trong thư mục</a:t>
            </a:r>
          </a:p>
          <a:p>
            <a:r>
              <a:rPr lang="en-US" sz="2800" smtClean="0">
                <a:solidFill>
                  <a:srgbClr val="002060"/>
                </a:solidFill>
                <a:latin typeface="Times New Roman" panose="02020603050405020304" pitchFamily="18" charset="0"/>
                <a:cs typeface="Times New Roman" panose="02020603050405020304" pitchFamily="18" charset="0"/>
              </a:rPr>
              <a:t>Xem ảnh trong thư mục</a:t>
            </a:r>
          </a:p>
          <a:p>
            <a:pPr marL="0" indent="0">
              <a:buNone/>
            </a:pPr>
            <a:endParaRPr lang="en-US"/>
          </a:p>
        </p:txBody>
      </p:sp>
      <p:sp>
        <p:nvSpPr>
          <p:cNvPr id="5" name="Content Placeholder 2"/>
          <p:cNvSpPr txBox="1">
            <a:spLocks/>
          </p:cNvSpPr>
          <p:nvPr/>
        </p:nvSpPr>
        <p:spPr>
          <a:xfrm>
            <a:off x="6897190" y="2816051"/>
            <a:ext cx="5294810" cy="322652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smtClean="0">
                <a:solidFill>
                  <a:srgbClr val="002060"/>
                </a:solidFill>
                <a:latin typeface="Times New Roman" panose="02020603050405020304" pitchFamily="18" charset="0"/>
                <a:cs typeface="Times New Roman" panose="02020603050405020304" pitchFamily="18" charset="0"/>
              </a:rPr>
              <a:t>Lấy dữ liệu hình ảnh từ thư mục</a:t>
            </a:r>
          </a:p>
          <a:p>
            <a:r>
              <a:rPr lang="en-US" sz="2800" smtClean="0">
                <a:solidFill>
                  <a:srgbClr val="002060"/>
                </a:solidFill>
                <a:latin typeface="Times New Roman" panose="02020603050405020304" pitchFamily="18" charset="0"/>
                <a:cs typeface="Times New Roman" panose="02020603050405020304" pitchFamily="18" charset="0"/>
              </a:rPr>
              <a:t>Tính độ chính xác tập test</a:t>
            </a:r>
          </a:p>
          <a:p>
            <a:r>
              <a:rPr lang="en-US" sz="2800" smtClean="0">
                <a:solidFill>
                  <a:srgbClr val="002060"/>
                </a:solidFill>
                <a:latin typeface="Times New Roman" panose="02020603050405020304" pitchFamily="18" charset="0"/>
                <a:cs typeface="Times New Roman" panose="02020603050405020304" pitchFamily="18" charset="0"/>
              </a:rPr>
              <a:t>Xử lý dữ liệu ngày nhập vào</a:t>
            </a:r>
          </a:p>
          <a:p>
            <a:r>
              <a:rPr lang="en-US" sz="2800" smtClean="0">
                <a:solidFill>
                  <a:srgbClr val="002060"/>
                </a:solidFill>
                <a:latin typeface="Times New Roman" panose="02020603050405020304" pitchFamily="18" charset="0"/>
                <a:cs typeface="Times New Roman" panose="02020603050405020304" pitchFamily="18" charset="0"/>
              </a:rPr>
              <a:t>Xử lý và nhận camera đầu vào</a:t>
            </a:r>
          </a:p>
          <a:p>
            <a:pPr marL="0" indent="0">
              <a:buFont typeface="Arial" panose="020B0604020202020204" pitchFamily="34" charset="0"/>
              <a:buNone/>
            </a:pPr>
            <a:endParaRPr lang="en-US"/>
          </a:p>
        </p:txBody>
      </p:sp>
      <p:sp>
        <p:nvSpPr>
          <p:cNvPr id="6" name="Content Placeholder 2"/>
          <p:cNvSpPr txBox="1">
            <a:spLocks/>
          </p:cNvSpPr>
          <p:nvPr/>
        </p:nvSpPr>
        <p:spPr>
          <a:xfrm>
            <a:off x="3483429" y="1966965"/>
            <a:ext cx="4981302" cy="735875"/>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3000" smtClean="0">
                <a:solidFill>
                  <a:srgbClr val="002060"/>
                </a:solidFill>
                <a:latin typeface="Times New Roman" panose="02020603050405020304" pitchFamily="18" charset="0"/>
                <a:cs typeface="Times New Roman" panose="02020603050405020304" pitchFamily="18" charset="0"/>
              </a:rPr>
              <a:t>Chương trình gồm có 8 module:</a:t>
            </a:r>
          </a:p>
          <a:p>
            <a:pPr marL="0" indent="0">
              <a:buFont typeface="Arial" panose="020B0604020202020204" pitchFamily="34" charset="0"/>
              <a:buNone/>
            </a:pPr>
            <a:endParaRPr lang="en-US"/>
          </a:p>
        </p:txBody>
      </p:sp>
    </p:spTree>
    <p:extLst>
      <p:ext uri="{BB962C8B-B14F-4D97-AF65-F5344CB8AC3E}">
        <p14:creationId xmlns:p14="http://schemas.microsoft.com/office/powerpoint/2010/main" val="4098770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Thiết module và cơ sơ dữ liệu</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816051"/>
            <a:ext cx="4441371" cy="3226526"/>
          </a:xfrm>
        </p:spPr>
        <p:txBody>
          <a:bodyPr>
            <a:normAutofit/>
          </a:bodyPr>
          <a:lstStyle/>
          <a:p>
            <a:pPr>
              <a:buFont typeface="Wingdings" panose="05000000000000000000" pitchFamily="2" charset="2"/>
              <a:buChar char="Ø"/>
            </a:pPr>
            <a:r>
              <a:rPr lang="en-US" sz="2800" smtClean="0">
                <a:solidFill>
                  <a:srgbClr val="002060"/>
                </a:solidFill>
                <a:latin typeface="Times New Roman" panose="02020603050405020304" pitchFamily="18" charset="0"/>
                <a:cs typeface="Times New Roman" panose="02020603050405020304" pitchFamily="18" charset="0"/>
              </a:rPr>
              <a:t>Có cấu trúc: gồm có 3 bảng</a:t>
            </a:r>
            <a:endParaRPr lang="en-US" smtClean="0"/>
          </a:p>
          <a:p>
            <a:pPr marL="514350" indent="-514350">
              <a:buFont typeface="+mj-lt"/>
              <a:buAutoNum type="arabicPeriod"/>
            </a:pPr>
            <a:r>
              <a:rPr lang="en-US" sz="2800" smtClean="0">
                <a:solidFill>
                  <a:srgbClr val="002060"/>
                </a:solidFill>
                <a:latin typeface="Times New Roman" panose="02020603050405020304" pitchFamily="18" charset="0"/>
                <a:cs typeface="Times New Roman" panose="02020603050405020304" pitchFamily="18" charset="0"/>
              </a:rPr>
              <a:t>Bảng dangnhap</a:t>
            </a:r>
          </a:p>
          <a:p>
            <a:pPr marL="514350" indent="-514350">
              <a:buFont typeface="+mj-lt"/>
              <a:buAutoNum type="arabicPeriod"/>
            </a:pPr>
            <a:r>
              <a:rPr lang="en-US" sz="2800" smtClean="0">
                <a:solidFill>
                  <a:srgbClr val="002060"/>
                </a:solidFill>
                <a:latin typeface="Times New Roman" panose="02020603050405020304" pitchFamily="18" charset="0"/>
                <a:cs typeface="Times New Roman" panose="02020603050405020304" pitchFamily="18" charset="0"/>
              </a:rPr>
              <a:t>Bảng lableface</a:t>
            </a:r>
          </a:p>
          <a:p>
            <a:pPr marL="514350" indent="-514350">
              <a:buFont typeface="+mj-lt"/>
              <a:buAutoNum type="arabicPeriod"/>
            </a:pPr>
            <a:r>
              <a:rPr lang="en-US" sz="2800" smtClean="0">
                <a:solidFill>
                  <a:srgbClr val="002060"/>
                </a:solidFill>
                <a:latin typeface="Times New Roman" panose="02020603050405020304" pitchFamily="18" charset="0"/>
                <a:cs typeface="Times New Roman" panose="02020603050405020304" pitchFamily="18" charset="0"/>
              </a:rPr>
              <a:t>Bảng ttdiemdanh</a:t>
            </a:r>
          </a:p>
        </p:txBody>
      </p:sp>
      <p:sp>
        <p:nvSpPr>
          <p:cNvPr id="5" name="Content Placeholder 2"/>
          <p:cNvSpPr txBox="1">
            <a:spLocks/>
          </p:cNvSpPr>
          <p:nvPr/>
        </p:nvSpPr>
        <p:spPr>
          <a:xfrm>
            <a:off x="5891349" y="2816051"/>
            <a:ext cx="6300651" cy="697858"/>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buFont typeface="Wingdings" panose="05000000000000000000" pitchFamily="2" charset="2"/>
              <a:buChar char="Ø"/>
            </a:pPr>
            <a:r>
              <a:rPr lang="en-US" sz="2800" smtClean="0">
                <a:solidFill>
                  <a:srgbClr val="002060"/>
                </a:solidFill>
                <a:latin typeface="Times New Roman" panose="02020603050405020304" pitchFamily="18" charset="0"/>
                <a:cs typeface="Times New Roman" panose="02020603050405020304" pitchFamily="18" charset="0"/>
              </a:rPr>
              <a:t>Phi cấu trúc: gồm 7 folder</a:t>
            </a:r>
          </a:p>
        </p:txBody>
      </p:sp>
      <p:sp>
        <p:nvSpPr>
          <p:cNvPr id="6" name="Content Placeholder 2"/>
          <p:cNvSpPr txBox="1">
            <a:spLocks/>
          </p:cNvSpPr>
          <p:nvPr/>
        </p:nvSpPr>
        <p:spPr>
          <a:xfrm>
            <a:off x="3483429" y="1966965"/>
            <a:ext cx="4981302" cy="735875"/>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US" sz="3000" smtClean="0">
                <a:solidFill>
                  <a:srgbClr val="002060"/>
                </a:solidFill>
                <a:latin typeface="Times New Roman" panose="02020603050405020304" pitchFamily="18" charset="0"/>
                <a:cs typeface="Times New Roman" panose="02020603050405020304" pitchFamily="18" charset="0"/>
              </a:rPr>
              <a:t>Chương trình gồm có 2 loại dữ liệu:</a:t>
            </a:r>
          </a:p>
          <a:p>
            <a:pPr marL="0" indent="0">
              <a:buFont typeface="Arial" panose="020B0604020202020204" pitchFamily="34" charset="0"/>
              <a:buNone/>
            </a:pPr>
            <a:endParaRPr lang="en-US"/>
          </a:p>
        </p:txBody>
      </p:sp>
      <p:sp>
        <p:nvSpPr>
          <p:cNvPr id="7" name="Content Placeholder 2"/>
          <p:cNvSpPr txBox="1">
            <a:spLocks/>
          </p:cNvSpPr>
          <p:nvPr/>
        </p:nvSpPr>
        <p:spPr>
          <a:xfrm>
            <a:off x="8464731" y="3513909"/>
            <a:ext cx="3727269" cy="26418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smtClean="0">
                <a:solidFill>
                  <a:srgbClr val="002060"/>
                </a:solidFill>
                <a:latin typeface="Times New Roman" panose="02020603050405020304" pitchFamily="18" charset="0"/>
                <a:cs typeface="Times New Roman" panose="02020603050405020304" pitchFamily="18" charset="0"/>
              </a:rPr>
              <a:t>Data_diemdanh_dung</a:t>
            </a:r>
          </a:p>
          <a:p>
            <a:r>
              <a:rPr lang="en-US" sz="2800" smtClean="0">
                <a:solidFill>
                  <a:srgbClr val="002060"/>
                </a:solidFill>
                <a:latin typeface="Times New Roman" panose="02020603050405020304" pitchFamily="18" charset="0"/>
                <a:cs typeface="Times New Roman" panose="02020603050405020304" pitchFamily="18" charset="0"/>
              </a:rPr>
              <a:t>Data_diemdanh_sai</a:t>
            </a:r>
          </a:p>
          <a:p>
            <a:r>
              <a:rPr lang="en-US" sz="2800" smtClean="0">
                <a:solidFill>
                  <a:srgbClr val="002060"/>
                </a:solidFill>
                <a:latin typeface="Times New Roman" panose="02020603050405020304" pitchFamily="18" charset="0"/>
                <a:cs typeface="Times New Roman" panose="02020603050405020304" pitchFamily="18" charset="0"/>
              </a:rPr>
              <a:t>Data_hinh_diemdanh</a:t>
            </a:r>
          </a:p>
        </p:txBody>
      </p:sp>
      <p:sp>
        <p:nvSpPr>
          <p:cNvPr id="8" name="Content Placeholder 2"/>
          <p:cNvSpPr txBox="1">
            <a:spLocks/>
          </p:cNvSpPr>
          <p:nvPr/>
        </p:nvSpPr>
        <p:spPr>
          <a:xfrm>
            <a:off x="4807131" y="3513909"/>
            <a:ext cx="3500846" cy="26418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smtClean="0">
                <a:solidFill>
                  <a:srgbClr val="002060"/>
                </a:solidFill>
                <a:latin typeface="Times New Roman" panose="02020603050405020304" pitchFamily="18" charset="0"/>
                <a:cs typeface="Times New Roman" panose="02020603050405020304" pitchFamily="18" charset="0"/>
              </a:rPr>
              <a:t>Anh_data_hinh</a:t>
            </a:r>
          </a:p>
          <a:p>
            <a:r>
              <a:rPr lang="en-US" sz="2800" smtClean="0">
                <a:solidFill>
                  <a:srgbClr val="002060"/>
                </a:solidFill>
                <a:latin typeface="Times New Roman" panose="02020603050405020304" pitchFamily="18" charset="0"/>
                <a:cs typeface="Times New Roman" panose="02020603050405020304" pitchFamily="18" charset="0"/>
              </a:rPr>
              <a:t>Data_sosanh</a:t>
            </a:r>
          </a:p>
          <a:p>
            <a:r>
              <a:rPr lang="en-US" sz="2800" smtClean="0">
                <a:solidFill>
                  <a:srgbClr val="002060"/>
                </a:solidFill>
                <a:latin typeface="Times New Roman" panose="02020603050405020304" pitchFamily="18" charset="0"/>
                <a:cs typeface="Times New Roman" panose="02020603050405020304" pitchFamily="18" charset="0"/>
              </a:rPr>
              <a:t>Data_test</a:t>
            </a:r>
          </a:p>
          <a:p>
            <a:r>
              <a:rPr lang="en-US" sz="2800" smtClean="0">
                <a:solidFill>
                  <a:srgbClr val="002060"/>
                </a:solidFill>
                <a:latin typeface="Times New Roman" panose="02020603050405020304" pitchFamily="18" charset="0"/>
                <a:cs typeface="Times New Roman" panose="02020603050405020304" pitchFamily="18" charset="0"/>
              </a:rPr>
              <a:t>Data_hinh_unknow</a:t>
            </a:r>
          </a:p>
        </p:txBody>
      </p:sp>
    </p:spTree>
    <p:extLst>
      <p:ext uri="{BB962C8B-B14F-4D97-AF65-F5344CB8AC3E}">
        <p14:creationId xmlns:p14="http://schemas.microsoft.com/office/powerpoint/2010/main" val="103239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Sơ đồ chức năng chính (điểm danh realtime)</a:t>
            </a:r>
            <a:endParaRPr lang="en-US">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953589" y="2016125"/>
            <a:ext cx="10607040" cy="4110355"/>
          </a:xfrm>
          <a:prstGeom prst="rect">
            <a:avLst/>
          </a:prstGeom>
        </p:spPr>
      </p:pic>
    </p:spTree>
    <p:extLst>
      <p:ext uri="{BB962C8B-B14F-4D97-AF65-F5344CB8AC3E}">
        <p14:creationId xmlns:p14="http://schemas.microsoft.com/office/powerpoint/2010/main" val="127964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12801" y="143692"/>
            <a:ext cx="11379200" cy="574766"/>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Chú thích Sơ đồ chức năng chính </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4294967295"/>
          </p:nvPr>
        </p:nvSpPr>
        <p:spPr>
          <a:xfrm>
            <a:off x="812800" y="953590"/>
            <a:ext cx="11379200" cy="5317036"/>
          </a:xfrm>
        </p:spPr>
        <p:txBody>
          <a:bodyPr>
            <a:normAutofit fontScale="77500" lnSpcReduction="20000"/>
          </a:bodyPr>
          <a:lstStyle/>
          <a:p>
            <a:r>
              <a:rPr lang="en-US" sz="2900" smtClean="0">
                <a:solidFill>
                  <a:srgbClr val="002060"/>
                </a:solidFill>
                <a:latin typeface="Times New Roman" panose="02020603050405020304" pitchFamily="18" charset="0"/>
                <a:cs typeface="Times New Roman" panose="02020603050405020304" pitchFamily="18" charset="0"/>
              </a:rPr>
              <a:t>1</a:t>
            </a:r>
            <a:r>
              <a:rPr lang="en-US" sz="2900">
                <a:solidFill>
                  <a:srgbClr val="002060"/>
                </a:solidFill>
                <a:latin typeface="Times New Roman" panose="02020603050405020304" pitchFamily="18" charset="0"/>
                <a:cs typeface="Times New Roman" panose="02020603050405020304" pitchFamily="18" charset="0"/>
              </a:rPr>
              <a:t>: Frame video input</a:t>
            </a:r>
          </a:p>
          <a:p>
            <a:r>
              <a:rPr lang="en-US" sz="2900">
                <a:solidFill>
                  <a:srgbClr val="002060"/>
                </a:solidFill>
                <a:latin typeface="Times New Roman" panose="02020603050405020304" pitchFamily="18" charset="0"/>
                <a:cs typeface="Times New Roman" panose="02020603050405020304" pitchFamily="18" charset="0"/>
              </a:rPr>
              <a:t>2: Cắt từng frame và chuyển qua mức xám</a:t>
            </a:r>
          </a:p>
          <a:p>
            <a:r>
              <a:rPr lang="en-US" sz="2900">
                <a:solidFill>
                  <a:srgbClr val="002060"/>
                </a:solidFill>
                <a:latin typeface="Times New Roman" panose="02020603050405020304" pitchFamily="18" charset="0"/>
                <a:cs typeface="Times New Roman" panose="02020603050405020304" pitchFamily="18" charset="0"/>
              </a:rPr>
              <a:t>3: Lọc nhiễu</a:t>
            </a:r>
          </a:p>
          <a:p>
            <a:r>
              <a:rPr lang="en-US" sz="2900">
                <a:solidFill>
                  <a:srgbClr val="002060"/>
                </a:solidFill>
                <a:latin typeface="Times New Roman" panose="02020603050405020304" pitchFamily="18" charset="0"/>
                <a:cs typeface="Times New Roman" panose="02020603050405020304" pitchFamily="18" charset="0"/>
              </a:rPr>
              <a:t>4: Detect khuôn mặt có trong frame</a:t>
            </a:r>
          </a:p>
          <a:p>
            <a:r>
              <a:rPr lang="en-US" sz="2900">
                <a:solidFill>
                  <a:srgbClr val="002060"/>
                </a:solidFill>
                <a:latin typeface="Times New Roman" panose="02020603050405020304" pitchFamily="18" charset="0"/>
                <a:cs typeface="Times New Roman" panose="02020603050405020304" pitchFamily="18" charset="0"/>
              </a:rPr>
              <a:t>5: Đưa tất cả các khuôn mặt detect được vào hàm nhận dạng (chạy vòng lặp for)</a:t>
            </a:r>
          </a:p>
          <a:p>
            <a:r>
              <a:rPr lang="en-US" sz="2900">
                <a:solidFill>
                  <a:srgbClr val="002060"/>
                </a:solidFill>
                <a:latin typeface="Times New Roman" panose="02020603050405020304" pitchFamily="18" charset="0"/>
                <a:cs typeface="Times New Roman" panose="02020603050405020304" pitchFamily="18" charset="0"/>
              </a:rPr>
              <a:t>6: Tính độ chính xác của khuôn mặt vừa nhận dạng (kí hiệu: acc)</a:t>
            </a:r>
          </a:p>
          <a:p>
            <a:r>
              <a:rPr lang="en-US" sz="2900">
                <a:solidFill>
                  <a:srgbClr val="002060"/>
                </a:solidFill>
                <a:latin typeface="Times New Roman" panose="02020603050405020304" pitchFamily="18" charset="0"/>
                <a:cs typeface="Times New Roman" panose="02020603050405020304" pitchFamily="18" charset="0"/>
              </a:rPr>
              <a:t>7: Xét độ chính xác </a:t>
            </a:r>
          </a:p>
          <a:p>
            <a:r>
              <a:rPr lang="en-US" sz="2900">
                <a:solidFill>
                  <a:srgbClr val="002060"/>
                </a:solidFill>
                <a:latin typeface="Times New Roman" panose="02020603050405020304" pitchFamily="18" charset="0"/>
                <a:cs typeface="Times New Roman" panose="02020603050405020304" pitchFamily="18" charset="0"/>
              </a:rPr>
              <a:t>8: If acc &gt; 70% thì xét tới khung giờ điểm danh</a:t>
            </a:r>
          </a:p>
          <a:p>
            <a:r>
              <a:rPr lang="en-US" sz="2900">
                <a:solidFill>
                  <a:srgbClr val="002060"/>
                </a:solidFill>
                <a:latin typeface="Times New Roman" panose="02020603050405020304" pitchFamily="18" charset="0"/>
                <a:cs typeface="Times New Roman" panose="02020603050405020304" pitchFamily="18" charset="0"/>
              </a:rPr>
              <a:t>9: If giờ hiện tại nằm trong khung giờ điểm danh thì duyệt qua danh sách đã điểm danh trong ngày ở csdl</a:t>
            </a:r>
          </a:p>
          <a:p>
            <a:r>
              <a:rPr lang="en-US" sz="2900">
                <a:solidFill>
                  <a:srgbClr val="002060"/>
                </a:solidFill>
                <a:latin typeface="Times New Roman" panose="02020603050405020304" pitchFamily="18" charset="0"/>
                <a:cs typeface="Times New Roman" panose="02020603050405020304" pitchFamily="18" charset="0"/>
              </a:rPr>
              <a:t>10: </a:t>
            </a:r>
            <a:r>
              <a:rPr lang="en-US" sz="2900" smtClean="0">
                <a:solidFill>
                  <a:srgbClr val="002060"/>
                </a:solidFill>
                <a:latin typeface="Times New Roman" panose="02020603050405020304" pitchFamily="18" charset="0"/>
                <a:cs typeface="Times New Roman" panose="02020603050405020304" pitchFamily="18" charset="0"/>
              </a:rPr>
              <a:t>Kiểm </a:t>
            </a:r>
            <a:r>
              <a:rPr lang="en-US" sz="2900">
                <a:solidFill>
                  <a:srgbClr val="002060"/>
                </a:solidFill>
                <a:latin typeface="Times New Roman" panose="02020603050405020304" pitchFamily="18" charset="0"/>
                <a:cs typeface="Times New Roman" panose="02020603050405020304" pitchFamily="18" charset="0"/>
              </a:rPr>
              <a:t>tra kết quả (ID) vừa </a:t>
            </a:r>
            <a:r>
              <a:rPr lang="en-US" sz="2900" smtClean="0">
                <a:solidFill>
                  <a:srgbClr val="002060"/>
                </a:solidFill>
                <a:latin typeface="Times New Roman" panose="02020603050405020304" pitchFamily="18" charset="0"/>
                <a:cs typeface="Times New Roman" panose="02020603050405020304" pitchFamily="18" charset="0"/>
              </a:rPr>
              <a:t>nhận </a:t>
            </a:r>
            <a:r>
              <a:rPr lang="en-US" sz="2900">
                <a:solidFill>
                  <a:srgbClr val="002060"/>
                </a:solidFill>
                <a:latin typeface="Times New Roman" panose="02020603050405020304" pitchFamily="18" charset="0"/>
                <a:cs typeface="Times New Roman" panose="02020603050405020304" pitchFamily="18" charset="0"/>
              </a:rPr>
              <a:t>dạng có trong csdl chưa</a:t>
            </a:r>
          </a:p>
          <a:p>
            <a:endParaRPr lang="en-US"/>
          </a:p>
        </p:txBody>
      </p:sp>
    </p:spTree>
    <p:extLst>
      <p:ext uri="{BB962C8B-B14F-4D97-AF65-F5344CB8AC3E}">
        <p14:creationId xmlns:p14="http://schemas.microsoft.com/office/powerpoint/2010/main" val="2542925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5657" y="99469"/>
            <a:ext cx="9604375" cy="423045"/>
          </a:xfrm>
        </p:spPr>
        <p:txBody>
          <a:bodyPr>
            <a:normAutofit fontScale="90000"/>
          </a:bodyPr>
          <a:lstStyle/>
          <a:p>
            <a:pPr algn="ctr"/>
            <a:r>
              <a:rPr lang="en-US" smtClean="0">
                <a:solidFill>
                  <a:srgbClr val="002060"/>
                </a:solidFill>
                <a:latin typeface="Times New Roman" panose="02020603050405020304" pitchFamily="18" charset="0"/>
                <a:cs typeface="Times New Roman" panose="02020603050405020304" pitchFamily="18" charset="0"/>
              </a:rPr>
              <a:t>Chú thích Sơ đồ chức năng chính </a:t>
            </a:r>
            <a:endParaRPr lang="en-US">
              <a:solidFill>
                <a:srgbClr val="002060"/>
              </a:solidFill>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43691" y="522514"/>
            <a:ext cx="12048309" cy="587828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200" smtClean="0">
                <a:solidFill>
                  <a:srgbClr val="002060"/>
                </a:solidFill>
                <a:latin typeface="Times New Roman" panose="02020603050405020304" pitchFamily="18" charset="0"/>
                <a:cs typeface="Times New Roman" panose="02020603050405020304" pitchFamily="18" charset="0"/>
              </a:rPr>
              <a:t>11: kiểm tra nếu chưa có thì lưu hình ảnh nhận dạng vào folder data_hinh_diemdanh</a:t>
            </a:r>
          </a:p>
          <a:p>
            <a:r>
              <a:rPr lang="en-US" sz="2200" smtClean="0">
                <a:solidFill>
                  <a:srgbClr val="002060"/>
                </a:solidFill>
                <a:latin typeface="Times New Roman" panose="02020603050405020304" pitchFamily="18" charset="0"/>
                <a:cs typeface="Times New Roman" panose="02020603050405020304" pitchFamily="18" charset="0"/>
              </a:rPr>
              <a:t>12: So sánh hình ảnh vừa được nhận dạng được cắt từ frame với các ảnh có trong thư mục data_sosanh.</a:t>
            </a:r>
          </a:p>
          <a:p>
            <a:r>
              <a:rPr lang="en-US" sz="2200" smtClean="0">
                <a:solidFill>
                  <a:srgbClr val="002060"/>
                </a:solidFill>
                <a:latin typeface="Times New Roman" panose="02020603050405020304" pitchFamily="18" charset="0"/>
                <a:cs typeface="Times New Roman" panose="02020603050405020304" pitchFamily="18" charset="0"/>
              </a:rPr>
              <a:t>13: Kiểm tra kết quả so sánh và ID nhận dạng</a:t>
            </a:r>
          </a:p>
          <a:p>
            <a:r>
              <a:rPr lang="en-US" sz="2200" smtClean="0">
                <a:solidFill>
                  <a:srgbClr val="002060"/>
                </a:solidFill>
                <a:latin typeface="Times New Roman" panose="02020603050405020304" pitchFamily="18" charset="0"/>
                <a:cs typeface="Times New Roman" panose="02020603050405020304" pitchFamily="18" charset="0"/>
              </a:rPr>
              <a:t>14:Nếu kết quả so sánh &lt; 24 và ID nhận dạng trùng với ID của bức ảnh trong data_sosanh thì lưu thông tin điểm danh vào database</a:t>
            </a:r>
          </a:p>
          <a:p>
            <a:r>
              <a:rPr lang="en-US" sz="2200" smtClean="0">
                <a:solidFill>
                  <a:srgbClr val="002060"/>
                </a:solidFill>
                <a:latin typeface="Times New Roman" panose="02020603050405020304" pitchFamily="18" charset="0"/>
                <a:cs typeface="Times New Roman" panose="02020603050405020304" pitchFamily="18" charset="0"/>
              </a:rPr>
              <a:t>15:  Kiểm tra khung giờ (cuối ngày) và tự động trích xuất file excel</a:t>
            </a:r>
          </a:p>
          <a:p>
            <a:r>
              <a:rPr lang="en-US" sz="2200" smtClean="0">
                <a:solidFill>
                  <a:srgbClr val="002060"/>
                </a:solidFill>
                <a:latin typeface="Times New Roman" panose="02020603050405020304" pitchFamily="18" charset="0"/>
                <a:cs typeface="Times New Roman" panose="02020603050405020304" pitchFamily="18" charset="0"/>
              </a:rPr>
              <a:t>16: Nếu acc &lt; 70% gán nhãn unknow</a:t>
            </a:r>
          </a:p>
          <a:p>
            <a:r>
              <a:rPr lang="en-US" sz="2200" smtClean="0">
                <a:solidFill>
                  <a:srgbClr val="002060"/>
                </a:solidFill>
                <a:latin typeface="Times New Roman" panose="02020603050405020304" pitchFamily="18" charset="0"/>
                <a:cs typeface="Times New Roman" panose="02020603050405020304" pitchFamily="18" charset="0"/>
              </a:rPr>
              <a:t>17: lưu hình ảnh unknow vào thư mục data_hinh_unknow</a:t>
            </a:r>
          </a:p>
          <a:p>
            <a:r>
              <a:rPr lang="en-US" sz="2200" smtClean="0">
                <a:solidFill>
                  <a:srgbClr val="002060"/>
                </a:solidFill>
                <a:latin typeface="Times New Roman" panose="02020603050405020304" pitchFamily="18" charset="0"/>
                <a:cs typeface="Times New Roman" panose="02020603050405020304" pitchFamily="18" charset="0"/>
              </a:rPr>
              <a:t>18: Nếu giờ hiện tại không nằm trong khung giờ điểm danh thì không làm gì cả </a:t>
            </a:r>
          </a:p>
          <a:p>
            <a:r>
              <a:rPr lang="en-US" sz="2200" smtClean="0">
                <a:solidFill>
                  <a:srgbClr val="002060"/>
                </a:solidFill>
                <a:latin typeface="Times New Roman" panose="02020603050405020304" pitchFamily="18" charset="0"/>
                <a:cs typeface="Times New Roman" panose="02020603050405020304" pitchFamily="18" charset="0"/>
              </a:rPr>
              <a:t>19: Nếu kiểm tra ID nhận dạng đã được lưu trong csdl rồi thì bỏ qua không xét tiếp.</a:t>
            </a:r>
          </a:p>
          <a:p>
            <a:r>
              <a:rPr lang="en-US" sz="2200" smtClean="0">
                <a:solidFill>
                  <a:srgbClr val="002060"/>
                </a:solidFill>
                <a:latin typeface="Times New Roman" panose="02020603050405020304" pitchFamily="18" charset="0"/>
                <a:cs typeface="Times New Roman" panose="02020603050405020304" pitchFamily="18" charset="0"/>
              </a:rPr>
              <a:t>20: Lưu hình vào folder data_diemdanh_sai</a:t>
            </a:r>
          </a:p>
          <a:p>
            <a:endParaRPr lang="en-US"/>
          </a:p>
        </p:txBody>
      </p:sp>
    </p:spTree>
    <p:extLst>
      <p:ext uri="{BB962C8B-B14F-4D97-AF65-F5344CB8AC3E}">
        <p14:creationId xmlns:p14="http://schemas.microsoft.com/office/powerpoint/2010/main" val="2127640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09451"/>
            <a:ext cx="9603275" cy="888275"/>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kết Quả thử nghiệm</a:t>
            </a:r>
            <a:endParaRPr lang="en-US">
              <a:solidFill>
                <a:srgbClr val="00206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045030" y="1881052"/>
            <a:ext cx="10724604" cy="4049485"/>
          </a:xfrm>
        </p:spPr>
        <p:txBody>
          <a:bodyPr/>
          <a:lstStyle/>
          <a:p>
            <a:pPr marL="0" indent="0">
              <a:buNone/>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067042788"/>
              </p:ext>
            </p:extLst>
          </p:nvPr>
        </p:nvGraphicFramePr>
        <p:xfrm>
          <a:off x="1045030" y="1881052"/>
          <a:ext cx="10724604" cy="4090829"/>
        </p:xfrm>
        <a:graphic>
          <a:graphicData uri="http://schemas.openxmlformats.org/drawingml/2006/table">
            <a:tbl>
              <a:tblPr firstRow="1" firstCol="1" bandRow="1">
                <a:tableStyleId>{5C22544A-7EE6-4342-B048-85BDC9FD1C3A}</a:tableStyleId>
              </a:tblPr>
              <a:tblGrid>
                <a:gridCol w="840176">
                  <a:extLst>
                    <a:ext uri="{9D8B030D-6E8A-4147-A177-3AD203B41FA5}">
                      <a16:colId xmlns:a16="http://schemas.microsoft.com/office/drawing/2014/main" val="582912400"/>
                    </a:ext>
                  </a:extLst>
                </a:gridCol>
                <a:gridCol w="1742131">
                  <a:extLst>
                    <a:ext uri="{9D8B030D-6E8A-4147-A177-3AD203B41FA5}">
                      <a16:colId xmlns:a16="http://schemas.microsoft.com/office/drawing/2014/main" val="2636728291"/>
                    </a:ext>
                  </a:extLst>
                </a:gridCol>
                <a:gridCol w="3261861">
                  <a:extLst>
                    <a:ext uri="{9D8B030D-6E8A-4147-A177-3AD203B41FA5}">
                      <a16:colId xmlns:a16="http://schemas.microsoft.com/office/drawing/2014/main" val="3138274818"/>
                    </a:ext>
                  </a:extLst>
                </a:gridCol>
                <a:gridCol w="4880436">
                  <a:extLst>
                    <a:ext uri="{9D8B030D-6E8A-4147-A177-3AD203B41FA5}">
                      <a16:colId xmlns:a16="http://schemas.microsoft.com/office/drawing/2014/main" val="4290494397"/>
                    </a:ext>
                  </a:extLst>
                </a:gridCol>
              </a:tblGrid>
              <a:tr h="910471">
                <a:tc>
                  <a:txBody>
                    <a:bodyPr/>
                    <a:lstStyle/>
                    <a:p>
                      <a:pPr marL="0" marR="0" algn="ctr" fontAlgn="base">
                        <a:lnSpc>
                          <a:spcPct val="150000"/>
                        </a:lnSpc>
                        <a:spcBef>
                          <a:spcPts val="0"/>
                        </a:spcBef>
                        <a:spcAft>
                          <a:spcPts val="0"/>
                        </a:spcAft>
                      </a:pPr>
                      <a:r>
                        <a:rPr lang="en-US">
                          <a:solidFill>
                            <a:schemeClr val="bg1"/>
                          </a:solidFill>
                          <a:latin typeface="Times New Roman" panose="02020603050405020304" pitchFamily="18" charset="0"/>
                          <a:cs typeface="Times New Roman" panose="02020603050405020304" pitchFamily="18" charset="0"/>
                        </a:rPr>
                        <a:t>STT</a:t>
                      </a: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a:solidFill>
                            <a:schemeClr val="bg1"/>
                          </a:solidFill>
                          <a:latin typeface="Times New Roman" panose="02020603050405020304" pitchFamily="18" charset="0"/>
                          <a:cs typeface="Times New Roman" panose="02020603050405020304" pitchFamily="18" charset="0"/>
                        </a:rPr>
                        <a:t>Hệ số confident</a:t>
                      </a: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smtClean="0">
                          <a:solidFill>
                            <a:schemeClr val="bg1"/>
                          </a:solidFill>
                          <a:latin typeface="Times New Roman" panose="02020603050405020304" pitchFamily="18" charset="0"/>
                          <a:cs typeface="Times New Roman" panose="02020603050405020304" pitchFamily="18" charset="0"/>
                        </a:rPr>
                        <a:t>Độ </a:t>
                      </a:r>
                      <a:r>
                        <a:rPr lang="en-US">
                          <a:solidFill>
                            <a:schemeClr val="bg1"/>
                          </a:solidFill>
                          <a:latin typeface="Times New Roman" panose="02020603050405020304" pitchFamily="18" charset="0"/>
                          <a:cs typeface="Times New Roman" panose="02020603050405020304" pitchFamily="18" charset="0"/>
                        </a:rPr>
                        <a:t>chính xác </a:t>
                      </a:r>
                      <a:endParaRPr lang="en-US" smtClean="0">
                        <a:solidFill>
                          <a:schemeClr val="bg1"/>
                        </a:solidFill>
                        <a:latin typeface="Times New Roman" panose="02020603050405020304" pitchFamily="18" charset="0"/>
                        <a:cs typeface="Times New Roman" panose="02020603050405020304" pitchFamily="18" charset="0"/>
                      </a:endParaRPr>
                    </a:p>
                    <a:p>
                      <a:pPr marL="0" marR="0" algn="ctr" fontAlgn="base">
                        <a:lnSpc>
                          <a:spcPct val="150000"/>
                        </a:lnSpc>
                        <a:spcBef>
                          <a:spcPts val="0"/>
                        </a:spcBef>
                        <a:spcAft>
                          <a:spcPts val="0"/>
                        </a:spcAft>
                      </a:pPr>
                      <a:r>
                        <a:rPr lang="en-US" smtClean="0">
                          <a:solidFill>
                            <a:schemeClr val="bg1"/>
                          </a:solidFill>
                          <a:latin typeface="Times New Roman" panose="02020603050405020304" pitchFamily="18" charset="0"/>
                          <a:cs typeface="Times New Roman" panose="02020603050405020304" pitchFamily="18" charset="0"/>
                        </a:rPr>
                        <a:t>(Dự đoán ảnh mới)</a:t>
                      </a:r>
                      <a:endParaRPr lang="en-US">
                        <a:solidFill>
                          <a:schemeClr val="bg1"/>
                        </a:solidFill>
                        <a:latin typeface="Times New Roman" panose="02020603050405020304" pitchFamily="18" charset="0"/>
                        <a:cs typeface="Times New Roman" panose="02020603050405020304" pitchFamily="18" charset="0"/>
                      </a:endParaRPr>
                    </a:p>
                  </a:txBody>
                  <a:tcPr marL="30618" marR="30618" marT="0" marB="0">
                    <a:solidFill>
                      <a:srgbClr val="002060"/>
                    </a:solidFill>
                  </a:tcPr>
                </a:tc>
                <a:tc>
                  <a:txBody>
                    <a:bodyPr/>
                    <a:lstStyle/>
                    <a:p>
                      <a:pPr marL="0" marR="0" algn="ctr" fontAlgn="base">
                        <a:lnSpc>
                          <a:spcPct val="150000"/>
                        </a:lnSpc>
                        <a:spcBef>
                          <a:spcPts val="0"/>
                        </a:spcBef>
                        <a:spcAft>
                          <a:spcPts val="0"/>
                        </a:spcAft>
                      </a:pPr>
                      <a:r>
                        <a:rPr lang="en-US">
                          <a:solidFill>
                            <a:schemeClr val="bg1"/>
                          </a:solidFill>
                          <a:latin typeface="Times New Roman" panose="02020603050405020304" pitchFamily="18" charset="0"/>
                          <a:cs typeface="Times New Roman" panose="02020603050405020304" pitchFamily="18" charset="0"/>
                        </a:rPr>
                        <a:t>Ghi chú</a:t>
                      </a:r>
                    </a:p>
                  </a:txBody>
                  <a:tcPr marL="30618" marR="30618" marT="0" marB="0" anchor="ctr">
                    <a:solidFill>
                      <a:srgbClr val="002060"/>
                    </a:solidFill>
                  </a:tcPr>
                </a:tc>
                <a:extLst>
                  <a:ext uri="{0D108BD9-81ED-4DB2-BD59-A6C34878D82A}">
                    <a16:rowId xmlns:a16="http://schemas.microsoft.com/office/drawing/2014/main" val="4106593193"/>
                  </a:ext>
                </a:extLst>
              </a:tr>
              <a:tr h="985798">
                <a:tc>
                  <a:txBody>
                    <a:bodyPr/>
                    <a:lstStyle/>
                    <a:p>
                      <a:pPr marL="0" marR="0" algn="ctr">
                        <a:lnSpc>
                          <a:spcPct val="150000"/>
                        </a:lnSpc>
                        <a:spcBef>
                          <a:spcPts val="0"/>
                        </a:spcBef>
                        <a:spcAft>
                          <a:spcPts val="0"/>
                        </a:spcAft>
                      </a:pPr>
                      <a:r>
                        <a:rPr lang="fr-FR">
                          <a:solidFill>
                            <a:srgbClr val="002060"/>
                          </a:solidFill>
                        </a:rPr>
                        <a:t>1</a:t>
                      </a:r>
                      <a:endParaRPr lang="en-US">
                        <a:solidFill>
                          <a:srgbClr val="002060"/>
                        </a:solidFill>
                      </a:endParaRPr>
                    </a:p>
                  </a:txBody>
                  <a:tcPr marL="30618" marR="30618" marT="0" marB="0" anchor="ctr">
                    <a:solidFill>
                      <a:schemeClr val="accent4">
                        <a:lumMod val="20000"/>
                        <a:lumOff val="80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&lt;70</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&gt;75%</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Điều kiện ánh sáng tốt ( realtime 15s</a:t>
                      </a:r>
                      <a:r>
                        <a:rPr lang="fr-FR" sz="2400" i="1" smtClean="0">
                          <a:solidFill>
                            <a:srgbClr val="002060"/>
                          </a:solidFill>
                          <a:latin typeface="Times New Roman" panose="02020603050405020304" pitchFamily="18" charset="0"/>
                          <a:cs typeface="Times New Roman" panose="02020603050405020304" pitchFamily="18" charset="0"/>
                        </a:rPr>
                        <a:t>).</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extLst>
                  <a:ext uri="{0D108BD9-81ED-4DB2-BD59-A6C34878D82A}">
                    <a16:rowId xmlns:a16="http://schemas.microsoft.com/office/drawing/2014/main" val="1805505003"/>
                  </a:ext>
                </a:extLst>
              </a:tr>
              <a:tr h="1021068">
                <a:tc>
                  <a:txBody>
                    <a:bodyPr/>
                    <a:lstStyle/>
                    <a:p>
                      <a:pPr marL="0" marR="0" algn="ctr">
                        <a:lnSpc>
                          <a:spcPct val="150000"/>
                        </a:lnSpc>
                        <a:spcBef>
                          <a:spcPts val="0"/>
                        </a:spcBef>
                        <a:spcAft>
                          <a:spcPts val="0"/>
                        </a:spcAft>
                      </a:pPr>
                      <a:r>
                        <a:rPr lang="fr-FR">
                          <a:solidFill>
                            <a:srgbClr val="002060"/>
                          </a:solidFill>
                        </a:rPr>
                        <a:t>2</a:t>
                      </a:r>
                      <a:endParaRPr lang="en-US">
                        <a:solidFill>
                          <a:srgbClr val="002060"/>
                        </a:solidFill>
                      </a:endParaRPr>
                    </a:p>
                  </a:txBody>
                  <a:tcPr marL="30618" marR="30618" marT="0" marB="0" anchor="ctr">
                    <a:solidFill>
                      <a:schemeClr val="accent4">
                        <a:lumMod val="20000"/>
                        <a:lumOff val="80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&gt;70</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&lt;75%</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Điều kiện ánh sáng không tốt (realtime 15s), </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extLst>
                  <a:ext uri="{0D108BD9-81ED-4DB2-BD59-A6C34878D82A}">
                    <a16:rowId xmlns:a16="http://schemas.microsoft.com/office/drawing/2014/main" val="3823676975"/>
                  </a:ext>
                </a:extLst>
              </a:tr>
              <a:tr h="1001520">
                <a:tc>
                  <a:txBody>
                    <a:bodyPr/>
                    <a:lstStyle/>
                    <a:p>
                      <a:pPr marL="0" marR="0" algn="ctr">
                        <a:lnSpc>
                          <a:spcPct val="150000"/>
                        </a:lnSpc>
                        <a:spcBef>
                          <a:spcPts val="0"/>
                        </a:spcBef>
                        <a:spcAft>
                          <a:spcPts val="0"/>
                        </a:spcAft>
                      </a:pPr>
                      <a:r>
                        <a:rPr lang="fr-FR">
                          <a:solidFill>
                            <a:srgbClr val="002060"/>
                          </a:solidFill>
                        </a:rPr>
                        <a:t>3</a:t>
                      </a:r>
                      <a:endParaRPr lang="en-US">
                        <a:solidFill>
                          <a:srgbClr val="002060"/>
                        </a:solidFill>
                      </a:endParaRPr>
                    </a:p>
                  </a:txBody>
                  <a:tcPr marL="30618" marR="30618" marT="0" marB="0" anchor="ctr">
                    <a:solidFill>
                      <a:schemeClr val="accent4">
                        <a:lumMod val="20000"/>
                        <a:lumOff val="80000"/>
                      </a:schemeClr>
                    </a:solidFill>
                  </a:tcPr>
                </a:tc>
                <a:tc>
                  <a:txBody>
                    <a:bodyPr/>
                    <a:lstStyle/>
                    <a:p>
                      <a:pPr marL="22860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90-120</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&lt;=70 % </a:t>
                      </a:r>
                      <a:endParaRPr lang="fr-FR" sz="2400" smtClean="0">
                        <a:solidFill>
                          <a:srgbClr val="002060"/>
                        </a:solidFill>
                        <a:latin typeface="Times New Roman" panose="02020603050405020304" pitchFamily="18" charset="0"/>
                        <a:cs typeface="Times New Roman" panose="02020603050405020304" pitchFamily="18" charset="0"/>
                      </a:endParaRPr>
                    </a:p>
                    <a:p>
                      <a:pPr marL="0" marR="0" algn="ctr">
                        <a:lnSpc>
                          <a:spcPct val="150000"/>
                        </a:lnSpc>
                        <a:spcBef>
                          <a:spcPts val="0"/>
                        </a:spcBef>
                        <a:spcAft>
                          <a:spcPts val="0"/>
                        </a:spcAft>
                      </a:pPr>
                      <a:r>
                        <a:rPr lang="fr-FR" sz="2400" smtClean="0">
                          <a:solidFill>
                            <a:srgbClr val="002060"/>
                          </a:solidFill>
                          <a:latin typeface="Times New Roman" panose="02020603050405020304" pitchFamily="18" charset="0"/>
                          <a:cs typeface="Times New Roman" panose="02020603050405020304" pitchFamily="18" charset="0"/>
                        </a:rPr>
                        <a:t>=&gt; </a:t>
                      </a:r>
                      <a:r>
                        <a:rPr lang="fr-FR" sz="2400">
                          <a:solidFill>
                            <a:srgbClr val="002060"/>
                          </a:solidFill>
                          <a:latin typeface="Times New Roman" panose="02020603050405020304" pitchFamily="18" charset="0"/>
                          <a:cs typeface="Times New Roman" panose="02020603050405020304" pitchFamily="18" charset="0"/>
                        </a:rPr>
                        <a:t>name </a:t>
                      </a:r>
                      <a:r>
                        <a:rPr lang="fr-FR" sz="2400" smtClean="0">
                          <a:solidFill>
                            <a:srgbClr val="002060"/>
                          </a:solidFill>
                          <a:latin typeface="Times New Roman" panose="02020603050405020304" pitchFamily="18" charset="0"/>
                          <a:cs typeface="Times New Roman" panose="02020603050405020304" pitchFamily="18" charset="0"/>
                        </a:rPr>
                        <a:t>Unknown</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fr-FR" sz="2400">
                          <a:solidFill>
                            <a:srgbClr val="002060"/>
                          </a:solidFill>
                          <a:latin typeface="Times New Roman" panose="02020603050405020304" pitchFamily="18" charset="0"/>
                          <a:cs typeface="Times New Roman" panose="02020603050405020304" pitchFamily="18" charset="0"/>
                        </a:rPr>
                        <a:t>Thử nghiệm trên ảnh điện thoại</a:t>
                      </a:r>
                      <a:endParaRPr lang="en-US" sz="2400">
                        <a:solidFill>
                          <a:srgbClr val="002060"/>
                        </a:solidFill>
                        <a:latin typeface="Times New Roman" panose="02020603050405020304" pitchFamily="18" charset="0"/>
                        <a:cs typeface="Times New Roman" panose="02020603050405020304" pitchFamily="18" charset="0"/>
                      </a:endParaRPr>
                    </a:p>
                  </a:txBody>
                  <a:tcPr marL="30618" marR="30618" marT="0" marB="0">
                    <a:solidFill>
                      <a:schemeClr val="bg1">
                        <a:lumMod val="95000"/>
                      </a:schemeClr>
                    </a:solidFill>
                  </a:tcPr>
                </a:tc>
                <a:extLst>
                  <a:ext uri="{0D108BD9-81ED-4DB2-BD59-A6C34878D82A}">
                    <a16:rowId xmlns:a16="http://schemas.microsoft.com/office/drawing/2014/main" val="2501898653"/>
                  </a:ext>
                </a:extLst>
              </a:tr>
            </a:tbl>
          </a:graphicData>
        </a:graphic>
      </p:graphicFrame>
    </p:spTree>
    <p:extLst>
      <p:ext uri="{BB962C8B-B14F-4D97-AF65-F5344CB8AC3E}">
        <p14:creationId xmlns:p14="http://schemas.microsoft.com/office/powerpoint/2010/main" val="860697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09451"/>
            <a:ext cx="9603275" cy="888275"/>
          </a:xfrm>
        </p:spPr>
        <p:txBody>
          <a:bodyPr/>
          <a:lstStyle/>
          <a:p>
            <a:pPr algn="ctr"/>
            <a:r>
              <a:rPr lang="en-US">
                <a:solidFill>
                  <a:srgbClr val="002060"/>
                </a:solidFill>
                <a:latin typeface="Times New Roman" panose="02020603050405020304" pitchFamily="18" charset="0"/>
                <a:cs typeface="Times New Roman" panose="02020603050405020304" pitchFamily="18" charset="0"/>
              </a:rPr>
              <a:t>kết Quả Đánh giá mô hình</a:t>
            </a:r>
          </a:p>
        </p:txBody>
      </p:sp>
      <p:sp>
        <p:nvSpPr>
          <p:cNvPr id="5" name="Content Placeholder 4"/>
          <p:cNvSpPr>
            <a:spLocks noGrp="1"/>
          </p:cNvSpPr>
          <p:nvPr>
            <p:ph idx="1"/>
          </p:nvPr>
        </p:nvSpPr>
        <p:spPr>
          <a:xfrm>
            <a:off x="1269734" y="2063931"/>
            <a:ext cx="9611627" cy="4048872"/>
          </a:xfrm>
        </p:spPr>
        <p:txBody>
          <a:bodyPr/>
          <a:lstStyle/>
          <a:p>
            <a:pPr marL="0" indent="0">
              <a:buNone/>
            </a:pP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11817092"/>
              </p:ext>
            </p:extLst>
          </p:nvPr>
        </p:nvGraphicFramePr>
        <p:xfrm>
          <a:off x="1269735" y="2063931"/>
          <a:ext cx="9966962" cy="3959111"/>
        </p:xfrm>
        <a:graphic>
          <a:graphicData uri="http://schemas.openxmlformats.org/drawingml/2006/table">
            <a:tbl>
              <a:tblPr firstRow="1" firstCol="1" bandRow="1">
                <a:tableStyleId>{5C22544A-7EE6-4342-B048-85BDC9FD1C3A}</a:tableStyleId>
              </a:tblPr>
              <a:tblGrid>
                <a:gridCol w="764958">
                  <a:extLst>
                    <a:ext uri="{9D8B030D-6E8A-4147-A177-3AD203B41FA5}">
                      <a16:colId xmlns:a16="http://schemas.microsoft.com/office/drawing/2014/main" val="582912400"/>
                    </a:ext>
                  </a:extLst>
                </a:gridCol>
                <a:gridCol w="1586165">
                  <a:extLst>
                    <a:ext uri="{9D8B030D-6E8A-4147-A177-3AD203B41FA5}">
                      <a16:colId xmlns:a16="http://schemas.microsoft.com/office/drawing/2014/main" val="2636728291"/>
                    </a:ext>
                  </a:extLst>
                </a:gridCol>
                <a:gridCol w="1586165">
                  <a:extLst>
                    <a:ext uri="{9D8B030D-6E8A-4147-A177-3AD203B41FA5}">
                      <a16:colId xmlns:a16="http://schemas.microsoft.com/office/drawing/2014/main" val="481105668"/>
                    </a:ext>
                  </a:extLst>
                </a:gridCol>
                <a:gridCol w="1586165">
                  <a:extLst>
                    <a:ext uri="{9D8B030D-6E8A-4147-A177-3AD203B41FA5}">
                      <a16:colId xmlns:a16="http://schemas.microsoft.com/office/drawing/2014/main" val="3328985338"/>
                    </a:ext>
                  </a:extLst>
                </a:gridCol>
                <a:gridCol w="4443509">
                  <a:extLst>
                    <a:ext uri="{9D8B030D-6E8A-4147-A177-3AD203B41FA5}">
                      <a16:colId xmlns:a16="http://schemas.microsoft.com/office/drawing/2014/main" val="4290494397"/>
                    </a:ext>
                  </a:extLst>
                </a:gridCol>
              </a:tblGrid>
              <a:tr h="1008100">
                <a:tc>
                  <a:txBody>
                    <a:bodyPr/>
                    <a:lstStyle/>
                    <a:p>
                      <a:pPr marL="0" marR="0" algn="ctr" fontAlgn="base">
                        <a:lnSpc>
                          <a:spcPct val="150000"/>
                        </a:lnSpc>
                        <a:spcBef>
                          <a:spcPts val="0"/>
                        </a:spcBef>
                        <a:spcAft>
                          <a:spcPts val="0"/>
                        </a:spcAft>
                      </a:pPr>
                      <a:r>
                        <a:rPr lang="en-US">
                          <a:solidFill>
                            <a:schemeClr val="bg1"/>
                          </a:solidFill>
                        </a:rPr>
                        <a:t>STT</a:t>
                      </a: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smtClean="0">
                          <a:solidFill>
                            <a:schemeClr val="bg1"/>
                          </a:solidFill>
                        </a:rPr>
                        <a:t>Số</a:t>
                      </a:r>
                      <a:r>
                        <a:rPr lang="en-US" baseline="0" smtClean="0">
                          <a:solidFill>
                            <a:schemeClr val="bg1"/>
                          </a:solidFill>
                        </a:rPr>
                        <a:t> ảnh test</a:t>
                      </a:r>
                      <a:endParaRPr lang="en-US">
                        <a:solidFill>
                          <a:schemeClr val="bg1"/>
                        </a:solidFill>
                      </a:endParaRP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smtClean="0">
                          <a:solidFill>
                            <a:schemeClr val="bg1"/>
                          </a:solidFill>
                        </a:rPr>
                        <a:t>Số</a:t>
                      </a:r>
                      <a:r>
                        <a:rPr lang="en-US" baseline="0" smtClean="0">
                          <a:solidFill>
                            <a:schemeClr val="bg1"/>
                          </a:solidFill>
                        </a:rPr>
                        <a:t> dự đoán đúng</a:t>
                      </a:r>
                      <a:endParaRPr lang="en-US">
                        <a:solidFill>
                          <a:schemeClr val="bg1"/>
                        </a:solidFill>
                      </a:endParaRP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smtClean="0">
                          <a:solidFill>
                            <a:schemeClr val="bg1"/>
                          </a:solidFill>
                        </a:rPr>
                        <a:t>Độ</a:t>
                      </a:r>
                      <a:r>
                        <a:rPr lang="en-US" baseline="0" smtClean="0">
                          <a:solidFill>
                            <a:schemeClr val="bg1"/>
                          </a:solidFill>
                        </a:rPr>
                        <a:t> chính xác (%)</a:t>
                      </a:r>
                      <a:endParaRPr lang="en-US">
                        <a:solidFill>
                          <a:schemeClr val="bg1"/>
                        </a:solidFill>
                      </a:endParaRPr>
                    </a:p>
                  </a:txBody>
                  <a:tcPr marL="30618" marR="30618" marT="0" marB="0" anchor="ctr">
                    <a:solidFill>
                      <a:srgbClr val="002060"/>
                    </a:solidFill>
                  </a:tcPr>
                </a:tc>
                <a:tc>
                  <a:txBody>
                    <a:bodyPr/>
                    <a:lstStyle/>
                    <a:p>
                      <a:pPr marL="0" marR="0" algn="ctr" fontAlgn="base">
                        <a:lnSpc>
                          <a:spcPct val="150000"/>
                        </a:lnSpc>
                        <a:spcBef>
                          <a:spcPts val="0"/>
                        </a:spcBef>
                        <a:spcAft>
                          <a:spcPts val="0"/>
                        </a:spcAft>
                      </a:pPr>
                      <a:r>
                        <a:rPr lang="en-US">
                          <a:solidFill>
                            <a:schemeClr val="bg1"/>
                          </a:solidFill>
                        </a:rPr>
                        <a:t>Ghi chú</a:t>
                      </a:r>
                    </a:p>
                  </a:txBody>
                  <a:tcPr marL="30618" marR="30618" marT="0" marB="0" anchor="ctr">
                    <a:solidFill>
                      <a:srgbClr val="002060"/>
                    </a:solidFill>
                  </a:tcPr>
                </a:tc>
                <a:extLst>
                  <a:ext uri="{0D108BD9-81ED-4DB2-BD59-A6C34878D82A}">
                    <a16:rowId xmlns:a16="http://schemas.microsoft.com/office/drawing/2014/main" val="4106593193"/>
                  </a:ext>
                </a:extLst>
              </a:tr>
              <a:tr h="1442251">
                <a:tc>
                  <a:txBody>
                    <a:bodyPr/>
                    <a:lstStyle/>
                    <a:p>
                      <a:pPr marL="0" marR="0" algn="ctr">
                        <a:lnSpc>
                          <a:spcPct val="150000"/>
                        </a:lnSpc>
                        <a:spcBef>
                          <a:spcPts val="0"/>
                        </a:spcBef>
                        <a:spcAft>
                          <a:spcPts val="0"/>
                        </a:spcAft>
                      </a:pPr>
                      <a:r>
                        <a:rPr lang="fr-FR">
                          <a:solidFill>
                            <a:srgbClr val="002060"/>
                          </a:solidFill>
                        </a:rPr>
                        <a:t>1</a:t>
                      </a:r>
                      <a:endParaRPr lang="en-US">
                        <a:solidFill>
                          <a:srgbClr val="002060"/>
                        </a:solidFill>
                      </a:endParaRPr>
                    </a:p>
                  </a:txBody>
                  <a:tcPr marL="30618" marR="30618" marT="0" marB="0" anchor="ctr">
                    <a:solidFill>
                      <a:schemeClr val="bg1">
                        <a:lumMod val="95000"/>
                      </a:schemeClr>
                    </a:solidFill>
                  </a:tcPr>
                </a:tc>
                <a:tc>
                  <a:txBody>
                    <a:bodyPr/>
                    <a:lstStyle/>
                    <a:p>
                      <a:pPr marL="0" marR="0" algn="ctr">
                        <a:lnSpc>
                          <a:spcPct val="150000"/>
                        </a:lnSpc>
                        <a:spcBef>
                          <a:spcPts val="0"/>
                        </a:spcBef>
                        <a:spcAft>
                          <a:spcPts val="0"/>
                        </a:spcAft>
                      </a:pPr>
                      <a:r>
                        <a:rPr lang="fr-FR" sz="2200" smtClean="0">
                          <a:solidFill>
                            <a:srgbClr val="002060"/>
                          </a:solidFill>
                        </a:rPr>
                        <a:t>30</a:t>
                      </a:r>
                      <a:endParaRPr lang="en-US" sz="2200">
                        <a:solidFill>
                          <a:srgbClr val="002060"/>
                        </a:solidFill>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en-US" sz="2200" smtClean="0">
                          <a:solidFill>
                            <a:srgbClr val="002060"/>
                          </a:solidFill>
                        </a:rPr>
                        <a:t>28/30</a:t>
                      </a:r>
                      <a:endParaRPr lang="en-US" sz="2200">
                        <a:solidFill>
                          <a:srgbClr val="002060"/>
                        </a:solidFill>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en-US" sz="2200" smtClean="0">
                          <a:solidFill>
                            <a:srgbClr val="002060"/>
                          </a:solidFill>
                        </a:rPr>
                        <a:t>93.33</a:t>
                      </a:r>
                      <a:endParaRPr lang="en-US" sz="2200">
                        <a:solidFill>
                          <a:srgbClr val="002060"/>
                        </a:solidFill>
                      </a:endParaRPr>
                    </a:p>
                  </a:txBody>
                  <a:tcPr marL="30618" marR="30618" marT="0" marB="0">
                    <a:solidFill>
                      <a:schemeClr val="bg1">
                        <a:lumMod val="9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smtClean="0">
                          <a:solidFill>
                            <a:srgbClr val="002060"/>
                          </a:solidFill>
                        </a:rPr>
                        <a:t>Thư mục</a:t>
                      </a:r>
                      <a:r>
                        <a:rPr lang="en-US" sz="2200" baseline="0" smtClean="0">
                          <a:solidFill>
                            <a:srgbClr val="002060"/>
                          </a:solidFill>
                        </a:rPr>
                        <a:t> gồm 30 ảnh khuôn mặt của một người</a:t>
                      </a:r>
                      <a:endParaRPr lang="en-US" sz="2200">
                        <a:solidFill>
                          <a:srgbClr val="002060"/>
                        </a:solidFill>
                      </a:endParaRPr>
                    </a:p>
                  </a:txBody>
                  <a:tcPr marL="30618" marR="30618" marT="0" marB="0">
                    <a:solidFill>
                      <a:schemeClr val="bg1">
                        <a:lumMod val="95000"/>
                      </a:schemeClr>
                    </a:solidFill>
                  </a:tcPr>
                </a:tc>
                <a:extLst>
                  <a:ext uri="{0D108BD9-81ED-4DB2-BD59-A6C34878D82A}">
                    <a16:rowId xmlns:a16="http://schemas.microsoft.com/office/drawing/2014/main" val="1805505003"/>
                  </a:ext>
                </a:extLst>
              </a:tr>
              <a:tr h="1455444">
                <a:tc>
                  <a:txBody>
                    <a:bodyPr/>
                    <a:lstStyle/>
                    <a:p>
                      <a:pPr marL="0" marR="0" algn="ctr">
                        <a:lnSpc>
                          <a:spcPct val="150000"/>
                        </a:lnSpc>
                        <a:spcBef>
                          <a:spcPts val="0"/>
                        </a:spcBef>
                        <a:spcAft>
                          <a:spcPts val="0"/>
                        </a:spcAft>
                      </a:pPr>
                      <a:r>
                        <a:rPr lang="fr-FR">
                          <a:solidFill>
                            <a:srgbClr val="002060"/>
                          </a:solidFill>
                        </a:rPr>
                        <a:t>2</a:t>
                      </a:r>
                      <a:endParaRPr lang="en-US">
                        <a:solidFill>
                          <a:srgbClr val="002060"/>
                        </a:solidFill>
                      </a:endParaRPr>
                    </a:p>
                  </a:txBody>
                  <a:tcPr marL="30618" marR="30618" marT="0" marB="0" anchor="ctr">
                    <a:solidFill>
                      <a:schemeClr val="bg1">
                        <a:lumMod val="95000"/>
                      </a:schemeClr>
                    </a:solidFill>
                  </a:tcPr>
                </a:tc>
                <a:tc>
                  <a:txBody>
                    <a:bodyPr/>
                    <a:lstStyle/>
                    <a:p>
                      <a:pPr marL="0" marR="0" algn="ctr">
                        <a:lnSpc>
                          <a:spcPct val="150000"/>
                        </a:lnSpc>
                        <a:spcBef>
                          <a:spcPts val="0"/>
                        </a:spcBef>
                        <a:spcAft>
                          <a:spcPts val="0"/>
                        </a:spcAft>
                      </a:pPr>
                      <a:r>
                        <a:rPr lang="en-US" sz="2200" smtClean="0">
                          <a:solidFill>
                            <a:srgbClr val="002060"/>
                          </a:solidFill>
                        </a:rPr>
                        <a:t>50</a:t>
                      </a:r>
                      <a:endParaRPr lang="en-US" sz="2200">
                        <a:solidFill>
                          <a:srgbClr val="002060"/>
                        </a:solidFill>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en-US" sz="2200" smtClean="0">
                          <a:solidFill>
                            <a:srgbClr val="002060"/>
                          </a:solidFill>
                        </a:rPr>
                        <a:t>44/50</a:t>
                      </a:r>
                      <a:endParaRPr lang="en-US" sz="2200">
                        <a:solidFill>
                          <a:srgbClr val="002060"/>
                        </a:solidFill>
                      </a:endParaRPr>
                    </a:p>
                  </a:txBody>
                  <a:tcPr marL="30618" marR="30618" marT="0" marB="0">
                    <a:solidFill>
                      <a:schemeClr val="bg1">
                        <a:lumMod val="95000"/>
                      </a:schemeClr>
                    </a:solidFill>
                  </a:tcPr>
                </a:tc>
                <a:tc>
                  <a:txBody>
                    <a:bodyPr/>
                    <a:lstStyle/>
                    <a:p>
                      <a:pPr marL="0" marR="0" algn="ctr">
                        <a:lnSpc>
                          <a:spcPct val="150000"/>
                        </a:lnSpc>
                        <a:spcBef>
                          <a:spcPts val="0"/>
                        </a:spcBef>
                        <a:spcAft>
                          <a:spcPts val="0"/>
                        </a:spcAft>
                      </a:pPr>
                      <a:r>
                        <a:rPr lang="en-US" sz="2200" smtClean="0">
                          <a:solidFill>
                            <a:srgbClr val="002060"/>
                          </a:solidFill>
                        </a:rPr>
                        <a:t>88</a:t>
                      </a:r>
                      <a:endParaRPr lang="en-US" sz="2200">
                        <a:solidFill>
                          <a:srgbClr val="002060"/>
                        </a:solidFill>
                      </a:endParaRPr>
                    </a:p>
                  </a:txBody>
                  <a:tcPr marL="30618" marR="30618" marT="0" marB="0">
                    <a:solidFill>
                      <a:schemeClr val="bg1">
                        <a:lumMod val="95000"/>
                      </a:schemeClr>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2200" smtClean="0">
                          <a:solidFill>
                            <a:srgbClr val="002060"/>
                          </a:solidFill>
                        </a:rPr>
                        <a:t>Thư mục</a:t>
                      </a:r>
                      <a:r>
                        <a:rPr lang="en-US" sz="2200" baseline="0" smtClean="0">
                          <a:solidFill>
                            <a:srgbClr val="002060"/>
                          </a:solidFill>
                        </a:rPr>
                        <a:t> gồm 50 ảnh khuôn mặt của một người</a:t>
                      </a:r>
                      <a:endParaRPr lang="en-US" sz="2200" smtClean="0">
                        <a:solidFill>
                          <a:srgbClr val="002060"/>
                        </a:solidFill>
                      </a:endParaRPr>
                    </a:p>
                    <a:p>
                      <a:pPr marL="0" marR="0" algn="ctr">
                        <a:lnSpc>
                          <a:spcPct val="150000"/>
                        </a:lnSpc>
                        <a:spcBef>
                          <a:spcPts val="0"/>
                        </a:spcBef>
                        <a:spcAft>
                          <a:spcPts val="0"/>
                        </a:spcAft>
                      </a:pPr>
                      <a:endParaRPr lang="en-US" sz="2200">
                        <a:solidFill>
                          <a:srgbClr val="002060"/>
                        </a:solidFill>
                      </a:endParaRPr>
                    </a:p>
                  </a:txBody>
                  <a:tcPr marL="30618" marR="30618" marT="0" marB="0">
                    <a:solidFill>
                      <a:schemeClr val="bg1">
                        <a:lumMod val="95000"/>
                      </a:schemeClr>
                    </a:solidFill>
                  </a:tcPr>
                </a:tc>
                <a:extLst>
                  <a:ext uri="{0D108BD9-81ED-4DB2-BD59-A6C34878D82A}">
                    <a16:rowId xmlns:a16="http://schemas.microsoft.com/office/drawing/2014/main" val="3823676975"/>
                  </a:ext>
                </a:extLst>
              </a:tr>
            </a:tbl>
          </a:graphicData>
        </a:graphic>
      </p:graphicFrame>
    </p:spTree>
    <p:extLst>
      <p:ext uri="{BB962C8B-B14F-4D97-AF65-F5344CB8AC3E}">
        <p14:creationId xmlns:p14="http://schemas.microsoft.com/office/powerpoint/2010/main" val="9054159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48641"/>
            <a:ext cx="9603275" cy="888273"/>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Yêu Cầu ứng dụng</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65761" y="2015732"/>
            <a:ext cx="11652068" cy="3836428"/>
          </a:xfrm>
        </p:spPr>
        <p:txBody>
          <a:bodyPr>
            <a:noAutofit/>
          </a:bodyPr>
          <a:lstStyle/>
          <a:p>
            <a:pPr>
              <a:buFont typeface="Wingdings" panose="05000000000000000000" pitchFamily="2" charset="2"/>
              <a:buChar char="Ø"/>
            </a:pPr>
            <a:r>
              <a:rPr lang="en-US" sz="2600">
                <a:solidFill>
                  <a:srgbClr val="002060"/>
                </a:solidFill>
                <a:latin typeface="Times New Roman" panose="02020603050405020304" pitchFamily="18" charset="0"/>
                <a:cs typeface="Times New Roman" panose="02020603050405020304" pitchFamily="18" charset="0"/>
              </a:rPr>
              <a:t>Viết một ứng dụng desktop có thể đ</a:t>
            </a:r>
            <a:r>
              <a:rPr lang="vi-VN" sz="2600">
                <a:solidFill>
                  <a:srgbClr val="002060"/>
                </a:solidFill>
                <a:latin typeface="Times New Roman" panose="02020603050405020304" pitchFamily="18" charset="0"/>
                <a:cs typeface="Times New Roman" panose="02020603050405020304" pitchFamily="18" charset="0"/>
              </a:rPr>
              <a:t>iểm danh</a:t>
            </a:r>
            <a:r>
              <a:rPr lang="en-US" sz="2600">
                <a:solidFill>
                  <a:srgbClr val="002060"/>
                </a:solidFill>
                <a:latin typeface="Times New Roman" panose="02020603050405020304" pitchFamily="18" charset="0"/>
                <a:cs typeface="Times New Roman" panose="02020603050405020304" pitchFamily="18" charset="0"/>
              </a:rPr>
              <a:t> real time hoặc chụp ảnh rồi điểm danh qua camera của máy tính hoặc camera IP bằng công nghệ nhận dạng khuôn mặt (thư viện dùng opencv, ngôn ngữ bất kỳ), dữ liệu điểm danh phải được lưu vào cơ sở dữ liệu và điểm danh theo khung giờ, thống kê cuối ngày dữ liệu điểm danh phải được xuất ra file excel, tìm kiếm danh sách điểm danh theo ngày</a:t>
            </a:r>
            <a:r>
              <a:rPr lang="en-US" sz="2600" smtClean="0">
                <a:solidFill>
                  <a:srgbClr val="00206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600">
                <a:solidFill>
                  <a:srgbClr val="002060"/>
                </a:solidFill>
                <a:latin typeface="Times New Roman" panose="02020603050405020304" pitchFamily="18" charset="0"/>
                <a:cs typeface="Times New Roman" panose="02020603050405020304" pitchFamily="18" charset="0"/>
              </a:rPr>
              <a:t>Input của bài toán là dữ liệu hình ảnh từ camera máy tính hay camera </a:t>
            </a:r>
            <a:r>
              <a:rPr lang="en-US" sz="2600" smtClean="0">
                <a:solidFill>
                  <a:srgbClr val="002060"/>
                </a:solidFill>
                <a:latin typeface="Times New Roman" panose="02020603050405020304" pitchFamily="18" charset="0"/>
                <a:cs typeface="Times New Roman" panose="02020603050405020304" pitchFamily="18" charset="0"/>
              </a:rPr>
              <a:t>IP.</a:t>
            </a:r>
          </a:p>
          <a:p>
            <a:pPr>
              <a:buFont typeface="Wingdings" panose="05000000000000000000" pitchFamily="2" charset="2"/>
              <a:buChar char="Ø"/>
            </a:pPr>
            <a:r>
              <a:rPr lang="en-US" sz="2600">
                <a:solidFill>
                  <a:srgbClr val="002060"/>
                </a:solidFill>
                <a:latin typeface="Times New Roman" panose="02020603050405020304" pitchFamily="18" charset="0"/>
                <a:cs typeface="Times New Roman" panose="02020603050405020304" pitchFamily="18" charset="0"/>
              </a:rPr>
              <a:t>Output của bài toán là thông tin nhận dạng (ID, tên) được từ hình ảnh đầu </a:t>
            </a:r>
            <a:r>
              <a:rPr lang="en-US" sz="2600" smtClean="0">
                <a:solidFill>
                  <a:srgbClr val="002060"/>
                </a:solidFill>
                <a:latin typeface="Times New Roman" panose="02020603050405020304" pitchFamily="18" charset="0"/>
                <a:cs typeface="Times New Roman" panose="02020603050405020304" pitchFamily="18" charset="0"/>
              </a:rPr>
              <a:t>vào.</a:t>
            </a:r>
            <a:endParaRPr lang="en-US" sz="26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1032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4" y="203973"/>
            <a:ext cx="9604375" cy="592862"/>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4294967295"/>
          </p:nvPr>
        </p:nvPicPr>
        <p:blipFill>
          <a:blip r:embed="rId2"/>
          <a:stretch>
            <a:fillRect/>
          </a:stretch>
        </p:blipFill>
        <p:spPr>
          <a:xfrm>
            <a:off x="1255213" y="796835"/>
            <a:ext cx="9900467" cy="5250724"/>
          </a:xfrm>
          <a:prstGeom prst="rect">
            <a:avLst/>
          </a:prstGeom>
        </p:spPr>
      </p:pic>
    </p:spTree>
    <p:extLst>
      <p:ext uri="{BB962C8B-B14F-4D97-AF65-F5344CB8AC3E}">
        <p14:creationId xmlns:p14="http://schemas.microsoft.com/office/powerpoint/2010/main" val="4228763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4" y="203973"/>
            <a:ext cx="9604375" cy="592862"/>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149531" y="796835"/>
            <a:ext cx="9718766" cy="5290455"/>
          </a:xfrm>
          <a:prstGeom prst="rect">
            <a:avLst/>
          </a:prstGeom>
        </p:spPr>
      </p:pic>
    </p:spTree>
    <p:extLst>
      <p:ext uri="{BB962C8B-B14F-4D97-AF65-F5344CB8AC3E}">
        <p14:creationId xmlns:p14="http://schemas.microsoft.com/office/powerpoint/2010/main" val="3086431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321538"/>
            <a:ext cx="9604375" cy="697366"/>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a:stretch>
            <a:fillRect/>
          </a:stretch>
        </p:blipFill>
        <p:spPr>
          <a:xfrm>
            <a:off x="1110343" y="1018904"/>
            <a:ext cx="9944511" cy="5172890"/>
          </a:xfrm>
          <a:prstGeom prst="rect">
            <a:avLst/>
          </a:prstGeom>
        </p:spPr>
      </p:pic>
    </p:spTree>
    <p:extLst>
      <p:ext uri="{BB962C8B-B14F-4D97-AF65-F5344CB8AC3E}">
        <p14:creationId xmlns:p14="http://schemas.microsoft.com/office/powerpoint/2010/main" val="28244588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391886"/>
            <a:ext cx="9604375" cy="600891"/>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5" name="Content Placeholder 4"/>
          <p:cNvPicPr>
            <a:picLocks noGrp="1"/>
          </p:cNvPicPr>
          <p:nvPr>
            <p:ph idx="4294967295"/>
          </p:nvPr>
        </p:nvPicPr>
        <p:blipFill>
          <a:blip r:embed="rId2"/>
          <a:stretch>
            <a:fillRect/>
          </a:stretch>
        </p:blipFill>
        <p:spPr>
          <a:xfrm>
            <a:off x="1502229" y="1214846"/>
            <a:ext cx="9470571" cy="4924017"/>
          </a:xfrm>
          <a:prstGeom prst="rect">
            <a:avLst/>
          </a:prstGeom>
        </p:spPr>
      </p:pic>
    </p:spTree>
    <p:extLst>
      <p:ext uri="{BB962C8B-B14F-4D97-AF65-F5344CB8AC3E}">
        <p14:creationId xmlns:p14="http://schemas.microsoft.com/office/powerpoint/2010/main" val="23587566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190909"/>
            <a:ext cx="9604375" cy="1049337"/>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410789" y="757646"/>
            <a:ext cx="9274628" cy="5316583"/>
          </a:xfrm>
          <a:prstGeom prst="rect">
            <a:avLst/>
          </a:prstGeom>
        </p:spPr>
      </p:pic>
    </p:spTree>
    <p:extLst>
      <p:ext uri="{BB962C8B-B14F-4D97-AF65-F5344CB8AC3E}">
        <p14:creationId xmlns:p14="http://schemas.microsoft.com/office/powerpoint/2010/main" val="42856609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164783"/>
            <a:ext cx="9604375" cy="1049337"/>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5" name="Picture 4"/>
          <p:cNvPicPr/>
          <p:nvPr/>
        </p:nvPicPr>
        <p:blipFill>
          <a:blip r:embed="rId2"/>
          <a:stretch>
            <a:fillRect/>
          </a:stretch>
        </p:blipFill>
        <p:spPr>
          <a:xfrm>
            <a:off x="1515291" y="862149"/>
            <a:ext cx="9209315" cy="5133702"/>
          </a:xfrm>
          <a:prstGeom prst="rect">
            <a:avLst/>
          </a:prstGeom>
        </p:spPr>
      </p:pic>
    </p:spTree>
    <p:extLst>
      <p:ext uri="{BB962C8B-B14F-4D97-AF65-F5344CB8AC3E}">
        <p14:creationId xmlns:p14="http://schemas.microsoft.com/office/powerpoint/2010/main" val="11598368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87625" y="164783"/>
            <a:ext cx="9604375" cy="1049337"/>
          </a:xfrm>
        </p:spPr>
        <p:txBody>
          <a:bodyPr/>
          <a:lstStyle/>
          <a:p>
            <a:r>
              <a:rPr lang="en-US" smtClean="0">
                <a:solidFill>
                  <a:srgbClr val="002060"/>
                </a:solidFill>
                <a:latin typeface="Times New Roman" panose="02020603050405020304" pitchFamily="18" charset="0"/>
                <a:cs typeface="Times New Roman" panose="02020603050405020304" pitchFamily="18" charset="0"/>
              </a:rPr>
              <a:t>Một số hình ảnh thực nghiệm</a:t>
            </a:r>
            <a:endParaRPr lang="en-US">
              <a:solidFill>
                <a:srgbClr val="002060"/>
              </a:solidFill>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966650" y="689450"/>
            <a:ext cx="9980023" cy="5567659"/>
          </a:xfrm>
          <a:prstGeom prst="rect">
            <a:avLst/>
          </a:prstGeom>
        </p:spPr>
      </p:pic>
    </p:spTree>
    <p:extLst>
      <p:ext uri="{BB962C8B-B14F-4D97-AF65-F5344CB8AC3E}">
        <p14:creationId xmlns:p14="http://schemas.microsoft.com/office/powerpoint/2010/main" val="18146819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57201"/>
            <a:ext cx="9603275" cy="796833"/>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Kết quả thực nghiệm (Video demo)</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r>
              <a:rPr lang="en-US" sz="2800" smtClean="0">
                <a:solidFill>
                  <a:srgbClr val="002060"/>
                </a:solidFill>
                <a:latin typeface="Times New Roman" panose="02020603050405020304" pitchFamily="18" charset="0"/>
                <a:cs typeface="Times New Roman" panose="02020603050405020304" pitchFamily="18" charset="0"/>
              </a:rPr>
              <a:t>.</a:t>
            </a:r>
            <a:endParaRPr lang="en-US" sz="2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7175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61704"/>
            <a:ext cx="9603275" cy="940526"/>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Lời cảm ơn</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664824"/>
            <a:ext cx="9603275" cy="2801522"/>
          </a:xfrm>
        </p:spPr>
        <p:txBody>
          <a:bodyPr>
            <a:normAutofit/>
          </a:bodyPr>
          <a:lstStyle/>
          <a:p>
            <a:pPr marL="0" indent="0" algn="ctr">
              <a:buNone/>
            </a:pPr>
            <a:r>
              <a:rPr lang="en-US" sz="2800" smtClean="0">
                <a:solidFill>
                  <a:srgbClr val="002060"/>
                </a:solidFill>
                <a:latin typeface="Times New Roman" panose="02020603050405020304" pitchFamily="18" charset="0"/>
                <a:cs typeface="Times New Roman" panose="02020603050405020304" pitchFamily="18" charset="0"/>
              </a:rPr>
              <a:t>Bài trình bày của mình đến đây là kết thúc xin chân thành cảm ơn Thầy Cô và các Bạn đã lắng nghe.</a:t>
            </a:r>
            <a:endParaRPr lang="en-US" sz="2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8061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09451"/>
            <a:ext cx="9603275" cy="757647"/>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Giới thiệu tổng quan</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7647" y="2015732"/>
            <a:ext cx="11011988" cy="4019308"/>
          </a:xfrm>
        </p:spPr>
        <p:txBody>
          <a:bodyPr>
            <a:normAutofit fontScale="77500" lnSpcReduction="20000"/>
          </a:bodyPr>
          <a:lstStyle/>
          <a:p>
            <a:pPr>
              <a:buFont typeface="Wingdings" panose="05000000000000000000" pitchFamily="2" charset="2"/>
              <a:buChar char="Ø"/>
            </a:pPr>
            <a:r>
              <a:rPr lang="en-US" sz="3700">
                <a:solidFill>
                  <a:srgbClr val="002060"/>
                </a:solidFill>
                <a:latin typeface="Times New Roman" panose="02020603050405020304" pitchFamily="18" charset="0"/>
                <a:cs typeface="Times New Roman" panose="02020603050405020304" pitchFamily="18" charset="0"/>
              </a:rPr>
              <a:t>Hệ thống nhận dạng khuôn mặt là một ứng dụng máy tính tự động xác định hoặc nhận </a:t>
            </a:r>
            <a:r>
              <a:rPr lang="en-US" sz="3600">
                <a:solidFill>
                  <a:srgbClr val="002060"/>
                </a:solidFill>
                <a:latin typeface="Times New Roman" panose="02020603050405020304" pitchFamily="18" charset="0"/>
                <a:cs typeface="Times New Roman" panose="02020603050405020304" pitchFamily="18" charset="0"/>
              </a:rPr>
              <a:t>dạng</a:t>
            </a:r>
            <a:r>
              <a:rPr lang="en-US" sz="3700">
                <a:solidFill>
                  <a:srgbClr val="002060"/>
                </a:solidFill>
                <a:latin typeface="Times New Roman" panose="02020603050405020304" pitchFamily="18" charset="0"/>
                <a:cs typeface="Times New Roman" panose="02020603050405020304" pitchFamily="18" charset="0"/>
              </a:rPr>
              <a:t> một người nào đó từ một bức ảnh chụp được hay một khung hình video từ một nguồn nào </a:t>
            </a:r>
            <a:r>
              <a:rPr lang="en-US" sz="3700" smtClean="0">
                <a:solidFill>
                  <a:srgbClr val="002060"/>
                </a:solidFill>
                <a:latin typeface="Times New Roman" panose="02020603050405020304" pitchFamily="18" charset="0"/>
                <a:cs typeface="Times New Roman" panose="02020603050405020304" pitchFamily="18" charset="0"/>
              </a:rPr>
              <a:t>đó </a:t>
            </a:r>
            <a:r>
              <a:rPr lang="en-US" sz="3700">
                <a:solidFill>
                  <a:srgbClr val="002060"/>
                </a:solidFill>
                <a:latin typeface="Times New Roman" panose="02020603050405020304" pitchFamily="18" charset="0"/>
                <a:cs typeface="Times New Roman" panose="02020603050405020304" pitchFamily="18" charset="0"/>
              </a:rPr>
              <a:t>như camera của máy tính, điện thoại hoặc từ camera IP,.. Hiện nay có một số kỹ thuật nhận dạng như nhận dạng hai chiều, ba chiều và phân tích kết cấu da. </a:t>
            </a:r>
            <a:endParaRPr lang="en-US" sz="3700" smtClean="0">
              <a:solidFill>
                <a:srgbClr val="00206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700">
                <a:solidFill>
                  <a:srgbClr val="002060"/>
                </a:solidFill>
                <a:latin typeface="Times New Roman" panose="02020603050405020304" pitchFamily="18" charset="0"/>
                <a:cs typeface="Times New Roman" panose="02020603050405020304" pitchFamily="18" charset="0"/>
              </a:rPr>
              <a:t>G</a:t>
            </a:r>
            <a:r>
              <a:rPr lang="vi-VN" sz="3700" smtClean="0">
                <a:solidFill>
                  <a:srgbClr val="002060"/>
                </a:solidFill>
                <a:latin typeface="Times New Roman" panose="02020603050405020304" pitchFamily="18" charset="0"/>
                <a:cs typeface="Times New Roman" panose="02020603050405020304" pitchFamily="18" charset="0"/>
              </a:rPr>
              <a:t>iám </a:t>
            </a:r>
            <a:r>
              <a:rPr lang="vi-VN" sz="3700">
                <a:solidFill>
                  <a:srgbClr val="002060"/>
                </a:solidFill>
                <a:latin typeface="Times New Roman" panose="02020603050405020304" pitchFamily="18" charset="0"/>
                <a:cs typeface="Times New Roman" panose="02020603050405020304" pitchFamily="18" charset="0"/>
              </a:rPr>
              <a:t>sát bằng </a:t>
            </a:r>
            <a:r>
              <a:rPr lang="vi-VN" sz="3700" smtClean="0">
                <a:solidFill>
                  <a:srgbClr val="002060"/>
                </a:solidFill>
                <a:latin typeface="Times New Roman" panose="02020603050405020304" pitchFamily="18" charset="0"/>
                <a:cs typeface="Times New Roman" panose="02020603050405020304" pitchFamily="18" charset="0"/>
              </a:rPr>
              <a:t>video,</a:t>
            </a:r>
            <a:r>
              <a:rPr lang="en-US" sz="3700" smtClean="0">
                <a:solidFill>
                  <a:srgbClr val="002060"/>
                </a:solidFill>
                <a:latin typeface="Times New Roman" panose="02020603050405020304" pitchFamily="18" charset="0"/>
                <a:cs typeface="Times New Roman" panose="02020603050405020304" pitchFamily="18" charset="0"/>
              </a:rPr>
              <a:t> điểm danh</a:t>
            </a:r>
            <a:r>
              <a:rPr lang="vi-VN" sz="3700" smtClean="0">
                <a:solidFill>
                  <a:srgbClr val="002060"/>
                </a:solidFill>
                <a:latin typeface="Times New Roman" panose="02020603050405020304" pitchFamily="18" charset="0"/>
                <a:cs typeface="Times New Roman" panose="02020603050405020304" pitchFamily="18" charset="0"/>
              </a:rPr>
              <a:t>, </a:t>
            </a:r>
            <a:r>
              <a:rPr lang="vi-VN" sz="3700">
                <a:solidFill>
                  <a:srgbClr val="002060"/>
                </a:solidFill>
                <a:latin typeface="Times New Roman" panose="02020603050405020304" pitchFamily="18" charset="0"/>
                <a:cs typeface="Times New Roman" panose="02020603050405020304" pitchFamily="18" charset="0"/>
              </a:rPr>
              <a:t>kiểm soát ra vào tòa nhà và các phương tiện không người lái và tự hành chỉ là một vài ví dụ về các ứng dụng </a:t>
            </a:r>
            <a:r>
              <a:rPr lang="en-US" sz="3700">
                <a:solidFill>
                  <a:srgbClr val="002060"/>
                </a:solidFill>
                <a:latin typeface="Times New Roman" panose="02020603050405020304" pitchFamily="18" charset="0"/>
                <a:cs typeface="Times New Roman" panose="02020603050405020304" pitchFamily="18" charset="0"/>
              </a:rPr>
              <a:t>mà nhận dạng khuôn mặt đem lại cho</a:t>
            </a:r>
            <a:r>
              <a:rPr lang="vi-VN" sz="3700">
                <a:solidFill>
                  <a:srgbClr val="002060"/>
                </a:solidFill>
                <a:latin typeface="Times New Roman" panose="02020603050405020304" pitchFamily="18" charset="0"/>
                <a:cs typeface="Times New Roman" panose="02020603050405020304" pitchFamily="18" charset="0"/>
              </a:rPr>
              <a:t> các ngành công </a:t>
            </a:r>
            <a:r>
              <a:rPr lang="vi-VN" sz="3700" smtClean="0">
                <a:solidFill>
                  <a:srgbClr val="002060"/>
                </a:solidFill>
                <a:latin typeface="Times New Roman" panose="02020603050405020304" pitchFamily="18" charset="0"/>
                <a:cs typeface="Times New Roman" panose="02020603050405020304" pitchFamily="18" charset="0"/>
              </a:rPr>
              <a:t>nghiệp</a:t>
            </a:r>
            <a:r>
              <a:rPr lang="en-US" sz="3700" smtClean="0">
                <a:solidFill>
                  <a:srgbClr val="002060"/>
                </a:solidFill>
                <a:latin typeface="Times New Roman" panose="02020603050405020304" pitchFamily="18" charset="0"/>
                <a:cs typeface="Times New Roman" panose="02020603050405020304" pitchFamily="18" charset="0"/>
              </a:rPr>
              <a:t>.</a:t>
            </a:r>
          </a:p>
          <a:p>
            <a:pPr algn="ctr">
              <a:buFont typeface="Wingdings" panose="05000000000000000000" pitchFamily="2" charset="2"/>
              <a:buChar char="Ø"/>
            </a:pPr>
            <a:endParaRPr lang="en-US" smtClean="0"/>
          </a:p>
          <a:p>
            <a:pPr marL="0" indent="0" algn="ctr">
              <a:buNone/>
            </a:pPr>
            <a:endParaRPr lang="en-US" sz="280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65075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574767"/>
            <a:ext cx="9603275" cy="914399"/>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Cơ sở lý thuyết</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422470" y="2534195"/>
            <a:ext cx="7916091" cy="3108960"/>
          </a:xfrm>
        </p:spPr>
        <p:txBody>
          <a:bodyPr>
            <a:normAutofit/>
          </a:bodyPr>
          <a:lstStyle/>
          <a:p>
            <a:pPr marL="571500" indent="-571500">
              <a:buFont typeface="+mj-lt"/>
              <a:buAutoNum type="romanUcPeriod"/>
            </a:pPr>
            <a:r>
              <a:rPr lang="en-US" sz="2800" smtClean="0">
                <a:solidFill>
                  <a:srgbClr val="002060"/>
                </a:solidFill>
                <a:latin typeface="Times New Roman" panose="02020603050405020304" pitchFamily="18" charset="0"/>
                <a:cs typeface="Times New Roman" panose="02020603050405020304" pitchFamily="18" charset="0"/>
              </a:rPr>
              <a:t>Thuật toán phát hiện khuôn mặt</a:t>
            </a:r>
          </a:p>
          <a:p>
            <a:pPr marL="571500" indent="-571500">
              <a:buFont typeface="+mj-lt"/>
              <a:buAutoNum type="romanUcPeriod"/>
            </a:pPr>
            <a:r>
              <a:rPr lang="en-US" sz="2800" smtClean="0">
                <a:solidFill>
                  <a:srgbClr val="002060"/>
                </a:solidFill>
                <a:latin typeface="Times New Roman" panose="02020603050405020304" pitchFamily="18" charset="0"/>
                <a:cs typeface="Times New Roman" panose="02020603050405020304" pitchFamily="18" charset="0"/>
              </a:rPr>
              <a:t>Thuật toán nhận dạng khuôn mặt</a:t>
            </a:r>
          </a:p>
          <a:p>
            <a:pPr marL="571500" indent="-571500">
              <a:buFont typeface="+mj-lt"/>
              <a:buAutoNum type="romanUcPeriod"/>
            </a:pPr>
            <a:r>
              <a:rPr lang="en-US" sz="2800" smtClean="0">
                <a:solidFill>
                  <a:srgbClr val="002060"/>
                </a:solidFill>
                <a:latin typeface="Times New Roman" panose="02020603050405020304" pitchFamily="18" charset="0"/>
                <a:cs typeface="Times New Roman" panose="02020603050405020304" pitchFamily="18" charset="0"/>
              </a:rPr>
              <a:t>Các bước xây dựng mô hình nhận dạng khuôn mặt</a:t>
            </a:r>
          </a:p>
          <a:p>
            <a:pPr marL="0" indent="0" algn="ctr">
              <a:buNone/>
            </a:pPr>
            <a:endParaRPr lang="en-US" sz="2800" smtClean="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87377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lgn="ctr">
              <a:buFont typeface="+mj-lt"/>
              <a:buAutoNum type="romanUcPeriod"/>
            </a:pPr>
            <a:r>
              <a:rPr lang="en-US">
                <a:solidFill>
                  <a:srgbClr val="002060"/>
                </a:solidFill>
                <a:latin typeface="Times New Roman" panose="02020603050405020304" pitchFamily="18" charset="0"/>
                <a:cs typeface="Times New Roman" panose="02020603050405020304" pitchFamily="18" charset="0"/>
              </a:rPr>
              <a:t>Thuật toán phát hiện khuôn </a:t>
            </a:r>
            <a:r>
              <a:rPr lang="en-US" smtClean="0">
                <a:solidFill>
                  <a:srgbClr val="002060"/>
                </a:solidFill>
                <a:latin typeface="Times New Roman" panose="02020603050405020304" pitchFamily="18" charset="0"/>
                <a:cs typeface="Times New Roman" panose="02020603050405020304" pitchFamily="18" charset="0"/>
              </a:rPr>
              <a:t>mặt</a:t>
            </a:r>
            <a:endParaRPr lang="en-US">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51579" y="2015732"/>
            <a:ext cx="9603275" cy="3496794"/>
          </a:xfrm>
        </p:spPr>
        <p:txBody>
          <a:bodyPr/>
          <a:lstStyle/>
          <a:p>
            <a:pPr marL="514350" indent="-514350">
              <a:buFont typeface="+mj-lt"/>
              <a:buAutoNum type="arabicPeriod"/>
            </a:pPr>
            <a:r>
              <a:rPr lang="en-US" sz="2800">
                <a:solidFill>
                  <a:srgbClr val="002060"/>
                </a:solidFill>
                <a:latin typeface="Times New Roman" panose="02020603050405020304" pitchFamily="18" charset="0"/>
                <a:cs typeface="Times New Roman" panose="02020603050405020304" pitchFamily="18" charset="0"/>
              </a:rPr>
              <a:t>Phát hiện đối tượng bằng cách sử dụng bộ phân loại dựa trên đặc trưng Haar được Paul Viola và Michael Jones đề xuất vào năm 2001 và là một phương pháp tiếp cận dựa trên máy học, trong đó chức năng cascade được đào tạo từ rất nhiều hình ảnh có khuôn mặt và ảnh không có khuôn mặt.</a:t>
            </a:r>
          </a:p>
          <a:p>
            <a:pPr marL="0" indent="0">
              <a:buNone/>
            </a:pPr>
            <a:endParaRPr lang="en-US" sz="2800">
              <a:solidFill>
                <a:srgbClr val="002060"/>
              </a:solidFill>
              <a:latin typeface="Times New Roman" panose="02020603050405020304" pitchFamily="18" charset="0"/>
              <a:cs typeface="Times New Roman" panose="02020603050405020304" pitchFamily="18" charset="0"/>
            </a:endParaRPr>
          </a:p>
          <a:p>
            <a:endParaRPr lang="en-US"/>
          </a:p>
        </p:txBody>
      </p:sp>
    </p:spTree>
    <p:extLst>
      <p:ext uri="{BB962C8B-B14F-4D97-AF65-F5344CB8AC3E}">
        <p14:creationId xmlns:p14="http://schemas.microsoft.com/office/powerpoint/2010/main" val="151942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19"/>
            <a:ext cx="9603275" cy="723835"/>
          </a:xfrm>
        </p:spPr>
        <p:txBody>
          <a:bodyPr/>
          <a:lstStyle/>
          <a:p>
            <a:pPr algn="ctr"/>
            <a:r>
              <a:rPr lang="en-US">
                <a:solidFill>
                  <a:srgbClr val="002060"/>
                </a:solidFill>
                <a:latin typeface="Times New Roman" panose="02020603050405020304" pitchFamily="18" charset="0"/>
                <a:cs typeface="Times New Roman" panose="02020603050405020304" pitchFamily="18" charset="0"/>
              </a:rPr>
              <a:t>Thuật toán phát hiện khuôn mặt</a:t>
            </a:r>
            <a:endParaRPr lang="en-US"/>
          </a:p>
        </p:txBody>
      </p:sp>
      <p:sp>
        <p:nvSpPr>
          <p:cNvPr id="5" name="Content Placeholder 4"/>
          <p:cNvSpPr>
            <a:spLocks noGrp="1"/>
          </p:cNvSpPr>
          <p:nvPr>
            <p:ph idx="1"/>
          </p:nvPr>
        </p:nvSpPr>
        <p:spPr>
          <a:xfrm>
            <a:off x="1451579" y="2015732"/>
            <a:ext cx="9603275" cy="3953994"/>
          </a:xfrm>
        </p:spPr>
        <p:txBody>
          <a:bodyPr>
            <a:normAutofit fontScale="92500" lnSpcReduction="20000"/>
          </a:bodyPr>
          <a:lstStyle/>
          <a:p>
            <a:endParaRPr lang="en-US" smtClean="0"/>
          </a:p>
          <a:p>
            <a:endParaRPr lang="en-US" smtClean="0"/>
          </a:p>
          <a:p>
            <a:endParaRPr lang="en-US"/>
          </a:p>
          <a:p>
            <a:endParaRPr lang="en-US" smtClean="0"/>
          </a:p>
          <a:p>
            <a:endParaRPr lang="en-US"/>
          </a:p>
          <a:p>
            <a:endParaRPr lang="en-US" smtClean="0"/>
          </a:p>
          <a:p>
            <a:endParaRPr lang="en-US"/>
          </a:p>
          <a:p>
            <a:pPr marL="0" indent="0">
              <a:buNone/>
            </a:pPr>
            <a:r>
              <a:rPr lang="en-US" smtClean="0"/>
              <a:t>                                      </a:t>
            </a:r>
          </a:p>
          <a:p>
            <a:pPr marL="0" indent="0">
              <a:buNone/>
            </a:pPr>
            <a:r>
              <a:rPr lang="en-US" sz="2400">
                <a:solidFill>
                  <a:srgbClr val="002060"/>
                </a:solidFill>
              </a:rPr>
              <a:t> </a:t>
            </a:r>
            <a:r>
              <a:rPr lang="en-US" sz="2400" smtClean="0">
                <a:solidFill>
                  <a:srgbClr val="002060"/>
                </a:solidFill>
              </a:rPr>
              <a:t>                             Detect </a:t>
            </a:r>
            <a:r>
              <a:rPr lang="en-US" sz="2400">
                <a:solidFill>
                  <a:srgbClr val="002060"/>
                </a:solidFill>
              </a:rPr>
              <a:t>cascade (T: true, F: false)</a:t>
            </a:r>
          </a:p>
          <a:p>
            <a:endParaRPr lang="en-US"/>
          </a:p>
        </p:txBody>
      </p:sp>
      <p:pic>
        <p:nvPicPr>
          <p:cNvPr id="6" name="Picture 5"/>
          <p:cNvPicPr/>
          <p:nvPr/>
        </p:nvPicPr>
        <p:blipFill>
          <a:blip r:embed="rId2"/>
          <a:stretch>
            <a:fillRect/>
          </a:stretch>
        </p:blipFill>
        <p:spPr>
          <a:xfrm>
            <a:off x="1958747" y="1901190"/>
            <a:ext cx="8530727" cy="3467644"/>
          </a:xfrm>
          <a:prstGeom prst="rect">
            <a:avLst/>
          </a:prstGeom>
        </p:spPr>
      </p:pic>
    </p:spTree>
    <p:extLst>
      <p:ext uri="{BB962C8B-B14F-4D97-AF65-F5344CB8AC3E}">
        <p14:creationId xmlns:p14="http://schemas.microsoft.com/office/powerpoint/2010/main" val="70420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431074"/>
            <a:ext cx="9603275" cy="692332"/>
          </a:xfrm>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II.  Thuật </a:t>
            </a:r>
            <a:r>
              <a:rPr lang="en-US">
                <a:solidFill>
                  <a:srgbClr val="002060"/>
                </a:solidFill>
                <a:latin typeface="Times New Roman" panose="02020603050405020304" pitchFamily="18" charset="0"/>
                <a:cs typeface="Times New Roman" panose="02020603050405020304" pitchFamily="18" charset="0"/>
              </a:rPr>
              <a:t>toán nhận dạng khuôn mặt</a:t>
            </a:r>
          </a:p>
        </p:txBody>
      </p:sp>
      <p:sp>
        <p:nvSpPr>
          <p:cNvPr id="3" name="Content Placeholder 2"/>
          <p:cNvSpPr>
            <a:spLocks noGrp="1"/>
          </p:cNvSpPr>
          <p:nvPr>
            <p:ph idx="1"/>
          </p:nvPr>
        </p:nvSpPr>
        <p:spPr>
          <a:xfrm>
            <a:off x="561704" y="2455817"/>
            <a:ext cx="11416936" cy="3540034"/>
          </a:xfrm>
        </p:spPr>
        <p:txBody>
          <a:bodyPr>
            <a:normAutofit/>
          </a:bodyPr>
          <a:lstStyle/>
          <a:p>
            <a:pPr algn="ctr">
              <a:buFont typeface="Wingdings" panose="05000000000000000000" pitchFamily="2" charset="2"/>
              <a:buChar char="Ø"/>
            </a:pPr>
            <a:r>
              <a:rPr lang="en-US" sz="2800" smtClean="0">
                <a:solidFill>
                  <a:srgbClr val="002060"/>
                </a:solidFill>
                <a:latin typeface="Times New Roman" panose="02020603050405020304" pitchFamily="18" charset="0"/>
                <a:cs typeface="Times New Roman" panose="02020603050405020304" pitchFamily="18" charset="0"/>
              </a:rPr>
              <a:t>Quá </a:t>
            </a:r>
            <a:r>
              <a:rPr lang="en-US" sz="2800">
                <a:solidFill>
                  <a:srgbClr val="002060"/>
                </a:solidFill>
                <a:latin typeface="Times New Roman" panose="02020603050405020304" pitchFamily="18" charset="0"/>
                <a:cs typeface="Times New Roman" panose="02020603050405020304" pitchFamily="18" charset="0"/>
              </a:rPr>
              <a:t>trình trích xuất đặc trưng của </a:t>
            </a:r>
            <a:r>
              <a:rPr lang="en-US" sz="2800" smtClean="0">
                <a:solidFill>
                  <a:srgbClr val="002060"/>
                </a:solidFill>
                <a:latin typeface="Times New Roman" panose="02020603050405020304" pitchFamily="18" charset="0"/>
                <a:cs typeface="Times New Roman" panose="02020603050405020304" pitchFamily="18" charset="0"/>
              </a:rPr>
              <a:t>LBP</a:t>
            </a:r>
            <a:endParaRPr lang="en-US" sz="2800" smtClean="0">
              <a:solidFill>
                <a:srgbClr val="002060"/>
              </a:solidFill>
              <a:latin typeface="+mj-lt"/>
            </a:endParaRPr>
          </a:p>
          <a:p>
            <a:pPr algn="ctr">
              <a:buFont typeface="Wingdings" panose="05000000000000000000" pitchFamily="2" charset="2"/>
              <a:buChar char="Ø"/>
            </a:pPr>
            <a:r>
              <a:rPr lang="vi-VN" sz="2800" smtClean="0">
                <a:solidFill>
                  <a:srgbClr val="002060"/>
                </a:solidFill>
                <a:latin typeface="+mj-lt"/>
              </a:rPr>
              <a:t>Quá </a:t>
            </a:r>
            <a:r>
              <a:rPr lang="vi-VN" sz="2800">
                <a:solidFill>
                  <a:srgbClr val="002060"/>
                </a:solidFill>
                <a:latin typeface="+mj-lt"/>
              </a:rPr>
              <a:t>trình nhận dạng khuôn mặt </a:t>
            </a:r>
            <a:r>
              <a:rPr lang="vi-VN" sz="2800" smtClean="0">
                <a:solidFill>
                  <a:srgbClr val="002060"/>
                </a:solidFill>
                <a:latin typeface="+mj-lt"/>
              </a:rPr>
              <a:t>LBP</a:t>
            </a:r>
            <a:endParaRPr lang="en-US" sz="2800">
              <a:solidFill>
                <a:srgbClr val="002060"/>
              </a:solidFill>
              <a:latin typeface="+mj-lt"/>
            </a:endParaRPr>
          </a:p>
        </p:txBody>
      </p:sp>
    </p:spTree>
    <p:extLst>
      <p:ext uri="{BB962C8B-B14F-4D97-AF65-F5344CB8AC3E}">
        <p14:creationId xmlns:p14="http://schemas.microsoft.com/office/powerpoint/2010/main" val="41710793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smtClean="0">
                <a:solidFill>
                  <a:srgbClr val="002060"/>
                </a:solidFill>
                <a:latin typeface="Times New Roman" panose="02020603050405020304" pitchFamily="18" charset="0"/>
                <a:cs typeface="Times New Roman" panose="02020603050405020304" pitchFamily="18" charset="0"/>
              </a:rPr>
              <a:t>Sơ  đồ trích xuất đặc trưng của thuật toán Lbp</a:t>
            </a:r>
            <a:endParaRPr lang="en-US">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87487" y="2837092"/>
            <a:ext cx="1820203"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Cắt ảnh khuôn mặt</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10259452" y="2822004"/>
            <a:ext cx="1261988"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Lưu biểu đồ </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9" name="Rectangle 8"/>
          <p:cNvSpPr/>
          <p:nvPr/>
        </p:nvSpPr>
        <p:spPr>
          <a:xfrm>
            <a:off x="3810525" y="2822004"/>
            <a:ext cx="1972493" cy="1449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Chia ảnh thành các khối giống nhau</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10" name="Rectangle 9"/>
          <p:cNvSpPr/>
          <p:nvPr/>
        </p:nvSpPr>
        <p:spPr>
          <a:xfrm>
            <a:off x="6946664" y="2837092"/>
            <a:ext cx="2149142"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Tính toán và vẽ histogram cho từng khối</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12" name="Right Arrow 11"/>
          <p:cNvSpPr/>
          <p:nvPr/>
        </p:nvSpPr>
        <p:spPr>
          <a:xfrm>
            <a:off x="2592928" y="3296919"/>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Right Arrow 12"/>
          <p:cNvSpPr/>
          <p:nvPr/>
        </p:nvSpPr>
        <p:spPr>
          <a:xfrm>
            <a:off x="5905716" y="3312007"/>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Right Arrow 13"/>
          <p:cNvSpPr/>
          <p:nvPr/>
        </p:nvSpPr>
        <p:spPr>
          <a:xfrm>
            <a:off x="9158346" y="3292267"/>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37901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solidFill>
                  <a:srgbClr val="002060"/>
                </a:solidFill>
                <a:latin typeface="Times New Roman" panose="02020603050405020304" pitchFamily="18" charset="0"/>
                <a:cs typeface="Times New Roman" panose="02020603050405020304" pitchFamily="18" charset="0"/>
              </a:rPr>
              <a:t>Sơ  </a:t>
            </a:r>
            <a:r>
              <a:rPr lang="en-US" smtClean="0">
                <a:solidFill>
                  <a:srgbClr val="002060"/>
                </a:solidFill>
                <a:latin typeface="Times New Roman" panose="02020603050405020304" pitchFamily="18" charset="0"/>
                <a:cs typeface="Times New Roman" panose="02020603050405020304" pitchFamily="18" charset="0"/>
              </a:rPr>
              <a:t>đồ quá trình Nhận dạng của </a:t>
            </a:r>
            <a:r>
              <a:rPr lang="en-US">
                <a:solidFill>
                  <a:srgbClr val="002060"/>
                </a:solidFill>
                <a:latin typeface="Times New Roman" panose="02020603050405020304" pitchFamily="18" charset="0"/>
                <a:cs typeface="Times New Roman" panose="02020603050405020304" pitchFamily="18" charset="0"/>
              </a:rPr>
              <a:t>thuật toán </a:t>
            </a:r>
            <a:r>
              <a:rPr lang="en-US" smtClean="0">
                <a:solidFill>
                  <a:srgbClr val="002060"/>
                </a:solidFill>
                <a:latin typeface="Times New Roman" panose="02020603050405020304" pitchFamily="18" charset="0"/>
                <a:cs typeface="Times New Roman" panose="02020603050405020304" pitchFamily="18" charset="0"/>
              </a:rPr>
              <a:t>Lbp</a:t>
            </a:r>
            <a:endParaRPr lang="en-US"/>
          </a:p>
        </p:txBody>
      </p:sp>
      <p:sp>
        <p:nvSpPr>
          <p:cNvPr id="5" name="Rectangle 4"/>
          <p:cNvSpPr/>
          <p:nvPr/>
        </p:nvSpPr>
        <p:spPr>
          <a:xfrm>
            <a:off x="118481" y="2795904"/>
            <a:ext cx="1440473"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Cắt ảnh khuôn mặt</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539007" y="2715126"/>
            <a:ext cx="1254034"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Phân loại LBP</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116751" y="2817352"/>
            <a:ext cx="1379488" cy="1449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Đào tạo tập dữ liệu</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8" name="Rectangle 7"/>
          <p:cNvSpPr/>
          <p:nvPr/>
        </p:nvSpPr>
        <p:spPr>
          <a:xfrm>
            <a:off x="2579860" y="2817352"/>
            <a:ext cx="1472756"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Trích xuất đặc trưng</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9" name="Right Arrow 8"/>
          <p:cNvSpPr/>
          <p:nvPr/>
        </p:nvSpPr>
        <p:spPr>
          <a:xfrm>
            <a:off x="1601452" y="3190041"/>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Right Arrow 9"/>
          <p:cNvSpPr/>
          <p:nvPr/>
        </p:nvSpPr>
        <p:spPr>
          <a:xfrm>
            <a:off x="4095114" y="3251997"/>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Right Arrow 10"/>
          <p:cNvSpPr/>
          <p:nvPr/>
        </p:nvSpPr>
        <p:spPr>
          <a:xfrm>
            <a:off x="6528419" y="3251997"/>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Rectangle 11"/>
          <p:cNvSpPr/>
          <p:nvPr/>
        </p:nvSpPr>
        <p:spPr>
          <a:xfrm>
            <a:off x="9879656" y="2722002"/>
            <a:ext cx="1254034" cy="143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Nhận dạng</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7539007" y="5134872"/>
            <a:ext cx="1412756" cy="9325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smtClean="0">
                <a:solidFill>
                  <a:srgbClr val="002060"/>
                </a:solidFill>
                <a:latin typeface="Times New Roman" panose="02020603050405020304" pitchFamily="18" charset="0"/>
                <a:cs typeface="Times New Roman" panose="02020603050405020304" pitchFamily="18" charset="0"/>
              </a:rPr>
              <a:t>Ảnh mới</a:t>
            </a:r>
            <a:endParaRPr lang="en-US" sz="2400">
              <a:solidFill>
                <a:srgbClr val="002060"/>
              </a:solidFill>
              <a:latin typeface="Times New Roman" panose="02020603050405020304" pitchFamily="18" charset="0"/>
              <a:cs typeface="Times New Roman" panose="02020603050405020304" pitchFamily="18" charset="0"/>
            </a:endParaRPr>
          </a:p>
        </p:txBody>
      </p:sp>
      <p:sp>
        <p:nvSpPr>
          <p:cNvPr id="14" name="Up Arrow 13"/>
          <p:cNvSpPr/>
          <p:nvPr/>
        </p:nvSpPr>
        <p:spPr>
          <a:xfrm>
            <a:off x="8003069" y="4156464"/>
            <a:ext cx="484632" cy="978408"/>
          </a:xfrm>
          <a:prstGeom prst="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ight Arrow 14"/>
          <p:cNvSpPr/>
          <p:nvPr/>
        </p:nvSpPr>
        <p:spPr>
          <a:xfrm>
            <a:off x="8825221" y="3241027"/>
            <a:ext cx="978408" cy="484632"/>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5183716"/>
      </p:ext>
    </p:extLst>
  </p:cSld>
  <p:clrMapOvr>
    <a:masterClrMapping/>
  </p:clrMapOvr>
  <p:timing>
    <p:tnLst>
      <p:par>
        <p:cTn id="1" dur="indefinite" restart="never" nodeType="tmRoot"/>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522</TotalTime>
  <Words>1160</Words>
  <Application>Microsoft Office PowerPoint</Application>
  <PresentationFormat>Widescreen</PresentationFormat>
  <Paragraphs>146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Gill Sans MT</vt:lpstr>
      <vt:lpstr>Times New Roman</vt:lpstr>
      <vt:lpstr>Wingdings</vt:lpstr>
      <vt:lpstr>Gallery</vt:lpstr>
      <vt:lpstr>nhận dạng khuôn mặt sử dụng opencv - ứng dụng điểm danh</vt:lpstr>
      <vt:lpstr>Yêu Cầu ứng dụng</vt:lpstr>
      <vt:lpstr>Giới thiệu tổng quan</vt:lpstr>
      <vt:lpstr>Cơ sở lý thuyết</vt:lpstr>
      <vt:lpstr>Thuật toán phát hiện khuôn mặt</vt:lpstr>
      <vt:lpstr>Thuật toán phát hiện khuôn mặt</vt:lpstr>
      <vt:lpstr>II.  Thuật toán nhận dạng khuôn mặt</vt:lpstr>
      <vt:lpstr>Sơ  đồ trích xuất đặc trưng của thuật toán Lbp</vt:lpstr>
      <vt:lpstr>Sơ  đồ quá trình Nhận dạng của thuật toán Lbp</vt:lpstr>
      <vt:lpstr>III.  CÁC BƯỚC XÂY DỰNG MÔ HÌNH NHẬN DẠNG KHUÔN MẶT</vt:lpstr>
      <vt:lpstr>Phân tích, thiết kế hệ thống</vt:lpstr>
      <vt:lpstr>Sơ đồ Luồng và tất cả các chức năng </vt:lpstr>
      <vt:lpstr>Thiết module và cơ sơ dữ liệu</vt:lpstr>
      <vt:lpstr>Thiết module và cơ sơ dữ liệu</vt:lpstr>
      <vt:lpstr>Sơ đồ chức năng chính (điểm danh realtime)</vt:lpstr>
      <vt:lpstr>Chú thích Sơ đồ chức năng chính </vt:lpstr>
      <vt:lpstr>Chú thích Sơ đồ chức năng chính </vt:lpstr>
      <vt:lpstr>kết Quả thử nghiệm</vt:lpstr>
      <vt:lpstr>kết Quả Đánh giá mô hình</vt:lpstr>
      <vt:lpstr>Một số hình ảnh thực nghiệm</vt:lpstr>
      <vt:lpstr>Một số hình ảnh thực nghiệm</vt:lpstr>
      <vt:lpstr>Một số hình ảnh thực nghiệm</vt:lpstr>
      <vt:lpstr>Một số hình ảnh thực nghiệm</vt:lpstr>
      <vt:lpstr>Một số hình ảnh thực nghiệm</vt:lpstr>
      <vt:lpstr>Một số hình ảnh thực nghiệm</vt:lpstr>
      <vt:lpstr>Một số hình ảnh thực nghiệm</vt:lpstr>
      <vt:lpstr>Kết quả thực nghiệm (Video demo)</vt:lpstr>
      <vt:lpstr>Lời cảm ơn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DINHNGHIA</dc:creator>
  <cp:lastModifiedBy>VoDinhNghia</cp:lastModifiedBy>
  <cp:revision>102</cp:revision>
  <dcterms:created xsi:type="dcterms:W3CDTF">2020-11-09T09:09:29Z</dcterms:created>
  <dcterms:modified xsi:type="dcterms:W3CDTF">2020-12-29T13:10:54Z</dcterms:modified>
</cp:coreProperties>
</file>