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93" r:id="rId3"/>
    <p:sldId id="300" r:id="rId4"/>
    <p:sldId id="301" r:id="rId5"/>
    <p:sldId id="302" r:id="rId6"/>
    <p:sldId id="303" r:id="rId7"/>
    <p:sldId id="309" r:id="rId8"/>
    <p:sldId id="310" r:id="rId9"/>
    <p:sldId id="304" r:id="rId10"/>
    <p:sldId id="308" r:id="rId11"/>
    <p:sldId id="306" r:id="rId12"/>
    <p:sldId id="307" r:id="rId13"/>
    <p:sldId id="29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id="{C4BDB9B2-C0CD-48A1-8798-A976769B7699}">
          <p14:sldIdLst>
            <p14:sldId id="256"/>
            <p14:sldId id="293"/>
            <p14:sldId id="300"/>
            <p14:sldId id="301"/>
            <p14:sldId id="302"/>
            <p14:sldId id="303"/>
            <p14:sldId id="309"/>
            <p14:sldId id="310"/>
            <p14:sldId id="304"/>
            <p14:sldId id="308"/>
            <p14:sldId id="306"/>
            <p14:sldId id="307"/>
            <p14:sldId id="29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4E1D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645" autoAdjust="0"/>
    <p:restoredTop sz="70642" autoAdjust="0"/>
  </p:normalViewPr>
  <p:slideViewPr>
    <p:cSldViewPr snapToGrid="0">
      <p:cViewPr varScale="1">
        <p:scale>
          <a:sx n="58" d="100"/>
          <a:sy n="58" d="100"/>
        </p:scale>
        <p:origin x="1435" y="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B19C00-9FBA-4F6B-B538-4FA197D07F4E}" type="datetimeFigureOut">
              <a:rPr lang="en-US" smtClean="0"/>
              <a:t>8/8/2024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58FE3C-DA3D-45F5-8CC0-22CEBDF27EBB}" type="slidenum">
              <a:rPr lang="en-US" smtClean="0"/>
              <a:t>‹#›</a:t>
            </a:fld>
            <a:endParaRPr lang="en-US"/>
          </a:p>
        </p:txBody>
      </p:sp>
    </p:spTree>
    <p:extLst>
      <p:ext uri="{BB962C8B-B14F-4D97-AF65-F5344CB8AC3E}">
        <p14:creationId xmlns:p14="http://schemas.microsoft.com/office/powerpoint/2010/main" val="24288268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alternating flow can cause significant fluctuations in pressure and flow rates, leading to operational challenges. If not addressed promptly, slugging can result in severe vibrations and potential damage to equipment, increased wear and tear on pipelines, and inefficiencies in production. </a:t>
            </a:r>
            <a:br>
              <a:rPr lang="en-US" dirty="0"/>
            </a:br>
            <a:br>
              <a:rPr lang="en-US" dirty="0"/>
            </a:br>
            <a:r>
              <a:rPr lang="en-US" dirty="0"/>
              <a:t>Moreover, it can cause safety hazards, such as gas surges, which can be dangerous for personnel and infrastructure. Addressing slugging in a timely manner is crucial to maintaining the integrity of the well and ensuring efficient and safe production operations.</a:t>
            </a:r>
          </a:p>
        </p:txBody>
      </p:sp>
      <p:sp>
        <p:nvSpPr>
          <p:cNvPr id="4" name="Slide Number Placeholder 3"/>
          <p:cNvSpPr>
            <a:spLocks noGrp="1"/>
          </p:cNvSpPr>
          <p:nvPr>
            <p:ph type="sldNum" sz="quarter" idx="5"/>
          </p:nvPr>
        </p:nvSpPr>
        <p:spPr/>
        <p:txBody>
          <a:bodyPr/>
          <a:lstStyle/>
          <a:p>
            <a:fld id="{5558FE3C-DA3D-45F5-8CC0-22CEBDF27EBB}" type="slidenum">
              <a:rPr lang="en-US" smtClean="0"/>
              <a:t>2</a:t>
            </a:fld>
            <a:endParaRPr lang="en-US"/>
          </a:p>
        </p:txBody>
      </p:sp>
    </p:spTree>
    <p:extLst>
      <p:ext uri="{BB962C8B-B14F-4D97-AF65-F5344CB8AC3E}">
        <p14:creationId xmlns:p14="http://schemas.microsoft.com/office/powerpoint/2010/main" val="804282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live data sent by sensor is collected in the database. Main application has “</a:t>
            </a:r>
            <a:r>
              <a:rPr lang="en-US" dirty="0" err="1"/>
              <a:t>cron</a:t>
            </a:r>
            <a:r>
              <a:rPr lang="en-US" dirty="0"/>
              <a:t>” logic which reads data from pre-defined time intervals throughout the day. This data(</a:t>
            </a:r>
            <a:r>
              <a:rPr lang="en-US" dirty="0" err="1"/>
              <a:t>e.g</a:t>
            </a:r>
            <a:r>
              <a:rPr lang="en-US" dirty="0"/>
              <a:t> features) are analyzed and labels for each row are created. This labels are written back to the database which can be used for visualization and analytics purposes.</a:t>
            </a:r>
          </a:p>
        </p:txBody>
      </p:sp>
      <p:sp>
        <p:nvSpPr>
          <p:cNvPr id="4" name="Slide Number Placeholder 3"/>
          <p:cNvSpPr>
            <a:spLocks noGrp="1"/>
          </p:cNvSpPr>
          <p:nvPr>
            <p:ph type="sldNum" sz="quarter" idx="5"/>
          </p:nvPr>
        </p:nvSpPr>
        <p:spPr/>
        <p:txBody>
          <a:bodyPr/>
          <a:lstStyle/>
          <a:p>
            <a:fld id="{5558FE3C-DA3D-45F5-8CC0-22CEBDF27EBB}" type="slidenum">
              <a:rPr lang="en-US" smtClean="0"/>
              <a:t>4</a:t>
            </a:fld>
            <a:endParaRPr lang="en-US"/>
          </a:p>
        </p:txBody>
      </p:sp>
    </p:spTree>
    <p:extLst>
      <p:ext uri="{BB962C8B-B14F-4D97-AF65-F5344CB8AC3E}">
        <p14:creationId xmlns:p14="http://schemas.microsoft.com/office/powerpoint/2010/main" val="41496138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Rule based system consists of 3 main logic checks. First, each time interval is checked for fluctuations in pressure profile. If the well pressure is fluctuating, the changes in choke and gas lift are evaluated. If there have been no changes, it means this is natural behavior of the well and not caused by operational changes. This case triggers the alert system and sends a special message to engineer.</a:t>
            </a:r>
          </a:p>
        </p:txBody>
      </p:sp>
      <p:sp>
        <p:nvSpPr>
          <p:cNvPr id="4" name="Slide Number Placeholder 3"/>
          <p:cNvSpPr>
            <a:spLocks noGrp="1"/>
          </p:cNvSpPr>
          <p:nvPr>
            <p:ph type="sldNum" sz="quarter" idx="5"/>
          </p:nvPr>
        </p:nvSpPr>
        <p:spPr/>
        <p:txBody>
          <a:bodyPr/>
          <a:lstStyle/>
          <a:p>
            <a:fld id="{5558FE3C-DA3D-45F5-8CC0-22CEBDF27EBB}" type="slidenum">
              <a:rPr lang="en-US" smtClean="0"/>
              <a:t>7</a:t>
            </a:fld>
            <a:endParaRPr lang="en-US"/>
          </a:p>
        </p:txBody>
      </p:sp>
    </p:spTree>
    <p:extLst>
      <p:ext uri="{BB962C8B-B14F-4D97-AF65-F5344CB8AC3E}">
        <p14:creationId xmlns:p14="http://schemas.microsoft.com/office/powerpoint/2010/main" val="680673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72DCC-119D-A3C8-E728-49F4DBC2A9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52917E8-D52D-D5D5-2EED-CF7CF0CE78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7575569-F257-E64D-16A5-04BCF012DEE1}"/>
              </a:ext>
            </a:extLst>
          </p:cNvPr>
          <p:cNvSpPr>
            <a:spLocks noGrp="1"/>
          </p:cNvSpPr>
          <p:nvPr>
            <p:ph type="dt" sz="half" idx="10"/>
          </p:nvPr>
        </p:nvSpPr>
        <p:spPr/>
        <p:txBody>
          <a:bodyPr/>
          <a:lstStyle/>
          <a:p>
            <a:fld id="{10A00F14-1C5B-4C97-8C3A-7F7E7E4F8B81}" type="datetime1">
              <a:rPr lang="en-US" smtClean="0"/>
              <a:t>8/8/2024</a:t>
            </a:fld>
            <a:endParaRPr lang="en-US"/>
          </a:p>
        </p:txBody>
      </p:sp>
      <p:sp>
        <p:nvSpPr>
          <p:cNvPr id="5" name="Footer Placeholder 4">
            <a:extLst>
              <a:ext uri="{FF2B5EF4-FFF2-40B4-BE49-F238E27FC236}">
                <a16:creationId xmlns:a16="http://schemas.microsoft.com/office/drawing/2014/main" id="{A63562AD-2ACC-7847-737E-7778729DFD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BF9146-28EA-CC82-F8E9-0E8325C35988}"/>
              </a:ext>
            </a:extLst>
          </p:cNvPr>
          <p:cNvSpPr>
            <a:spLocks noGrp="1"/>
          </p:cNvSpPr>
          <p:nvPr>
            <p:ph type="sldNum" sz="quarter" idx="12"/>
          </p:nvPr>
        </p:nvSpPr>
        <p:spPr/>
        <p:txBody>
          <a:bodyPr/>
          <a:lstStyle/>
          <a:p>
            <a:fld id="{A0A89718-6B35-4F95-AFF3-F3DDA665684B}" type="slidenum">
              <a:rPr lang="en-US" smtClean="0"/>
              <a:t>‹#›</a:t>
            </a:fld>
            <a:endParaRPr lang="en-US"/>
          </a:p>
        </p:txBody>
      </p:sp>
      <p:sp>
        <p:nvSpPr>
          <p:cNvPr id="7" name="TextBox 6">
            <a:extLst>
              <a:ext uri="{FF2B5EF4-FFF2-40B4-BE49-F238E27FC236}">
                <a16:creationId xmlns:a16="http://schemas.microsoft.com/office/drawing/2014/main" id="{45793917-12D4-7B86-C46F-743416C7371A}"/>
              </a:ext>
            </a:extLst>
          </p:cNvPr>
          <p:cNvSpPr txBox="1"/>
          <p:nvPr userDrawn="1"/>
        </p:nvSpPr>
        <p:spPr>
          <a:xfrm>
            <a:off x="4722067" y="6491454"/>
            <a:ext cx="2747865" cy="276999"/>
          </a:xfrm>
          <a:prstGeom prst="rect">
            <a:avLst/>
          </a:prstGeom>
          <a:noFill/>
        </p:spPr>
        <p:txBody>
          <a:bodyPr wrap="square">
            <a:spAutoFit/>
          </a:bodyPr>
          <a:lstStyle/>
          <a:p>
            <a:pPr lvl="0"/>
            <a:r>
              <a:rPr lang="en-US" sz="1200" dirty="0">
                <a:solidFill>
                  <a:prstClr val="black"/>
                </a:solidFill>
                <a:latin typeface="Avenir Next LT Pro Light"/>
              </a:rPr>
              <a:t>Guided research CSCI 6917</a:t>
            </a:r>
          </a:p>
        </p:txBody>
      </p:sp>
    </p:spTree>
    <p:extLst>
      <p:ext uri="{BB962C8B-B14F-4D97-AF65-F5344CB8AC3E}">
        <p14:creationId xmlns:p14="http://schemas.microsoft.com/office/powerpoint/2010/main" val="2490889551"/>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1824C-FA3B-C965-BF17-5B8C67FBFB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DB21CA2-2381-CE6C-3A4F-D45360336E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407687-3042-0CA3-282C-7838AD920406}"/>
              </a:ext>
            </a:extLst>
          </p:cNvPr>
          <p:cNvSpPr>
            <a:spLocks noGrp="1"/>
          </p:cNvSpPr>
          <p:nvPr>
            <p:ph type="dt" sz="half" idx="10"/>
          </p:nvPr>
        </p:nvSpPr>
        <p:spPr/>
        <p:txBody>
          <a:bodyPr/>
          <a:lstStyle/>
          <a:p>
            <a:fld id="{D1625FB2-24D1-49D0-99D2-745196ABD3E9}" type="datetime1">
              <a:rPr lang="en-US" smtClean="0"/>
              <a:t>8/8/2024</a:t>
            </a:fld>
            <a:endParaRPr lang="en-US"/>
          </a:p>
        </p:txBody>
      </p:sp>
      <p:sp>
        <p:nvSpPr>
          <p:cNvPr id="5" name="Footer Placeholder 4">
            <a:extLst>
              <a:ext uri="{FF2B5EF4-FFF2-40B4-BE49-F238E27FC236}">
                <a16:creationId xmlns:a16="http://schemas.microsoft.com/office/drawing/2014/main" id="{FBB5B470-1792-EBF6-20EB-9D95BC4D56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0732E4-DCA2-CA63-7841-73F3FC082DE0}"/>
              </a:ext>
            </a:extLst>
          </p:cNvPr>
          <p:cNvSpPr>
            <a:spLocks noGrp="1"/>
          </p:cNvSpPr>
          <p:nvPr>
            <p:ph type="sldNum" sz="quarter" idx="12"/>
          </p:nvPr>
        </p:nvSpPr>
        <p:spPr/>
        <p:txBody>
          <a:bodyPr/>
          <a:lstStyle/>
          <a:p>
            <a:fld id="{A0A89718-6B35-4F95-AFF3-F3DDA665684B}" type="slidenum">
              <a:rPr lang="en-US" smtClean="0"/>
              <a:t>‹#›</a:t>
            </a:fld>
            <a:endParaRPr lang="en-US"/>
          </a:p>
        </p:txBody>
      </p:sp>
    </p:spTree>
    <p:extLst>
      <p:ext uri="{BB962C8B-B14F-4D97-AF65-F5344CB8AC3E}">
        <p14:creationId xmlns:p14="http://schemas.microsoft.com/office/powerpoint/2010/main" val="2991307938"/>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8898EB-0766-A249-55C0-C31BA63E0AC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91BA09A-3F91-A8BE-F0F8-D5FC41E761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7C1B2C-ABFA-11F2-7139-7C9EA6C2C0AB}"/>
              </a:ext>
            </a:extLst>
          </p:cNvPr>
          <p:cNvSpPr>
            <a:spLocks noGrp="1"/>
          </p:cNvSpPr>
          <p:nvPr>
            <p:ph type="dt" sz="half" idx="10"/>
          </p:nvPr>
        </p:nvSpPr>
        <p:spPr/>
        <p:txBody>
          <a:bodyPr/>
          <a:lstStyle/>
          <a:p>
            <a:fld id="{A8B9EEC1-40C4-4F20-B74B-63B06121BE26}" type="datetime1">
              <a:rPr lang="en-US" smtClean="0"/>
              <a:t>8/8/2024</a:t>
            </a:fld>
            <a:endParaRPr lang="en-US"/>
          </a:p>
        </p:txBody>
      </p:sp>
      <p:sp>
        <p:nvSpPr>
          <p:cNvPr id="5" name="Footer Placeholder 4">
            <a:extLst>
              <a:ext uri="{FF2B5EF4-FFF2-40B4-BE49-F238E27FC236}">
                <a16:creationId xmlns:a16="http://schemas.microsoft.com/office/drawing/2014/main" id="{3EE9859D-03A1-2A0D-29B3-9215BC29E1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35DE07-521A-56BF-7320-3E715D1B7BAF}"/>
              </a:ext>
            </a:extLst>
          </p:cNvPr>
          <p:cNvSpPr>
            <a:spLocks noGrp="1"/>
          </p:cNvSpPr>
          <p:nvPr>
            <p:ph type="sldNum" sz="quarter" idx="12"/>
          </p:nvPr>
        </p:nvSpPr>
        <p:spPr/>
        <p:txBody>
          <a:bodyPr/>
          <a:lstStyle/>
          <a:p>
            <a:fld id="{A0A89718-6B35-4F95-AFF3-F3DDA665684B}" type="slidenum">
              <a:rPr lang="en-US" smtClean="0"/>
              <a:t>‹#›</a:t>
            </a:fld>
            <a:endParaRPr lang="en-US"/>
          </a:p>
        </p:txBody>
      </p:sp>
    </p:spTree>
    <p:extLst>
      <p:ext uri="{BB962C8B-B14F-4D97-AF65-F5344CB8AC3E}">
        <p14:creationId xmlns:p14="http://schemas.microsoft.com/office/powerpoint/2010/main" val="1573138273"/>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70DE9-DEE7-6EB9-454F-6708DF88FC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9D5561-17E0-7E95-48A7-E3017AAD056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7D6E45-66CD-273A-C6B2-4040F4A249B3}"/>
              </a:ext>
            </a:extLst>
          </p:cNvPr>
          <p:cNvSpPr>
            <a:spLocks noGrp="1"/>
          </p:cNvSpPr>
          <p:nvPr>
            <p:ph type="dt" sz="half" idx="10"/>
          </p:nvPr>
        </p:nvSpPr>
        <p:spPr/>
        <p:txBody>
          <a:bodyPr/>
          <a:lstStyle/>
          <a:p>
            <a:fld id="{72A77BEC-B6DB-406B-A814-69CD13990065}" type="datetime1">
              <a:rPr lang="en-US" smtClean="0"/>
              <a:t>8/8/2024</a:t>
            </a:fld>
            <a:endParaRPr lang="en-US"/>
          </a:p>
        </p:txBody>
      </p:sp>
      <p:sp>
        <p:nvSpPr>
          <p:cNvPr id="5" name="Footer Placeholder 4">
            <a:extLst>
              <a:ext uri="{FF2B5EF4-FFF2-40B4-BE49-F238E27FC236}">
                <a16:creationId xmlns:a16="http://schemas.microsoft.com/office/drawing/2014/main" id="{5B62D5FE-8F02-67B1-8596-9A438424D2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E03FE7-5CFD-D207-6CDA-5402C1F1217B}"/>
              </a:ext>
            </a:extLst>
          </p:cNvPr>
          <p:cNvSpPr>
            <a:spLocks noGrp="1"/>
          </p:cNvSpPr>
          <p:nvPr>
            <p:ph type="sldNum" sz="quarter" idx="12"/>
          </p:nvPr>
        </p:nvSpPr>
        <p:spPr/>
        <p:txBody>
          <a:bodyPr/>
          <a:lstStyle/>
          <a:p>
            <a:fld id="{A0A89718-6B35-4F95-AFF3-F3DDA665684B}" type="slidenum">
              <a:rPr lang="en-US" smtClean="0"/>
              <a:t>‹#›</a:t>
            </a:fld>
            <a:endParaRPr lang="en-US"/>
          </a:p>
        </p:txBody>
      </p:sp>
    </p:spTree>
    <p:extLst>
      <p:ext uri="{BB962C8B-B14F-4D97-AF65-F5344CB8AC3E}">
        <p14:creationId xmlns:p14="http://schemas.microsoft.com/office/powerpoint/2010/main" val="1458112547"/>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A18A4-053A-FE92-4332-8C487D62B9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0EE19DA-11BD-40DC-071E-4D59397CD6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24E4B5-2FAA-430C-3993-8E2C271323F8}"/>
              </a:ext>
            </a:extLst>
          </p:cNvPr>
          <p:cNvSpPr>
            <a:spLocks noGrp="1"/>
          </p:cNvSpPr>
          <p:nvPr>
            <p:ph type="dt" sz="half" idx="10"/>
          </p:nvPr>
        </p:nvSpPr>
        <p:spPr/>
        <p:txBody>
          <a:bodyPr/>
          <a:lstStyle/>
          <a:p>
            <a:fld id="{9572147F-86BD-4235-A76C-A8BC8A46113E}" type="datetime1">
              <a:rPr lang="en-US" smtClean="0"/>
              <a:t>8/8/2024</a:t>
            </a:fld>
            <a:endParaRPr lang="en-US"/>
          </a:p>
        </p:txBody>
      </p:sp>
      <p:sp>
        <p:nvSpPr>
          <p:cNvPr id="5" name="Footer Placeholder 4">
            <a:extLst>
              <a:ext uri="{FF2B5EF4-FFF2-40B4-BE49-F238E27FC236}">
                <a16:creationId xmlns:a16="http://schemas.microsoft.com/office/drawing/2014/main" id="{DFCDD6DC-8DE7-D278-D2E4-6237F85CEC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AF3AC5-2765-34F5-757A-A8097E5810AE}"/>
              </a:ext>
            </a:extLst>
          </p:cNvPr>
          <p:cNvSpPr>
            <a:spLocks noGrp="1"/>
          </p:cNvSpPr>
          <p:nvPr>
            <p:ph type="sldNum" sz="quarter" idx="12"/>
          </p:nvPr>
        </p:nvSpPr>
        <p:spPr/>
        <p:txBody>
          <a:bodyPr/>
          <a:lstStyle/>
          <a:p>
            <a:fld id="{A0A89718-6B35-4F95-AFF3-F3DDA665684B}" type="slidenum">
              <a:rPr lang="en-US" smtClean="0"/>
              <a:t>‹#›</a:t>
            </a:fld>
            <a:endParaRPr lang="en-US"/>
          </a:p>
        </p:txBody>
      </p:sp>
    </p:spTree>
    <p:extLst>
      <p:ext uri="{BB962C8B-B14F-4D97-AF65-F5344CB8AC3E}">
        <p14:creationId xmlns:p14="http://schemas.microsoft.com/office/powerpoint/2010/main" val="2707044833"/>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E0DA2-AACA-A0E0-4F9D-B6A5E1EA0C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8FD5C9-0580-9E38-37F3-A382C2AB62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A084E0-6DDC-1FBA-AEE5-276F7C4928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EA1D597-1693-5AAA-1AA6-1743FC7AE5A3}"/>
              </a:ext>
            </a:extLst>
          </p:cNvPr>
          <p:cNvSpPr>
            <a:spLocks noGrp="1"/>
          </p:cNvSpPr>
          <p:nvPr>
            <p:ph type="dt" sz="half" idx="10"/>
          </p:nvPr>
        </p:nvSpPr>
        <p:spPr/>
        <p:txBody>
          <a:bodyPr/>
          <a:lstStyle/>
          <a:p>
            <a:fld id="{EF9EF286-BBB6-4510-A628-4F42FA89CBD5}" type="datetime1">
              <a:rPr lang="en-US" smtClean="0"/>
              <a:t>8/8/2024</a:t>
            </a:fld>
            <a:endParaRPr lang="en-US"/>
          </a:p>
        </p:txBody>
      </p:sp>
      <p:sp>
        <p:nvSpPr>
          <p:cNvPr id="6" name="Footer Placeholder 5">
            <a:extLst>
              <a:ext uri="{FF2B5EF4-FFF2-40B4-BE49-F238E27FC236}">
                <a16:creationId xmlns:a16="http://schemas.microsoft.com/office/drawing/2014/main" id="{12EC1AFD-A5F5-5DCB-D624-7B870ED9BF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1C3E1F-A561-B275-4D10-63AC24BFE68C}"/>
              </a:ext>
            </a:extLst>
          </p:cNvPr>
          <p:cNvSpPr>
            <a:spLocks noGrp="1"/>
          </p:cNvSpPr>
          <p:nvPr>
            <p:ph type="sldNum" sz="quarter" idx="12"/>
          </p:nvPr>
        </p:nvSpPr>
        <p:spPr/>
        <p:txBody>
          <a:bodyPr/>
          <a:lstStyle/>
          <a:p>
            <a:fld id="{A0A89718-6B35-4F95-AFF3-F3DDA665684B}" type="slidenum">
              <a:rPr lang="en-US" smtClean="0"/>
              <a:t>‹#›</a:t>
            </a:fld>
            <a:endParaRPr lang="en-US"/>
          </a:p>
        </p:txBody>
      </p:sp>
    </p:spTree>
    <p:extLst>
      <p:ext uri="{BB962C8B-B14F-4D97-AF65-F5344CB8AC3E}">
        <p14:creationId xmlns:p14="http://schemas.microsoft.com/office/powerpoint/2010/main" val="2993269512"/>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554D6-B9AC-32EC-43F0-0E72B78A3F4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566A2A2-243F-F6E7-D51D-18984002BF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3EAF43-F5D0-4EF7-2E2A-A0357CAA7B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2DC061F-2CE7-7AB8-F9E8-C78ACFC4FC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B3A646-9E0E-4EA9-FB00-D8D6BE9A9CC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960455E-A834-2C23-A494-02F711BACD5E}"/>
              </a:ext>
            </a:extLst>
          </p:cNvPr>
          <p:cNvSpPr>
            <a:spLocks noGrp="1"/>
          </p:cNvSpPr>
          <p:nvPr>
            <p:ph type="dt" sz="half" idx="10"/>
          </p:nvPr>
        </p:nvSpPr>
        <p:spPr/>
        <p:txBody>
          <a:bodyPr/>
          <a:lstStyle/>
          <a:p>
            <a:fld id="{4B6C52BB-0F78-4301-848A-6DDC436B87EC}" type="datetime1">
              <a:rPr lang="en-US" smtClean="0"/>
              <a:t>8/8/2024</a:t>
            </a:fld>
            <a:endParaRPr lang="en-US"/>
          </a:p>
        </p:txBody>
      </p:sp>
      <p:sp>
        <p:nvSpPr>
          <p:cNvPr id="8" name="Footer Placeholder 7">
            <a:extLst>
              <a:ext uri="{FF2B5EF4-FFF2-40B4-BE49-F238E27FC236}">
                <a16:creationId xmlns:a16="http://schemas.microsoft.com/office/drawing/2014/main" id="{0D22DC15-29B6-9D60-AA1D-56844AD5232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B4DA9DE-EAEF-3B02-CA32-BEB5496A1A1C}"/>
              </a:ext>
            </a:extLst>
          </p:cNvPr>
          <p:cNvSpPr>
            <a:spLocks noGrp="1"/>
          </p:cNvSpPr>
          <p:nvPr>
            <p:ph type="sldNum" sz="quarter" idx="12"/>
          </p:nvPr>
        </p:nvSpPr>
        <p:spPr/>
        <p:txBody>
          <a:bodyPr/>
          <a:lstStyle/>
          <a:p>
            <a:fld id="{A0A89718-6B35-4F95-AFF3-F3DDA665684B}" type="slidenum">
              <a:rPr lang="en-US" smtClean="0"/>
              <a:t>‹#›</a:t>
            </a:fld>
            <a:endParaRPr lang="en-US"/>
          </a:p>
        </p:txBody>
      </p:sp>
    </p:spTree>
    <p:extLst>
      <p:ext uri="{BB962C8B-B14F-4D97-AF65-F5344CB8AC3E}">
        <p14:creationId xmlns:p14="http://schemas.microsoft.com/office/powerpoint/2010/main" val="2625233604"/>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D7034-FC2A-1A5E-8B2C-2DD27042D4B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E462018-D595-CFD6-8137-943A9530BD82}"/>
              </a:ext>
            </a:extLst>
          </p:cNvPr>
          <p:cNvSpPr>
            <a:spLocks noGrp="1"/>
          </p:cNvSpPr>
          <p:nvPr>
            <p:ph type="dt" sz="half" idx="10"/>
          </p:nvPr>
        </p:nvSpPr>
        <p:spPr/>
        <p:txBody>
          <a:bodyPr/>
          <a:lstStyle/>
          <a:p>
            <a:fld id="{E15D496B-2B22-463F-91C0-ABBF0E100FAC}" type="datetime1">
              <a:rPr lang="en-US" smtClean="0"/>
              <a:t>8/8/2024</a:t>
            </a:fld>
            <a:endParaRPr lang="en-US"/>
          </a:p>
        </p:txBody>
      </p:sp>
      <p:sp>
        <p:nvSpPr>
          <p:cNvPr id="4" name="Footer Placeholder 3">
            <a:extLst>
              <a:ext uri="{FF2B5EF4-FFF2-40B4-BE49-F238E27FC236}">
                <a16:creationId xmlns:a16="http://schemas.microsoft.com/office/drawing/2014/main" id="{8FAD4340-EBFF-D5FB-0EE4-B71ECC06D64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20E2BD-BCF1-8FA5-7C27-0F989AE796F3}"/>
              </a:ext>
            </a:extLst>
          </p:cNvPr>
          <p:cNvSpPr>
            <a:spLocks noGrp="1"/>
          </p:cNvSpPr>
          <p:nvPr>
            <p:ph type="sldNum" sz="quarter" idx="12"/>
          </p:nvPr>
        </p:nvSpPr>
        <p:spPr/>
        <p:txBody>
          <a:bodyPr/>
          <a:lstStyle/>
          <a:p>
            <a:fld id="{A0A89718-6B35-4F95-AFF3-F3DDA665684B}" type="slidenum">
              <a:rPr lang="en-US" smtClean="0"/>
              <a:t>‹#›</a:t>
            </a:fld>
            <a:endParaRPr lang="en-US"/>
          </a:p>
        </p:txBody>
      </p:sp>
    </p:spTree>
    <p:extLst>
      <p:ext uri="{BB962C8B-B14F-4D97-AF65-F5344CB8AC3E}">
        <p14:creationId xmlns:p14="http://schemas.microsoft.com/office/powerpoint/2010/main" val="41297318"/>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F15912-B4F3-418B-5E3A-95F88A0D2EA9}"/>
              </a:ext>
            </a:extLst>
          </p:cNvPr>
          <p:cNvSpPr>
            <a:spLocks noGrp="1"/>
          </p:cNvSpPr>
          <p:nvPr>
            <p:ph type="dt" sz="half" idx="10"/>
          </p:nvPr>
        </p:nvSpPr>
        <p:spPr/>
        <p:txBody>
          <a:bodyPr/>
          <a:lstStyle/>
          <a:p>
            <a:fld id="{905FAD75-08E2-4273-8814-3C81AC9EAC38}" type="datetime1">
              <a:rPr lang="en-US" smtClean="0"/>
              <a:t>8/8/2024</a:t>
            </a:fld>
            <a:endParaRPr lang="en-US"/>
          </a:p>
        </p:txBody>
      </p:sp>
      <p:sp>
        <p:nvSpPr>
          <p:cNvPr id="3" name="Footer Placeholder 2">
            <a:extLst>
              <a:ext uri="{FF2B5EF4-FFF2-40B4-BE49-F238E27FC236}">
                <a16:creationId xmlns:a16="http://schemas.microsoft.com/office/drawing/2014/main" id="{AAECE2F7-E148-F45A-4E58-A7267EC1A7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17450A4-93B6-3588-CC27-57D7BE23A6ED}"/>
              </a:ext>
            </a:extLst>
          </p:cNvPr>
          <p:cNvSpPr>
            <a:spLocks noGrp="1"/>
          </p:cNvSpPr>
          <p:nvPr>
            <p:ph type="sldNum" sz="quarter" idx="12"/>
          </p:nvPr>
        </p:nvSpPr>
        <p:spPr/>
        <p:txBody>
          <a:bodyPr/>
          <a:lstStyle/>
          <a:p>
            <a:fld id="{A0A89718-6B35-4F95-AFF3-F3DDA665684B}" type="slidenum">
              <a:rPr lang="en-US" smtClean="0"/>
              <a:t>‹#›</a:t>
            </a:fld>
            <a:endParaRPr lang="en-US"/>
          </a:p>
        </p:txBody>
      </p:sp>
    </p:spTree>
    <p:extLst>
      <p:ext uri="{BB962C8B-B14F-4D97-AF65-F5344CB8AC3E}">
        <p14:creationId xmlns:p14="http://schemas.microsoft.com/office/powerpoint/2010/main" val="3153466739"/>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94599-B30D-A243-C459-B62B9C53BC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FBD002-F8F0-8FE2-CCF8-8F5840BAAC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7A309A3-3A27-B215-C3BF-F5B8C31998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04BC9A-6073-9BC8-C321-22A932E9A0EF}"/>
              </a:ext>
            </a:extLst>
          </p:cNvPr>
          <p:cNvSpPr>
            <a:spLocks noGrp="1"/>
          </p:cNvSpPr>
          <p:nvPr>
            <p:ph type="dt" sz="half" idx="10"/>
          </p:nvPr>
        </p:nvSpPr>
        <p:spPr/>
        <p:txBody>
          <a:bodyPr/>
          <a:lstStyle/>
          <a:p>
            <a:fld id="{4034F904-5A91-4C11-BF3F-3EA52091DA2D}" type="datetime1">
              <a:rPr lang="en-US" smtClean="0"/>
              <a:t>8/8/2024</a:t>
            </a:fld>
            <a:endParaRPr lang="en-US"/>
          </a:p>
        </p:txBody>
      </p:sp>
      <p:sp>
        <p:nvSpPr>
          <p:cNvPr id="6" name="Footer Placeholder 5">
            <a:extLst>
              <a:ext uri="{FF2B5EF4-FFF2-40B4-BE49-F238E27FC236}">
                <a16:creationId xmlns:a16="http://schemas.microsoft.com/office/drawing/2014/main" id="{629C4DA4-0595-F3A0-34EF-BD459C266B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B070C3-DEFE-732F-A851-D2F638E352C9}"/>
              </a:ext>
            </a:extLst>
          </p:cNvPr>
          <p:cNvSpPr>
            <a:spLocks noGrp="1"/>
          </p:cNvSpPr>
          <p:nvPr>
            <p:ph type="sldNum" sz="quarter" idx="12"/>
          </p:nvPr>
        </p:nvSpPr>
        <p:spPr/>
        <p:txBody>
          <a:bodyPr/>
          <a:lstStyle/>
          <a:p>
            <a:fld id="{A0A89718-6B35-4F95-AFF3-F3DDA665684B}" type="slidenum">
              <a:rPr lang="en-US" smtClean="0"/>
              <a:t>‹#›</a:t>
            </a:fld>
            <a:endParaRPr lang="en-US"/>
          </a:p>
        </p:txBody>
      </p:sp>
    </p:spTree>
    <p:extLst>
      <p:ext uri="{BB962C8B-B14F-4D97-AF65-F5344CB8AC3E}">
        <p14:creationId xmlns:p14="http://schemas.microsoft.com/office/powerpoint/2010/main" val="695249670"/>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B753E-00A4-A8BE-20B3-7DAE5B75D9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FF129F0-1CFB-E68B-0B38-545E2D210B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C452D1-41C7-9A1D-B787-A9CA70AC40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7C35D3-BC5E-12F3-2B57-D16B1DC4F74E}"/>
              </a:ext>
            </a:extLst>
          </p:cNvPr>
          <p:cNvSpPr>
            <a:spLocks noGrp="1"/>
          </p:cNvSpPr>
          <p:nvPr>
            <p:ph type="dt" sz="half" idx="10"/>
          </p:nvPr>
        </p:nvSpPr>
        <p:spPr/>
        <p:txBody>
          <a:bodyPr/>
          <a:lstStyle/>
          <a:p>
            <a:fld id="{E0BBEAAE-0FD2-4350-A2DE-9DA85AE4BD65}" type="datetime1">
              <a:rPr lang="en-US" smtClean="0"/>
              <a:t>8/8/2024</a:t>
            </a:fld>
            <a:endParaRPr lang="en-US"/>
          </a:p>
        </p:txBody>
      </p:sp>
      <p:sp>
        <p:nvSpPr>
          <p:cNvPr id="6" name="Footer Placeholder 5">
            <a:extLst>
              <a:ext uri="{FF2B5EF4-FFF2-40B4-BE49-F238E27FC236}">
                <a16:creationId xmlns:a16="http://schemas.microsoft.com/office/drawing/2014/main" id="{3EECF8A1-4FE8-2A56-6BCA-38A81E0399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3581A2-B25A-3023-CF83-1F4B4D0FD1E7}"/>
              </a:ext>
            </a:extLst>
          </p:cNvPr>
          <p:cNvSpPr>
            <a:spLocks noGrp="1"/>
          </p:cNvSpPr>
          <p:nvPr>
            <p:ph type="sldNum" sz="quarter" idx="12"/>
          </p:nvPr>
        </p:nvSpPr>
        <p:spPr/>
        <p:txBody>
          <a:bodyPr/>
          <a:lstStyle/>
          <a:p>
            <a:fld id="{A0A89718-6B35-4F95-AFF3-F3DDA665684B}" type="slidenum">
              <a:rPr lang="en-US" smtClean="0"/>
              <a:t>‹#›</a:t>
            </a:fld>
            <a:endParaRPr lang="en-US"/>
          </a:p>
        </p:txBody>
      </p:sp>
    </p:spTree>
    <p:extLst>
      <p:ext uri="{BB962C8B-B14F-4D97-AF65-F5344CB8AC3E}">
        <p14:creationId xmlns:p14="http://schemas.microsoft.com/office/powerpoint/2010/main" val="1904953215"/>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6BC61B-6985-C63E-57CB-107282C030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DD9B064-6633-E564-BCDB-3FD5543445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697633-023F-E332-E0EA-5A241940F1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C09053-F44D-44EA-BFF8-AF827F442BBE}" type="datetime1">
              <a:rPr lang="en-US" smtClean="0"/>
              <a:t>8/8/2024</a:t>
            </a:fld>
            <a:endParaRPr lang="en-US"/>
          </a:p>
        </p:txBody>
      </p:sp>
      <p:sp>
        <p:nvSpPr>
          <p:cNvPr id="5" name="Footer Placeholder 4">
            <a:extLst>
              <a:ext uri="{FF2B5EF4-FFF2-40B4-BE49-F238E27FC236}">
                <a16:creationId xmlns:a16="http://schemas.microsoft.com/office/drawing/2014/main" id="{B73A6DB0-54FF-BE03-9529-3DC4A01165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2B7C2DB-3B37-15D1-4368-430E258732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A89718-6B35-4F95-AFF3-F3DDA665684B}" type="slidenum">
              <a:rPr lang="en-US" smtClean="0"/>
              <a:t>‹#›</a:t>
            </a:fld>
            <a:endParaRPr lang="en-US"/>
          </a:p>
        </p:txBody>
      </p:sp>
      <p:sp>
        <p:nvSpPr>
          <p:cNvPr id="7" name="TextBox 6">
            <a:extLst>
              <a:ext uri="{FF2B5EF4-FFF2-40B4-BE49-F238E27FC236}">
                <a16:creationId xmlns:a16="http://schemas.microsoft.com/office/drawing/2014/main" id="{F4D3940A-A24C-410F-378B-DA4E6EA0F14F}"/>
              </a:ext>
            </a:extLst>
          </p:cNvPr>
          <p:cNvSpPr txBox="1"/>
          <p:nvPr userDrawn="1"/>
        </p:nvSpPr>
        <p:spPr>
          <a:xfrm>
            <a:off x="4722067" y="6491454"/>
            <a:ext cx="2747865" cy="276999"/>
          </a:xfrm>
          <a:prstGeom prst="rect">
            <a:avLst/>
          </a:prstGeom>
          <a:noFill/>
        </p:spPr>
        <p:txBody>
          <a:bodyPr wrap="square">
            <a:spAutoFit/>
          </a:bodyPr>
          <a:lstStyle/>
          <a:p>
            <a:pPr lvl="0"/>
            <a:r>
              <a:rPr lang="en-US" sz="1200" dirty="0">
                <a:solidFill>
                  <a:prstClr val="black"/>
                </a:solidFill>
                <a:latin typeface="Avenir Next LT Pro Light"/>
              </a:rPr>
              <a:t>Guided research CSCI 6917</a:t>
            </a:r>
          </a:p>
        </p:txBody>
      </p:sp>
    </p:spTree>
    <p:extLst>
      <p:ext uri="{BB962C8B-B14F-4D97-AF65-F5344CB8AC3E}">
        <p14:creationId xmlns:p14="http://schemas.microsoft.com/office/powerpoint/2010/main" val="10421010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gif"/></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clipspy.readthedocs.io/en/latest/" TargetMode="External"/><Relationship Id="rId2" Type="http://schemas.openxmlformats.org/officeDocument/2006/relationships/hyperlink" Target="https://f-e-t.com/product/gas-guard/"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svg"/><Relationship Id="rId10" Type="http://schemas.openxmlformats.org/officeDocument/2006/relationships/image" Target="../media/image18.jpg"/><Relationship Id="rId4" Type="http://schemas.openxmlformats.org/officeDocument/2006/relationships/image" Target="../media/image12.png"/><Relationship Id="rId9"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9.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image" Target="../media/image190.png"/><Relationship Id="rId1" Type="http://schemas.openxmlformats.org/officeDocument/2006/relationships/slideLayout" Target="../slideLayouts/slideLayout2.xml"/><Relationship Id="rId4" Type="http://schemas.openxmlformats.org/officeDocument/2006/relationships/image" Target="../media/image2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27F754C-22B0-05C5-1953-AD492AC5C9A0}"/>
              </a:ext>
            </a:extLst>
          </p:cNvPr>
          <p:cNvSpPr txBox="1"/>
          <p:nvPr/>
        </p:nvSpPr>
        <p:spPr>
          <a:xfrm>
            <a:off x="77078" y="4534123"/>
            <a:ext cx="2286448" cy="789447"/>
          </a:xfrm>
          <a:prstGeom prst="rect">
            <a:avLst/>
          </a:prstGeom>
          <a:noFill/>
        </p:spPr>
        <p:txBody>
          <a:bodyPr wrap="square">
            <a:spAutoFit/>
          </a:bodyPr>
          <a:lstStyle/>
          <a:p>
            <a:pPr>
              <a:lnSpc>
                <a:spcPct val="150000"/>
              </a:lnSpc>
            </a:pPr>
            <a:r>
              <a:rPr lang="en-US" sz="1600" dirty="0">
                <a:solidFill>
                  <a:prstClr val="black"/>
                </a:solidFill>
                <a:latin typeface="Avenir Next LT Pro Light"/>
              </a:rPr>
              <a:t>Dursun Dashdamirov</a:t>
            </a:r>
          </a:p>
          <a:p>
            <a:pPr>
              <a:lnSpc>
                <a:spcPct val="150000"/>
              </a:lnSpc>
            </a:pPr>
            <a:r>
              <a:rPr lang="en-US" sz="1600" dirty="0">
                <a:solidFill>
                  <a:prstClr val="black"/>
                </a:solidFill>
                <a:latin typeface="Avenir Next LT Pro Light"/>
              </a:rPr>
              <a:t>08.08.2024</a:t>
            </a:r>
          </a:p>
        </p:txBody>
      </p:sp>
      <p:pic>
        <p:nvPicPr>
          <p:cNvPr id="11" name="Picture 10" descr="George Washington University — Regional Admissions Counselors of California">
            <a:extLst>
              <a:ext uri="{FF2B5EF4-FFF2-40B4-BE49-F238E27FC236}">
                <a16:creationId xmlns:a16="http://schemas.microsoft.com/office/drawing/2014/main" id="{C4BFA122-BEE5-DC10-FFBB-4CD801EC2ED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3354" b="11527"/>
          <a:stretch/>
        </p:blipFill>
        <p:spPr bwMode="auto">
          <a:xfrm>
            <a:off x="2363526" y="23518"/>
            <a:ext cx="1352551" cy="1010524"/>
          </a:xfrm>
          <a:prstGeom prst="rect">
            <a:avLst/>
          </a:prstGeom>
          <a:noFill/>
          <a:ln>
            <a:noFill/>
          </a:ln>
        </p:spPr>
      </p:pic>
      <p:sp>
        <p:nvSpPr>
          <p:cNvPr id="5" name="Slide Number Placeholder 4">
            <a:extLst>
              <a:ext uri="{FF2B5EF4-FFF2-40B4-BE49-F238E27FC236}">
                <a16:creationId xmlns:a16="http://schemas.microsoft.com/office/drawing/2014/main" id="{0021D69B-0D4E-0938-D0B2-826D61E33308}"/>
              </a:ext>
            </a:extLst>
          </p:cNvPr>
          <p:cNvSpPr>
            <a:spLocks noGrp="1"/>
          </p:cNvSpPr>
          <p:nvPr>
            <p:ph type="sldNum" sz="quarter" idx="12"/>
          </p:nvPr>
        </p:nvSpPr>
        <p:spPr/>
        <p:txBody>
          <a:bodyPr/>
          <a:lstStyle/>
          <a:p>
            <a:fld id="{A0A89718-6B35-4F95-AFF3-F3DDA665684B}" type="slidenum">
              <a:rPr lang="en-US" smtClean="0"/>
              <a:t>1</a:t>
            </a:fld>
            <a:endParaRPr lang="en-US"/>
          </a:p>
        </p:txBody>
      </p:sp>
      <p:pic>
        <p:nvPicPr>
          <p:cNvPr id="1026" name="Picture 2" descr="ADA Üniversitesi - Vikipedi">
            <a:extLst>
              <a:ext uri="{FF2B5EF4-FFF2-40B4-BE49-F238E27FC236}">
                <a16:creationId xmlns:a16="http://schemas.microsoft.com/office/drawing/2014/main" id="{F395F993-6E92-B930-DA9A-48A2F06D9D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389" y="92275"/>
            <a:ext cx="1352550" cy="87301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GasGuard™ - FET | Multilift Solutions">
            <a:extLst>
              <a:ext uri="{FF2B5EF4-FFF2-40B4-BE49-F238E27FC236}">
                <a16:creationId xmlns:a16="http://schemas.microsoft.com/office/drawing/2014/main" id="{854FAA8C-14E1-B8BB-C23B-CFB3B44FDD7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23308"/>
          <a:stretch/>
        </p:blipFill>
        <p:spPr bwMode="auto">
          <a:xfrm>
            <a:off x="4291664" y="0"/>
            <a:ext cx="7900336" cy="6858000"/>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a:extLst>
              <a:ext uri="{FF2B5EF4-FFF2-40B4-BE49-F238E27FC236}">
                <a16:creationId xmlns:a16="http://schemas.microsoft.com/office/drawing/2014/main" id="{A8755207-802E-DAB0-D674-BC5E37970379}"/>
              </a:ext>
            </a:extLst>
          </p:cNvPr>
          <p:cNvSpPr txBox="1">
            <a:spLocks/>
          </p:cNvSpPr>
          <p:nvPr/>
        </p:nvSpPr>
        <p:spPr>
          <a:xfrm>
            <a:off x="45307" y="3429000"/>
            <a:ext cx="5324549" cy="1636351"/>
          </a:xfrm>
          <a:prstGeom prst="rect">
            <a:avLst/>
          </a:prstGeom>
        </p:spPr>
        <p:txBody>
          <a:bodyPr vert="horz" lIns="91440" tIns="45720" rIns="91440" bIns="45720" rtlCol="0" anchor="ctr">
            <a:normAutofit fontScale="97500"/>
          </a:bodyPr>
          <a:lstStyle>
            <a:lvl1pPr algn="ctr" defTabSz="914400" rtl="0" eaLnBrk="1" latinLnBrk="0" hangingPunct="1">
              <a:lnSpc>
                <a:spcPct val="90000"/>
              </a:lnSpc>
              <a:spcBef>
                <a:spcPct val="0"/>
              </a:spcBef>
              <a:buNone/>
              <a:defRPr sz="3800" b="1" kern="1200" cap="all" baseline="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2000" dirty="0">
                <a:solidFill>
                  <a:schemeClr val="accent1">
                    <a:lumMod val="50000"/>
                  </a:schemeClr>
                </a:solidFill>
                <a:latin typeface="Posterama"/>
              </a:rPr>
              <a:t>Guided research (CSCI 6917)</a:t>
            </a:r>
          </a:p>
          <a:p>
            <a:pPr marL="0" marR="0" lvl="0" indent="0" algn="l" defTabSz="914400" rtl="0" eaLnBrk="1" fontAlgn="auto" latinLnBrk="0" hangingPunct="1">
              <a:lnSpc>
                <a:spcPct val="90000"/>
              </a:lnSpc>
              <a:spcBef>
                <a:spcPct val="0"/>
              </a:spcBef>
              <a:spcAft>
                <a:spcPts val="0"/>
              </a:spcAft>
              <a:buClrTx/>
              <a:buSzTx/>
              <a:buFontTx/>
              <a:buNone/>
              <a:tabLst/>
              <a:defRPr/>
            </a:pPr>
            <a:r>
              <a:rPr kumimoji="0" lang="az-Latn-AZ" sz="2000" b="1" i="0" u="none" strike="noStrike" kern="1200" cap="all" spc="0" normalizeH="0" baseline="0" noProof="0" dirty="0">
                <a:ln>
                  <a:noFill/>
                </a:ln>
                <a:solidFill>
                  <a:schemeClr val="accent1">
                    <a:lumMod val="50000"/>
                  </a:schemeClr>
                </a:solidFill>
                <a:effectLst/>
                <a:uLnTx/>
                <a:uFillTx/>
                <a:latin typeface="Posterama"/>
                <a:ea typeface="+mj-ea"/>
                <a:cs typeface="+mj-cs"/>
              </a:rPr>
              <a:t>F</a:t>
            </a:r>
            <a:r>
              <a:rPr kumimoji="0" lang="en-US" sz="2000" b="1" i="0" u="none" strike="noStrike" kern="1200" cap="all" spc="0" normalizeH="0" baseline="0" noProof="0" dirty="0" err="1">
                <a:ln>
                  <a:noFill/>
                </a:ln>
                <a:solidFill>
                  <a:schemeClr val="accent1">
                    <a:lumMod val="50000"/>
                  </a:schemeClr>
                </a:solidFill>
                <a:effectLst/>
                <a:uLnTx/>
                <a:uFillTx/>
                <a:latin typeface="Posterama"/>
                <a:ea typeface="+mj-ea"/>
                <a:cs typeface="+mj-cs"/>
              </a:rPr>
              <a:t>Inal</a:t>
            </a:r>
            <a:r>
              <a:rPr kumimoji="0" lang="en-US" sz="2000" b="1" i="0" u="none" strike="noStrike" kern="1200" cap="all" spc="0" normalizeH="0" baseline="0" noProof="0" dirty="0">
                <a:ln>
                  <a:noFill/>
                </a:ln>
                <a:solidFill>
                  <a:schemeClr val="accent1">
                    <a:lumMod val="50000"/>
                  </a:schemeClr>
                </a:solidFill>
                <a:effectLst/>
                <a:uLnTx/>
                <a:uFillTx/>
                <a:latin typeface="Posterama"/>
                <a:ea typeface="+mj-ea"/>
                <a:cs typeface="+mj-cs"/>
              </a:rPr>
              <a:t> presentation</a:t>
            </a:r>
          </a:p>
        </p:txBody>
      </p:sp>
      <p:sp>
        <p:nvSpPr>
          <p:cNvPr id="8" name="Title 1">
            <a:extLst>
              <a:ext uri="{FF2B5EF4-FFF2-40B4-BE49-F238E27FC236}">
                <a16:creationId xmlns:a16="http://schemas.microsoft.com/office/drawing/2014/main" id="{19648E8F-16DF-CE5B-92A2-0666ED66702F}"/>
              </a:ext>
            </a:extLst>
          </p:cNvPr>
          <p:cNvSpPr txBox="1">
            <a:spLocks/>
          </p:cNvSpPr>
          <p:nvPr/>
        </p:nvSpPr>
        <p:spPr>
          <a:xfrm>
            <a:off x="6794340" y="-370419"/>
            <a:ext cx="5830577" cy="1636351"/>
          </a:xfrm>
          <a:prstGeom prst="rect">
            <a:avLst/>
          </a:prstGeom>
        </p:spPr>
        <p:txBody>
          <a:bodyPr vert="horz" lIns="91440" tIns="45720" rIns="91440" bIns="45720" rtlCol="0" anchor="ctr">
            <a:normAutofit fontScale="97500"/>
          </a:bodyPr>
          <a:lstStyle>
            <a:lvl1pPr algn="ctr" defTabSz="914400" rtl="0" eaLnBrk="1" latinLnBrk="0" hangingPunct="1">
              <a:lnSpc>
                <a:spcPct val="90000"/>
              </a:lnSpc>
              <a:spcBef>
                <a:spcPct val="0"/>
              </a:spcBef>
              <a:buNone/>
              <a:defRPr sz="3800" b="1" kern="1200" cap="all" baseline="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400" b="1" i="0" u="none" strike="noStrike" kern="1200" cap="all" spc="0" normalizeH="0" baseline="0" noProof="0" dirty="0" err="1">
                <a:ln>
                  <a:noFill/>
                </a:ln>
                <a:solidFill>
                  <a:schemeClr val="tx2">
                    <a:lumMod val="75000"/>
                  </a:schemeClr>
                </a:solidFill>
                <a:effectLst/>
                <a:uLnTx/>
                <a:uFillTx/>
                <a:latin typeface="Posterama"/>
                <a:ea typeface="+mj-ea"/>
                <a:cs typeface="+mj-cs"/>
              </a:rPr>
              <a:t>SlugGuard</a:t>
            </a:r>
            <a:r>
              <a:rPr kumimoji="0" lang="en-US" sz="2400" b="1" i="0" u="none" strike="noStrike" kern="1200" cap="all" spc="0" normalizeH="0" baseline="0" noProof="0" dirty="0">
                <a:ln>
                  <a:noFill/>
                </a:ln>
                <a:solidFill>
                  <a:schemeClr val="tx2">
                    <a:lumMod val="75000"/>
                  </a:schemeClr>
                </a:solidFill>
                <a:effectLst/>
                <a:uLnTx/>
                <a:uFillTx/>
                <a:latin typeface="Posterama"/>
                <a:ea typeface="+mj-ea"/>
                <a:cs typeface="+mj-cs"/>
              </a:rPr>
              <a:t> </a:t>
            </a:r>
            <a:r>
              <a:rPr lang="en-US" sz="2400" dirty="0">
                <a:solidFill>
                  <a:schemeClr val="tx2">
                    <a:lumMod val="75000"/>
                  </a:schemeClr>
                </a:solidFill>
                <a:latin typeface="Posterama"/>
              </a:rPr>
              <a:t>-</a:t>
            </a:r>
            <a:r>
              <a:rPr kumimoji="0" lang="en-US" sz="2400" b="1" i="0" u="none" strike="noStrike" kern="1200" cap="all" spc="0" normalizeH="0" baseline="0" noProof="0" dirty="0">
                <a:ln>
                  <a:noFill/>
                </a:ln>
                <a:solidFill>
                  <a:schemeClr val="tx2">
                    <a:lumMod val="75000"/>
                  </a:schemeClr>
                </a:solidFill>
                <a:effectLst/>
                <a:uLnTx/>
                <a:uFillTx/>
                <a:latin typeface="Posterama"/>
                <a:ea typeface="+mj-ea"/>
                <a:cs typeface="+mj-cs"/>
              </a:rPr>
              <a:t> Expert System for </a:t>
            </a: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400" b="1" i="0" u="none" strike="noStrike" kern="1200" cap="all" spc="0" normalizeH="0" baseline="0" noProof="0" dirty="0">
                <a:ln>
                  <a:noFill/>
                </a:ln>
                <a:solidFill>
                  <a:schemeClr val="tx2">
                    <a:lumMod val="75000"/>
                  </a:schemeClr>
                </a:solidFill>
                <a:effectLst/>
                <a:uLnTx/>
                <a:uFillTx/>
                <a:latin typeface="Posterama"/>
                <a:ea typeface="+mj-ea"/>
                <a:cs typeface="+mj-cs"/>
              </a:rPr>
              <a:t>AI-Driven Slugging Detection</a:t>
            </a:r>
          </a:p>
        </p:txBody>
      </p:sp>
    </p:spTree>
    <p:extLst>
      <p:ext uri="{BB962C8B-B14F-4D97-AF65-F5344CB8AC3E}">
        <p14:creationId xmlns:p14="http://schemas.microsoft.com/office/powerpoint/2010/main" val="2724424903"/>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E52EDBB-325E-B05F-1DDE-F97F3E99F7D3}"/>
              </a:ext>
            </a:extLst>
          </p:cNvPr>
          <p:cNvSpPr>
            <a:spLocks noGrp="1"/>
          </p:cNvSpPr>
          <p:nvPr>
            <p:ph type="sldNum" sz="quarter" idx="12"/>
          </p:nvPr>
        </p:nvSpPr>
        <p:spPr/>
        <p:txBody>
          <a:bodyPr/>
          <a:lstStyle/>
          <a:p>
            <a:fld id="{A0A89718-6B35-4F95-AFF3-F3DDA665684B}" type="slidenum">
              <a:rPr lang="en-US" smtClean="0"/>
              <a:t>10</a:t>
            </a:fld>
            <a:endParaRPr lang="en-US"/>
          </a:p>
        </p:txBody>
      </p:sp>
      <p:sp>
        <p:nvSpPr>
          <p:cNvPr id="6" name="Title 1">
            <a:extLst>
              <a:ext uri="{FF2B5EF4-FFF2-40B4-BE49-F238E27FC236}">
                <a16:creationId xmlns:a16="http://schemas.microsoft.com/office/drawing/2014/main" id="{34C6B689-51AF-3E99-491D-DB12533A3548}"/>
              </a:ext>
            </a:extLst>
          </p:cNvPr>
          <p:cNvSpPr txBox="1">
            <a:spLocks/>
          </p:cNvSpPr>
          <p:nvPr/>
        </p:nvSpPr>
        <p:spPr>
          <a:xfrm>
            <a:off x="0" y="-184666"/>
            <a:ext cx="5498840" cy="10170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500" b="1" dirty="0">
                <a:latin typeface="Posterama" panose="020B0504020200020000" pitchFamily="34" charset="0"/>
                <a:cs typeface="Posterama" panose="020B0504020200020000" pitchFamily="34" charset="0"/>
              </a:rPr>
              <a:t>Results</a:t>
            </a:r>
          </a:p>
        </p:txBody>
      </p:sp>
      <p:sp>
        <p:nvSpPr>
          <p:cNvPr id="3" name="TextBox 2">
            <a:extLst>
              <a:ext uri="{FF2B5EF4-FFF2-40B4-BE49-F238E27FC236}">
                <a16:creationId xmlns:a16="http://schemas.microsoft.com/office/drawing/2014/main" id="{DB33F8FE-4B1E-CA99-898D-0A3606758994}"/>
              </a:ext>
            </a:extLst>
          </p:cNvPr>
          <p:cNvSpPr txBox="1"/>
          <p:nvPr/>
        </p:nvSpPr>
        <p:spPr>
          <a:xfrm>
            <a:off x="34722" y="566681"/>
            <a:ext cx="8171727" cy="369332"/>
          </a:xfrm>
          <a:prstGeom prst="rect">
            <a:avLst/>
          </a:prstGeom>
          <a:noFill/>
        </p:spPr>
        <p:txBody>
          <a:bodyPr wrap="square">
            <a:spAutoFit/>
          </a:bodyPr>
          <a:lstStyle/>
          <a:p>
            <a:r>
              <a:rPr lang="en-US" dirty="0">
                <a:solidFill>
                  <a:prstClr val="black"/>
                </a:solidFill>
                <a:latin typeface="Avenir Next LT Pro Light"/>
              </a:rPr>
              <a:t>Notification to users with current operation conditions</a:t>
            </a:r>
            <a:endParaRPr lang="en-US" sz="1800" dirty="0">
              <a:solidFill>
                <a:prstClr val="black"/>
              </a:solidFill>
              <a:latin typeface="Avenir Next LT Pro Light"/>
            </a:endParaRPr>
          </a:p>
        </p:txBody>
      </p:sp>
      <p:pic>
        <p:nvPicPr>
          <p:cNvPr id="5" name="Picture 4">
            <a:extLst>
              <a:ext uri="{FF2B5EF4-FFF2-40B4-BE49-F238E27FC236}">
                <a16:creationId xmlns:a16="http://schemas.microsoft.com/office/drawing/2014/main" id="{98C59784-E3F0-19DD-9D02-2A971DC4236B}"/>
              </a:ext>
            </a:extLst>
          </p:cNvPr>
          <p:cNvPicPr>
            <a:picLocks noChangeAspect="1"/>
          </p:cNvPicPr>
          <p:nvPr/>
        </p:nvPicPr>
        <p:blipFill>
          <a:blip r:embed="rId2"/>
          <a:stretch>
            <a:fillRect/>
          </a:stretch>
        </p:blipFill>
        <p:spPr>
          <a:xfrm>
            <a:off x="0" y="1687360"/>
            <a:ext cx="5890190" cy="3740486"/>
          </a:xfrm>
          <a:prstGeom prst="rect">
            <a:avLst/>
          </a:prstGeom>
        </p:spPr>
      </p:pic>
      <p:pic>
        <p:nvPicPr>
          <p:cNvPr id="8" name="Picture 7">
            <a:extLst>
              <a:ext uri="{FF2B5EF4-FFF2-40B4-BE49-F238E27FC236}">
                <a16:creationId xmlns:a16="http://schemas.microsoft.com/office/drawing/2014/main" id="{AC56738C-2E95-41CB-5659-22AFB852858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180368" y="1687360"/>
            <a:ext cx="5939599" cy="3740486"/>
          </a:xfrm>
          <a:prstGeom prst="rect">
            <a:avLst/>
          </a:prstGeom>
        </p:spPr>
      </p:pic>
      <p:pic>
        <p:nvPicPr>
          <p:cNvPr id="10" name="Picture 9">
            <a:extLst>
              <a:ext uri="{FF2B5EF4-FFF2-40B4-BE49-F238E27FC236}">
                <a16:creationId xmlns:a16="http://schemas.microsoft.com/office/drawing/2014/main" id="{20BB050D-1A0F-0263-CB4E-EBDD7EDC00E3}"/>
              </a:ext>
            </a:extLst>
          </p:cNvPr>
          <p:cNvPicPr>
            <a:picLocks noChangeAspect="1"/>
          </p:cNvPicPr>
          <p:nvPr/>
        </p:nvPicPr>
        <p:blipFill>
          <a:blip r:embed="rId4"/>
          <a:stretch>
            <a:fillRect/>
          </a:stretch>
        </p:blipFill>
        <p:spPr>
          <a:xfrm>
            <a:off x="3707851" y="4202991"/>
            <a:ext cx="1601268" cy="754676"/>
          </a:xfrm>
          <a:prstGeom prst="rect">
            <a:avLst/>
          </a:prstGeom>
        </p:spPr>
      </p:pic>
      <p:pic>
        <p:nvPicPr>
          <p:cNvPr id="11" name="Picture 10">
            <a:extLst>
              <a:ext uri="{FF2B5EF4-FFF2-40B4-BE49-F238E27FC236}">
                <a16:creationId xmlns:a16="http://schemas.microsoft.com/office/drawing/2014/main" id="{30328FB1-C6FD-F213-0E45-65D3CFF00ADD}"/>
              </a:ext>
            </a:extLst>
          </p:cNvPr>
          <p:cNvPicPr>
            <a:picLocks noChangeAspect="1"/>
          </p:cNvPicPr>
          <p:nvPr/>
        </p:nvPicPr>
        <p:blipFill>
          <a:blip r:embed="rId4"/>
          <a:stretch>
            <a:fillRect/>
          </a:stretch>
        </p:blipFill>
        <p:spPr>
          <a:xfrm>
            <a:off x="10391679" y="4202991"/>
            <a:ext cx="1601268" cy="754676"/>
          </a:xfrm>
          <a:prstGeom prst="rect">
            <a:avLst/>
          </a:prstGeom>
        </p:spPr>
      </p:pic>
      <p:pic>
        <p:nvPicPr>
          <p:cNvPr id="12" name="Graphic 11">
            <a:extLst>
              <a:ext uri="{FF2B5EF4-FFF2-40B4-BE49-F238E27FC236}">
                <a16:creationId xmlns:a16="http://schemas.microsoft.com/office/drawing/2014/main" id="{20F1912D-272A-80CD-33B6-2C201B874C3D}"/>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6140030" y="2764552"/>
            <a:ext cx="4068869" cy="566522"/>
          </a:xfrm>
          <a:prstGeom prst="rect">
            <a:avLst/>
          </a:prstGeom>
        </p:spPr>
      </p:pic>
    </p:spTree>
    <p:extLst>
      <p:ext uri="{BB962C8B-B14F-4D97-AF65-F5344CB8AC3E}">
        <p14:creationId xmlns:p14="http://schemas.microsoft.com/office/powerpoint/2010/main" val="952631447"/>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E52EDBB-325E-B05F-1DDE-F97F3E99F7D3}"/>
              </a:ext>
            </a:extLst>
          </p:cNvPr>
          <p:cNvSpPr>
            <a:spLocks noGrp="1"/>
          </p:cNvSpPr>
          <p:nvPr>
            <p:ph type="sldNum" sz="quarter" idx="12"/>
          </p:nvPr>
        </p:nvSpPr>
        <p:spPr/>
        <p:txBody>
          <a:bodyPr/>
          <a:lstStyle/>
          <a:p>
            <a:fld id="{A0A89718-6B35-4F95-AFF3-F3DDA665684B}" type="slidenum">
              <a:rPr lang="en-US" smtClean="0"/>
              <a:t>11</a:t>
            </a:fld>
            <a:endParaRPr lang="en-US"/>
          </a:p>
        </p:txBody>
      </p:sp>
      <p:sp>
        <p:nvSpPr>
          <p:cNvPr id="6" name="Title 1">
            <a:extLst>
              <a:ext uri="{FF2B5EF4-FFF2-40B4-BE49-F238E27FC236}">
                <a16:creationId xmlns:a16="http://schemas.microsoft.com/office/drawing/2014/main" id="{34C6B689-51AF-3E99-491D-DB12533A3548}"/>
              </a:ext>
            </a:extLst>
          </p:cNvPr>
          <p:cNvSpPr txBox="1">
            <a:spLocks/>
          </p:cNvSpPr>
          <p:nvPr/>
        </p:nvSpPr>
        <p:spPr>
          <a:xfrm>
            <a:off x="0" y="-236365"/>
            <a:ext cx="6342927" cy="10170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500" b="1" dirty="0">
                <a:latin typeface="Posterama" panose="020B0504020200020000" pitchFamily="34" charset="0"/>
                <a:cs typeface="Posterama" panose="020B0504020200020000" pitchFamily="34" charset="0"/>
              </a:rPr>
              <a:t>Conclusion</a:t>
            </a:r>
          </a:p>
        </p:txBody>
      </p:sp>
      <p:sp>
        <p:nvSpPr>
          <p:cNvPr id="3" name="TextBox 2">
            <a:extLst>
              <a:ext uri="{FF2B5EF4-FFF2-40B4-BE49-F238E27FC236}">
                <a16:creationId xmlns:a16="http://schemas.microsoft.com/office/drawing/2014/main" id="{DB33F8FE-4B1E-CA99-898D-0A3606758994}"/>
              </a:ext>
            </a:extLst>
          </p:cNvPr>
          <p:cNvSpPr txBox="1"/>
          <p:nvPr/>
        </p:nvSpPr>
        <p:spPr>
          <a:xfrm>
            <a:off x="-15498" y="472673"/>
            <a:ext cx="10742488" cy="923330"/>
          </a:xfrm>
          <a:prstGeom prst="rect">
            <a:avLst/>
          </a:prstGeom>
          <a:noFill/>
        </p:spPr>
        <p:txBody>
          <a:bodyPr wrap="square">
            <a:spAutoFit/>
          </a:bodyPr>
          <a:lstStyle/>
          <a:p>
            <a:r>
              <a:rPr lang="en-US" sz="1800" dirty="0">
                <a:solidFill>
                  <a:prstClr val="black"/>
                </a:solidFill>
                <a:latin typeface="Avenir Next LT Pro Light"/>
              </a:rPr>
              <a:t>This project demonstrated how Expert System in artificial intelligence can be applied on real-worl</a:t>
            </a:r>
            <a:r>
              <a:rPr lang="en-US" dirty="0">
                <a:solidFill>
                  <a:prstClr val="black"/>
                </a:solidFill>
                <a:latin typeface="Avenir Next LT Pro Light"/>
              </a:rPr>
              <a:t>d engineering problems. This project architecture and codes can easily be adopted and utilized by companies with minor modifications.</a:t>
            </a:r>
            <a:endParaRPr lang="en-US" sz="1800" dirty="0">
              <a:solidFill>
                <a:prstClr val="black"/>
              </a:solidFill>
              <a:latin typeface="Avenir Next LT Pro Light"/>
            </a:endParaRPr>
          </a:p>
        </p:txBody>
      </p:sp>
      <p:sp>
        <p:nvSpPr>
          <p:cNvPr id="2" name="TextBox 1">
            <a:extLst>
              <a:ext uri="{FF2B5EF4-FFF2-40B4-BE49-F238E27FC236}">
                <a16:creationId xmlns:a16="http://schemas.microsoft.com/office/drawing/2014/main" id="{A98ECB9E-8FF8-A971-D45E-07221346E1D0}"/>
              </a:ext>
            </a:extLst>
          </p:cNvPr>
          <p:cNvSpPr txBox="1"/>
          <p:nvPr/>
        </p:nvSpPr>
        <p:spPr>
          <a:xfrm>
            <a:off x="-15498" y="1414819"/>
            <a:ext cx="11369298" cy="1886991"/>
          </a:xfrm>
          <a:prstGeom prst="rect">
            <a:avLst/>
          </a:prstGeom>
          <a:noFill/>
        </p:spPr>
        <p:txBody>
          <a:bodyPr wrap="square">
            <a:spAutoFit/>
          </a:bodyPr>
          <a:lstStyle/>
          <a:p>
            <a:pPr marL="342900" indent="-342900">
              <a:lnSpc>
                <a:spcPct val="150000"/>
              </a:lnSpc>
              <a:buFont typeface="Wingdings" panose="05000000000000000000" pitchFamily="2" charset="2"/>
              <a:buChar char="ü"/>
            </a:pPr>
            <a:r>
              <a:rPr lang="en-US" sz="2000" dirty="0">
                <a:solidFill>
                  <a:prstClr val="black"/>
                </a:solidFill>
                <a:latin typeface="Avenir Next LT Pro Light"/>
              </a:rPr>
              <a:t>Proven application of expert system in engineering sphere</a:t>
            </a:r>
          </a:p>
          <a:p>
            <a:pPr marL="342900" indent="-342900">
              <a:lnSpc>
                <a:spcPct val="150000"/>
              </a:lnSpc>
              <a:buFont typeface="Wingdings" panose="05000000000000000000" pitchFamily="2" charset="2"/>
              <a:buChar char="ü"/>
            </a:pPr>
            <a:r>
              <a:rPr lang="en-US" sz="2000" dirty="0">
                <a:solidFill>
                  <a:prstClr val="black"/>
                </a:solidFill>
                <a:latin typeface="Avenir Next LT Pro Light"/>
              </a:rPr>
              <a:t>Reduction of man-hours (2 hour daily for each engineer)</a:t>
            </a:r>
          </a:p>
          <a:p>
            <a:pPr marL="342900" indent="-342900">
              <a:lnSpc>
                <a:spcPct val="150000"/>
              </a:lnSpc>
              <a:buFont typeface="Wingdings" panose="05000000000000000000" pitchFamily="2" charset="2"/>
              <a:buChar char="ü"/>
            </a:pPr>
            <a:r>
              <a:rPr lang="en-US" sz="2000" dirty="0">
                <a:solidFill>
                  <a:prstClr val="black"/>
                </a:solidFill>
                <a:latin typeface="Avenir Next LT Pro Light"/>
              </a:rPr>
              <a:t>Labeling time series data with expert knowledge that can be used for probabilistic AI training</a:t>
            </a:r>
          </a:p>
          <a:p>
            <a:pPr marL="342900" indent="-342900">
              <a:lnSpc>
                <a:spcPct val="150000"/>
              </a:lnSpc>
              <a:buFont typeface="Wingdings" panose="05000000000000000000" pitchFamily="2" charset="2"/>
              <a:buChar char="ü"/>
            </a:pPr>
            <a:r>
              <a:rPr lang="en-US" sz="2000" dirty="0">
                <a:solidFill>
                  <a:prstClr val="black"/>
                </a:solidFill>
                <a:latin typeface="Avenir Next LT Pro Light"/>
              </a:rPr>
              <a:t>Utilization and creation of expert-curated dataset</a:t>
            </a:r>
          </a:p>
        </p:txBody>
      </p:sp>
      <p:pic>
        <p:nvPicPr>
          <p:cNvPr id="9" name="Graphic 8" descr="Robot Hand outline">
            <a:extLst>
              <a:ext uri="{FF2B5EF4-FFF2-40B4-BE49-F238E27FC236}">
                <a16:creationId xmlns:a16="http://schemas.microsoft.com/office/drawing/2014/main" id="{29C1651A-17F0-F14F-FD1A-B232EF71EF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9591298" y="3704590"/>
            <a:ext cx="1880586" cy="1953682"/>
          </a:xfrm>
          <a:prstGeom prst="rect">
            <a:avLst/>
          </a:prstGeom>
        </p:spPr>
      </p:pic>
      <p:sp>
        <p:nvSpPr>
          <p:cNvPr id="5" name="Title 1">
            <a:extLst>
              <a:ext uri="{FF2B5EF4-FFF2-40B4-BE49-F238E27FC236}">
                <a16:creationId xmlns:a16="http://schemas.microsoft.com/office/drawing/2014/main" id="{677069AF-FE34-FCF0-FA74-0B6F708DFFF3}"/>
              </a:ext>
            </a:extLst>
          </p:cNvPr>
          <p:cNvSpPr txBox="1">
            <a:spLocks/>
          </p:cNvSpPr>
          <p:nvPr/>
        </p:nvSpPr>
        <p:spPr>
          <a:xfrm>
            <a:off x="0" y="3719244"/>
            <a:ext cx="6342927" cy="5928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500" b="1" dirty="0">
                <a:latin typeface="Posterama" panose="020B0504020200020000" pitchFamily="34" charset="0"/>
                <a:cs typeface="Posterama" panose="020B0504020200020000" pitchFamily="34" charset="0"/>
              </a:rPr>
              <a:t>Future work</a:t>
            </a:r>
          </a:p>
        </p:txBody>
      </p:sp>
      <p:sp>
        <p:nvSpPr>
          <p:cNvPr id="7" name="TextBox 6">
            <a:extLst>
              <a:ext uri="{FF2B5EF4-FFF2-40B4-BE49-F238E27FC236}">
                <a16:creationId xmlns:a16="http://schemas.microsoft.com/office/drawing/2014/main" id="{3A240CA9-ADB2-A2FC-E29D-EE29DBDD533D}"/>
              </a:ext>
            </a:extLst>
          </p:cNvPr>
          <p:cNvSpPr txBox="1"/>
          <p:nvPr/>
        </p:nvSpPr>
        <p:spPr>
          <a:xfrm>
            <a:off x="0" y="4967149"/>
            <a:ext cx="9286498" cy="1754326"/>
          </a:xfrm>
          <a:prstGeom prst="rect">
            <a:avLst/>
          </a:prstGeom>
          <a:noFill/>
        </p:spPr>
        <p:txBody>
          <a:bodyPr wrap="square">
            <a:spAutoFit/>
          </a:bodyPr>
          <a:lstStyle/>
          <a:p>
            <a:pPr marL="285750" indent="-285750">
              <a:buFont typeface="Arial" panose="020B0604020202020204" pitchFamily="34" charset="0"/>
              <a:buChar char="•"/>
            </a:pPr>
            <a:r>
              <a:rPr lang="en-US" dirty="0">
                <a:solidFill>
                  <a:prstClr val="black"/>
                </a:solidFill>
                <a:latin typeface="Avenir Next LT Pro Light"/>
              </a:rPr>
              <a:t>Development of more unified rules for slugging (currently it is company specific)</a:t>
            </a:r>
          </a:p>
          <a:p>
            <a:pPr marL="285750" indent="-285750">
              <a:buFont typeface="Arial" panose="020B0604020202020204" pitchFamily="34" charset="0"/>
              <a:buChar char="•"/>
            </a:pPr>
            <a:endParaRPr lang="en-US" sz="1800" dirty="0">
              <a:solidFill>
                <a:prstClr val="black"/>
              </a:solidFill>
              <a:latin typeface="Avenir Next LT Pro Light"/>
            </a:endParaRPr>
          </a:p>
          <a:p>
            <a:pPr marL="285750" indent="-285750">
              <a:buFont typeface="Arial" panose="020B0604020202020204" pitchFamily="34" charset="0"/>
              <a:buChar char="•"/>
            </a:pPr>
            <a:r>
              <a:rPr lang="en-US" sz="1800" dirty="0">
                <a:solidFill>
                  <a:prstClr val="black"/>
                </a:solidFill>
                <a:latin typeface="Avenir Next LT Pro Light"/>
              </a:rPr>
              <a:t>Faster way to interact with database?</a:t>
            </a:r>
          </a:p>
          <a:p>
            <a:pPr marL="285750" indent="-285750">
              <a:buFont typeface="Arial" panose="020B0604020202020204" pitchFamily="34" charset="0"/>
              <a:buChar char="•"/>
            </a:pPr>
            <a:endParaRPr lang="en-US" dirty="0">
              <a:solidFill>
                <a:prstClr val="black"/>
              </a:solidFill>
              <a:latin typeface="Avenir Next LT Pro Light"/>
            </a:endParaRPr>
          </a:p>
          <a:p>
            <a:pPr marL="285750" indent="-285750">
              <a:buFont typeface="Arial" panose="020B0604020202020204" pitchFamily="34" charset="0"/>
              <a:buChar char="•"/>
            </a:pPr>
            <a:r>
              <a:rPr lang="en-US" dirty="0">
                <a:solidFill>
                  <a:prstClr val="black"/>
                </a:solidFill>
                <a:latin typeface="Avenir Next LT Pro Light"/>
              </a:rPr>
              <a:t>More interaction capabilities with Agent</a:t>
            </a:r>
            <a:endParaRPr lang="en-US" sz="1800" dirty="0">
              <a:solidFill>
                <a:prstClr val="black"/>
              </a:solidFill>
              <a:latin typeface="Avenir Next LT Pro Light"/>
            </a:endParaRPr>
          </a:p>
          <a:p>
            <a:endParaRPr lang="en-US" sz="1800" dirty="0">
              <a:solidFill>
                <a:prstClr val="black"/>
              </a:solidFill>
              <a:latin typeface="Avenir Next LT Pro Light"/>
            </a:endParaRPr>
          </a:p>
        </p:txBody>
      </p:sp>
      <p:sp>
        <p:nvSpPr>
          <p:cNvPr id="8" name="TextBox 7">
            <a:extLst>
              <a:ext uri="{FF2B5EF4-FFF2-40B4-BE49-F238E27FC236}">
                <a16:creationId xmlns:a16="http://schemas.microsoft.com/office/drawing/2014/main" id="{1FF83AAE-CA21-EEB5-1C09-6CA9BDC05E7C}"/>
              </a:ext>
            </a:extLst>
          </p:cNvPr>
          <p:cNvSpPr txBox="1"/>
          <p:nvPr/>
        </p:nvSpPr>
        <p:spPr>
          <a:xfrm>
            <a:off x="0" y="4312099"/>
            <a:ext cx="9286498" cy="369332"/>
          </a:xfrm>
          <a:prstGeom prst="rect">
            <a:avLst/>
          </a:prstGeom>
          <a:noFill/>
        </p:spPr>
        <p:txBody>
          <a:bodyPr wrap="square">
            <a:spAutoFit/>
          </a:bodyPr>
          <a:lstStyle/>
          <a:p>
            <a:r>
              <a:rPr lang="en-US" dirty="0">
                <a:solidFill>
                  <a:prstClr val="black"/>
                </a:solidFill>
                <a:latin typeface="Avenir Next LT Pro Light"/>
              </a:rPr>
              <a:t>For even more smooth usage, the project can be extended to include</a:t>
            </a:r>
            <a:endParaRPr lang="en-US" sz="1800" dirty="0">
              <a:solidFill>
                <a:prstClr val="black"/>
              </a:solidFill>
              <a:latin typeface="Avenir Next LT Pro Light"/>
            </a:endParaRPr>
          </a:p>
        </p:txBody>
      </p:sp>
    </p:spTree>
    <p:extLst>
      <p:ext uri="{BB962C8B-B14F-4D97-AF65-F5344CB8AC3E}">
        <p14:creationId xmlns:p14="http://schemas.microsoft.com/office/powerpoint/2010/main" val="357202174"/>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E52EDBB-325E-B05F-1DDE-F97F3E99F7D3}"/>
              </a:ext>
            </a:extLst>
          </p:cNvPr>
          <p:cNvSpPr>
            <a:spLocks noGrp="1"/>
          </p:cNvSpPr>
          <p:nvPr>
            <p:ph type="sldNum" sz="quarter" idx="12"/>
          </p:nvPr>
        </p:nvSpPr>
        <p:spPr/>
        <p:txBody>
          <a:bodyPr/>
          <a:lstStyle/>
          <a:p>
            <a:fld id="{A0A89718-6B35-4F95-AFF3-F3DDA665684B}" type="slidenum">
              <a:rPr lang="en-US" smtClean="0"/>
              <a:t>12</a:t>
            </a:fld>
            <a:endParaRPr lang="en-US"/>
          </a:p>
        </p:txBody>
      </p:sp>
      <p:sp>
        <p:nvSpPr>
          <p:cNvPr id="6" name="Title 1">
            <a:extLst>
              <a:ext uri="{FF2B5EF4-FFF2-40B4-BE49-F238E27FC236}">
                <a16:creationId xmlns:a16="http://schemas.microsoft.com/office/drawing/2014/main" id="{34C6B689-51AF-3E99-491D-DB12533A3548}"/>
              </a:ext>
            </a:extLst>
          </p:cNvPr>
          <p:cNvSpPr txBox="1">
            <a:spLocks/>
          </p:cNvSpPr>
          <p:nvPr/>
        </p:nvSpPr>
        <p:spPr>
          <a:xfrm>
            <a:off x="-1" y="-184666"/>
            <a:ext cx="6342927" cy="10170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500" b="1" dirty="0">
                <a:latin typeface="Posterama" panose="020B0504020200020000" pitchFamily="34" charset="0"/>
                <a:cs typeface="Posterama" panose="020B0504020200020000" pitchFamily="34" charset="0"/>
              </a:rPr>
              <a:t>Future work</a:t>
            </a:r>
          </a:p>
        </p:txBody>
      </p:sp>
      <p:sp>
        <p:nvSpPr>
          <p:cNvPr id="3" name="TextBox 2">
            <a:extLst>
              <a:ext uri="{FF2B5EF4-FFF2-40B4-BE49-F238E27FC236}">
                <a16:creationId xmlns:a16="http://schemas.microsoft.com/office/drawing/2014/main" id="{DB33F8FE-4B1E-CA99-898D-0A3606758994}"/>
              </a:ext>
            </a:extLst>
          </p:cNvPr>
          <p:cNvSpPr txBox="1"/>
          <p:nvPr/>
        </p:nvSpPr>
        <p:spPr>
          <a:xfrm>
            <a:off x="-1" y="1720726"/>
            <a:ext cx="9286498" cy="1754326"/>
          </a:xfrm>
          <a:prstGeom prst="rect">
            <a:avLst/>
          </a:prstGeom>
          <a:noFill/>
        </p:spPr>
        <p:txBody>
          <a:bodyPr wrap="square">
            <a:spAutoFit/>
          </a:bodyPr>
          <a:lstStyle/>
          <a:p>
            <a:pPr marL="285750" indent="-285750">
              <a:buFont typeface="Arial" panose="020B0604020202020204" pitchFamily="34" charset="0"/>
              <a:buChar char="•"/>
            </a:pPr>
            <a:r>
              <a:rPr lang="en-US" dirty="0">
                <a:solidFill>
                  <a:prstClr val="black"/>
                </a:solidFill>
                <a:latin typeface="Avenir Next LT Pro Light"/>
              </a:rPr>
              <a:t>Development of more unified rules for slugging (currently it is company specific)</a:t>
            </a:r>
          </a:p>
          <a:p>
            <a:pPr marL="285750" indent="-285750">
              <a:buFont typeface="Arial" panose="020B0604020202020204" pitchFamily="34" charset="0"/>
              <a:buChar char="•"/>
            </a:pPr>
            <a:endParaRPr lang="en-US" sz="1800" dirty="0">
              <a:solidFill>
                <a:prstClr val="black"/>
              </a:solidFill>
              <a:latin typeface="Avenir Next LT Pro Light"/>
            </a:endParaRPr>
          </a:p>
          <a:p>
            <a:pPr marL="285750" indent="-285750">
              <a:buFont typeface="Arial" panose="020B0604020202020204" pitchFamily="34" charset="0"/>
              <a:buChar char="•"/>
            </a:pPr>
            <a:r>
              <a:rPr lang="en-US" sz="1800" dirty="0">
                <a:solidFill>
                  <a:prstClr val="black"/>
                </a:solidFill>
                <a:latin typeface="Avenir Next LT Pro Light"/>
              </a:rPr>
              <a:t>Faster way to interact with database?</a:t>
            </a:r>
          </a:p>
          <a:p>
            <a:pPr marL="285750" indent="-285750">
              <a:buFont typeface="Arial" panose="020B0604020202020204" pitchFamily="34" charset="0"/>
              <a:buChar char="•"/>
            </a:pPr>
            <a:endParaRPr lang="en-US" dirty="0">
              <a:solidFill>
                <a:prstClr val="black"/>
              </a:solidFill>
              <a:latin typeface="Avenir Next LT Pro Light"/>
            </a:endParaRPr>
          </a:p>
          <a:p>
            <a:pPr marL="285750" indent="-285750">
              <a:buFont typeface="Arial" panose="020B0604020202020204" pitchFamily="34" charset="0"/>
              <a:buChar char="•"/>
            </a:pPr>
            <a:r>
              <a:rPr lang="en-US" dirty="0">
                <a:solidFill>
                  <a:prstClr val="black"/>
                </a:solidFill>
                <a:latin typeface="Avenir Next LT Pro Light"/>
              </a:rPr>
              <a:t>More interaction capabilities with Agent</a:t>
            </a:r>
            <a:endParaRPr lang="en-US" sz="1800" dirty="0">
              <a:solidFill>
                <a:prstClr val="black"/>
              </a:solidFill>
              <a:latin typeface="Avenir Next LT Pro Light"/>
            </a:endParaRPr>
          </a:p>
          <a:p>
            <a:endParaRPr lang="en-US" sz="1800" dirty="0">
              <a:solidFill>
                <a:prstClr val="black"/>
              </a:solidFill>
              <a:latin typeface="Avenir Next LT Pro Light"/>
            </a:endParaRPr>
          </a:p>
        </p:txBody>
      </p:sp>
      <p:sp>
        <p:nvSpPr>
          <p:cNvPr id="2" name="TextBox 1">
            <a:extLst>
              <a:ext uri="{FF2B5EF4-FFF2-40B4-BE49-F238E27FC236}">
                <a16:creationId xmlns:a16="http://schemas.microsoft.com/office/drawing/2014/main" id="{3ED9902F-A89B-75C1-89C6-A3184C74F6B9}"/>
              </a:ext>
            </a:extLst>
          </p:cNvPr>
          <p:cNvSpPr txBox="1"/>
          <p:nvPr/>
        </p:nvSpPr>
        <p:spPr>
          <a:xfrm>
            <a:off x="0" y="703689"/>
            <a:ext cx="9286498" cy="369332"/>
          </a:xfrm>
          <a:prstGeom prst="rect">
            <a:avLst/>
          </a:prstGeom>
          <a:noFill/>
        </p:spPr>
        <p:txBody>
          <a:bodyPr wrap="square">
            <a:spAutoFit/>
          </a:bodyPr>
          <a:lstStyle/>
          <a:p>
            <a:r>
              <a:rPr lang="en-US" dirty="0">
                <a:solidFill>
                  <a:prstClr val="black"/>
                </a:solidFill>
                <a:latin typeface="Avenir Next LT Pro Light"/>
              </a:rPr>
              <a:t>For even more smooth usage, the project can be extended to include</a:t>
            </a:r>
            <a:endParaRPr lang="en-US" sz="1800" dirty="0">
              <a:solidFill>
                <a:prstClr val="black"/>
              </a:solidFill>
              <a:latin typeface="Avenir Next LT Pro Light"/>
            </a:endParaRPr>
          </a:p>
        </p:txBody>
      </p:sp>
    </p:spTree>
    <p:extLst>
      <p:ext uri="{BB962C8B-B14F-4D97-AF65-F5344CB8AC3E}">
        <p14:creationId xmlns:p14="http://schemas.microsoft.com/office/powerpoint/2010/main" val="3585997944"/>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62B6DD4-E73B-3C3D-85E6-21252A8308D6}"/>
              </a:ext>
            </a:extLst>
          </p:cNvPr>
          <p:cNvSpPr>
            <a:spLocks noGrp="1"/>
          </p:cNvSpPr>
          <p:nvPr>
            <p:ph type="sldNum" sz="quarter" idx="12"/>
          </p:nvPr>
        </p:nvSpPr>
        <p:spPr/>
        <p:txBody>
          <a:bodyPr/>
          <a:lstStyle/>
          <a:p>
            <a:fld id="{A0A89718-6B35-4F95-AFF3-F3DDA665684B}" type="slidenum">
              <a:rPr lang="en-US" smtClean="0"/>
              <a:t>13</a:t>
            </a:fld>
            <a:endParaRPr lang="en-US"/>
          </a:p>
        </p:txBody>
      </p:sp>
      <p:sp>
        <p:nvSpPr>
          <p:cNvPr id="5" name="Title 1">
            <a:extLst>
              <a:ext uri="{FF2B5EF4-FFF2-40B4-BE49-F238E27FC236}">
                <a16:creationId xmlns:a16="http://schemas.microsoft.com/office/drawing/2014/main" id="{F8849C9E-3EB0-DD4A-009E-17ECA736B733}"/>
              </a:ext>
            </a:extLst>
          </p:cNvPr>
          <p:cNvSpPr txBox="1">
            <a:spLocks/>
          </p:cNvSpPr>
          <p:nvPr/>
        </p:nvSpPr>
        <p:spPr>
          <a:xfrm>
            <a:off x="0" y="0"/>
            <a:ext cx="3259493" cy="76081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500" b="1" dirty="0">
                <a:latin typeface="Posterama" panose="020B0504020200020000" pitchFamily="34" charset="0"/>
                <a:cs typeface="Posterama" panose="020B0504020200020000" pitchFamily="34" charset="0"/>
              </a:rPr>
              <a:t>References</a:t>
            </a:r>
          </a:p>
        </p:txBody>
      </p:sp>
      <p:sp>
        <p:nvSpPr>
          <p:cNvPr id="7" name="TextBox 6">
            <a:extLst>
              <a:ext uri="{FF2B5EF4-FFF2-40B4-BE49-F238E27FC236}">
                <a16:creationId xmlns:a16="http://schemas.microsoft.com/office/drawing/2014/main" id="{0052159D-85A3-F58A-3B80-04B5227D79D5}"/>
              </a:ext>
            </a:extLst>
          </p:cNvPr>
          <p:cNvSpPr txBox="1"/>
          <p:nvPr/>
        </p:nvSpPr>
        <p:spPr>
          <a:xfrm>
            <a:off x="189307" y="841836"/>
            <a:ext cx="7936119" cy="2585323"/>
          </a:xfrm>
          <a:prstGeom prst="rect">
            <a:avLst/>
          </a:prstGeom>
          <a:noFill/>
        </p:spPr>
        <p:txBody>
          <a:bodyPr wrap="square">
            <a:spAutoFit/>
          </a:bodyPr>
          <a:lstStyle/>
          <a:p>
            <a:endParaRPr lang="en-US" dirty="0">
              <a:solidFill>
                <a:prstClr val="black"/>
              </a:solidFill>
              <a:latin typeface="Avenir Next LT Pro Light"/>
            </a:endParaRPr>
          </a:p>
          <a:p>
            <a:pPr marL="342900" indent="-342900">
              <a:buFont typeface="+mj-lt"/>
              <a:buAutoNum type="arabicPeriod"/>
            </a:pPr>
            <a:r>
              <a:rPr lang="en-US" dirty="0">
                <a:solidFill>
                  <a:prstClr val="black"/>
                </a:solidFill>
                <a:latin typeface="Avenir Next LT Pro Light"/>
                <a:hlinkClick r:id="rId2">
                  <a:extLst>
                    <a:ext uri="{A12FA001-AC4F-418D-AE19-62706E023703}">
                      <ahyp:hlinkClr xmlns:ahyp="http://schemas.microsoft.com/office/drawing/2018/hyperlinkcolor" val="tx"/>
                    </a:ext>
                  </a:extLst>
                </a:hlinkClick>
              </a:rPr>
              <a:t>Cover image: https://f-e-t.com/product/gas-guard/</a:t>
            </a:r>
            <a:endParaRPr lang="en-US" dirty="0">
              <a:solidFill>
                <a:prstClr val="black"/>
              </a:solidFill>
              <a:latin typeface="Avenir Next LT Pro Light"/>
            </a:endParaRPr>
          </a:p>
          <a:p>
            <a:pPr marL="342900" indent="-342900">
              <a:buFont typeface="+mj-lt"/>
              <a:buAutoNum type="arabicPeriod"/>
            </a:pPr>
            <a:endParaRPr lang="en-US" dirty="0">
              <a:solidFill>
                <a:prstClr val="black"/>
              </a:solidFill>
              <a:latin typeface="Avenir Next LT Pro Light"/>
            </a:endParaRPr>
          </a:p>
          <a:p>
            <a:pPr marL="342900" indent="-342900">
              <a:buFont typeface="+mj-lt"/>
              <a:buAutoNum type="arabicPeriod"/>
            </a:pPr>
            <a:r>
              <a:rPr lang="en-US" dirty="0">
                <a:solidFill>
                  <a:prstClr val="black"/>
                </a:solidFill>
                <a:latin typeface="Avenir Next LT Pro Light"/>
              </a:rPr>
              <a:t>Dinesh Dabholkar, Rawat, D., Sunil </a:t>
            </a:r>
            <a:r>
              <a:rPr lang="en-US" dirty="0" err="1">
                <a:solidFill>
                  <a:prstClr val="black"/>
                </a:solidFill>
                <a:latin typeface="Avenir Next LT Pro Light"/>
              </a:rPr>
              <a:t>Manikani</a:t>
            </a:r>
            <a:r>
              <a:rPr lang="en-US" dirty="0">
                <a:solidFill>
                  <a:prstClr val="black"/>
                </a:solidFill>
                <a:latin typeface="Avenir Next LT Pro Light"/>
              </a:rPr>
              <a:t> and Abraham, D. (2023). Slug Forecasting and Production Optimization Using Deep Learning. </a:t>
            </a:r>
            <a:r>
              <a:rPr lang="en-US" dirty="0" err="1">
                <a:solidFill>
                  <a:prstClr val="black"/>
                </a:solidFill>
                <a:latin typeface="Avenir Next LT Pro Light"/>
              </a:rPr>
              <a:t>doi</a:t>
            </a:r>
            <a:r>
              <a:rPr lang="en-US" dirty="0">
                <a:solidFill>
                  <a:prstClr val="black"/>
                </a:solidFill>
                <a:latin typeface="Avenir Next LT Pro Light"/>
              </a:rPr>
              <a:t>: https://doi.org/10.4043/32300-ms.</a:t>
            </a:r>
          </a:p>
          <a:p>
            <a:pPr marL="342900" indent="-342900">
              <a:buFont typeface="+mj-lt"/>
              <a:buAutoNum type="arabicPeriod"/>
            </a:pPr>
            <a:endParaRPr lang="en-US" dirty="0">
              <a:solidFill>
                <a:prstClr val="black"/>
              </a:solidFill>
              <a:latin typeface="Avenir Next LT Pro Light"/>
            </a:endParaRPr>
          </a:p>
          <a:p>
            <a:pPr marL="342900" indent="-342900">
              <a:buFont typeface="+mj-lt"/>
              <a:buAutoNum type="arabicPeriod"/>
            </a:pPr>
            <a:endParaRPr lang="en-US" dirty="0">
              <a:solidFill>
                <a:prstClr val="black"/>
              </a:solidFill>
              <a:latin typeface="Avenir Next LT Pro Light"/>
            </a:endParaRPr>
          </a:p>
          <a:p>
            <a:pPr marL="342900" indent="-342900">
              <a:buFont typeface="+mj-lt"/>
              <a:buAutoNum type="arabicPeriod"/>
            </a:pPr>
            <a:r>
              <a:rPr lang="en-US" dirty="0" err="1">
                <a:solidFill>
                  <a:prstClr val="black"/>
                </a:solidFill>
                <a:latin typeface="Avenir Next LT Pro Light"/>
                <a:hlinkClick r:id="rId3">
                  <a:extLst>
                    <a:ext uri="{A12FA001-AC4F-418D-AE19-62706E023703}">
                      <ahyp:hlinkClr xmlns:ahyp="http://schemas.microsoft.com/office/drawing/2018/hyperlinkcolor" val="tx"/>
                    </a:ext>
                  </a:extLst>
                </a:hlinkClick>
              </a:rPr>
              <a:t>Experta</a:t>
            </a:r>
            <a:r>
              <a:rPr lang="en-US" dirty="0">
                <a:solidFill>
                  <a:prstClr val="black"/>
                </a:solidFill>
                <a:latin typeface="Avenir Next LT Pro Light"/>
                <a:hlinkClick r:id="rId3">
                  <a:extLst>
                    <a:ext uri="{A12FA001-AC4F-418D-AE19-62706E023703}">
                      <ahyp:hlinkClr xmlns:ahyp="http://schemas.microsoft.com/office/drawing/2018/hyperlinkcolor" val="tx"/>
                    </a:ext>
                  </a:extLst>
                </a:hlinkClick>
              </a:rPr>
              <a:t> library: </a:t>
            </a:r>
            <a:r>
              <a:rPr lang="en-US" dirty="0">
                <a:solidFill>
                  <a:prstClr val="black"/>
                </a:solidFill>
                <a:latin typeface="Avenir Next LT Pro Light"/>
              </a:rPr>
              <a:t>https://pypi.org/project/experta/</a:t>
            </a:r>
            <a:endParaRPr lang="en-US" dirty="0"/>
          </a:p>
        </p:txBody>
      </p:sp>
    </p:spTree>
    <p:extLst>
      <p:ext uri="{BB962C8B-B14F-4D97-AF65-F5344CB8AC3E}">
        <p14:creationId xmlns:p14="http://schemas.microsoft.com/office/powerpoint/2010/main" val="1279840189"/>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EAE8D-5673-F803-B6F0-47DCEDD704F0}"/>
              </a:ext>
            </a:extLst>
          </p:cNvPr>
          <p:cNvSpPr>
            <a:spLocks noGrp="1"/>
          </p:cNvSpPr>
          <p:nvPr>
            <p:ph type="title"/>
          </p:nvPr>
        </p:nvSpPr>
        <p:spPr>
          <a:xfrm>
            <a:off x="99878" y="256558"/>
            <a:ext cx="7782479" cy="639325"/>
          </a:xfrm>
        </p:spPr>
        <p:txBody>
          <a:bodyPr>
            <a:normAutofit/>
          </a:bodyPr>
          <a:lstStyle/>
          <a:p>
            <a:r>
              <a:rPr lang="en-US" sz="3500" b="1" dirty="0">
                <a:latin typeface="Posterama" panose="020B0504020200020000" pitchFamily="34" charset="0"/>
                <a:cs typeface="Posterama" panose="020B0504020200020000" pitchFamily="34" charset="0"/>
              </a:rPr>
              <a:t>Project Objective</a:t>
            </a:r>
          </a:p>
        </p:txBody>
      </p:sp>
      <p:sp>
        <p:nvSpPr>
          <p:cNvPr id="3" name="Slide Number Placeholder 2">
            <a:extLst>
              <a:ext uri="{FF2B5EF4-FFF2-40B4-BE49-F238E27FC236}">
                <a16:creationId xmlns:a16="http://schemas.microsoft.com/office/drawing/2014/main" id="{C06A4F23-219B-B0B6-7029-04CDFF5151ED}"/>
              </a:ext>
            </a:extLst>
          </p:cNvPr>
          <p:cNvSpPr>
            <a:spLocks noGrp="1"/>
          </p:cNvSpPr>
          <p:nvPr>
            <p:ph type="sldNum" sz="quarter" idx="12"/>
          </p:nvPr>
        </p:nvSpPr>
        <p:spPr/>
        <p:txBody>
          <a:bodyPr/>
          <a:lstStyle/>
          <a:p>
            <a:fld id="{A0A89718-6B35-4F95-AFF3-F3DDA665684B}" type="slidenum">
              <a:rPr lang="en-US" smtClean="0"/>
              <a:t>2</a:t>
            </a:fld>
            <a:endParaRPr lang="en-US"/>
          </a:p>
        </p:txBody>
      </p:sp>
      <p:sp>
        <p:nvSpPr>
          <p:cNvPr id="6" name="TextBox 5">
            <a:extLst>
              <a:ext uri="{FF2B5EF4-FFF2-40B4-BE49-F238E27FC236}">
                <a16:creationId xmlns:a16="http://schemas.microsoft.com/office/drawing/2014/main" id="{282AACB6-4DF6-9B83-555F-2137B7CDAB1D}"/>
              </a:ext>
            </a:extLst>
          </p:cNvPr>
          <p:cNvSpPr txBox="1"/>
          <p:nvPr/>
        </p:nvSpPr>
        <p:spPr>
          <a:xfrm>
            <a:off x="99878" y="904412"/>
            <a:ext cx="6930888" cy="1004890"/>
          </a:xfrm>
          <a:prstGeom prst="rect">
            <a:avLst/>
          </a:prstGeom>
          <a:noFill/>
        </p:spPr>
        <p:txBody>
          <a:bodyPr wrap="square">
            <a:spAutoFit/>
          </a:bodyPr>
          <a:lstStyle/>
          <a:p>
            <a:pPr>
              <a:lnSpc>
                <a:spcPct val="200000"/>
              </a:lnSpc>
            </a:pPr>
            <a:r>
              <a:rPr lang="en-US" sz="1600" dirty="0">
                <a:solidFill>
                  <a:prstClr val="black"/>
                </a:solidFill>
                <a:latin typeface="Avenir Next LT Pro Light"/>
              </a:rPr>
              <a:t>Flow which can occur when liquid (oil and water) and gas phases alternate in wellbore/pipeline which causes several operational issues.</a:t>
            </a:r>
          </a:p>
        </p:txBody>
      </p:sp>
      <p:sp>
        <p:nvSpPr>
          <p:cNvPr id="9" name="TextBox 8">
            <a:extLst>
              <a:ext uri="{FF2B5EF4-FFF2-40B4-BE49-F238E27FC236}">
                <a16:creationId xmlns:a16="http://schemas.microsoft.com/office/drawing/2014/main" id="{C81663DF-7327-8C8A-F2AA-174E2DD73591}"/>
              </a:ext>
            </a:extLst>
          </p:cNvPr>
          <p:cNvSpPr txBox="1"/>
          <p:nvPr/>
        </p:nvSpPr>
        <p:spPr>
          <a:xfrm>
            <a:off x="99879" y="2572707"/>
            <a:ext cx="7782479" cy="1497333"/>
          </a:xfrm>
          <a:prstGeom prst="rect">
            <a:avLst/>
          </a:prstGeom>
          <a:noFill/>
        </p:spPr>
        <p:txBody>
          <a:bodyPr wrap="square">
            <a:spAutoFit/>
          </a:bodyPr>
          <a:lstStyle/>
          <a:p>
            <a:pPr>
              <a:lnSpc>
                <a:spcPct val="200000"/>
              </a:lnSpc>
            </a:pPr>
            <a:r>
              <a:rPr lang="en-US" sz="1600" dirty="0">
                <a:solidFill>
                  <a:prstClr val="black"/>
                </a:solidFill>
                <a:latin typeface="Avenir Next LT Pro Light"/>
              </a:rPr>
              <a:t>Currently, petroleum </a:t>
            </a:r>
            <a:r>
              <a:rPr lang="en-US" sz="1600" b="1" dirty="0">
                <a:solidFill>
                  <a:prstClr val="black"/>
                </a:solidFill>
                <a:latin typeface="Avenir Next LT Pro Light"/>
              </a:rPr>
              <a:t>engineers dedicated to the platform are monitoring </a:t>
            </a:r>
            <a:r>
              <a:rPr lang="en-US" sz="1600" dirty="0">
                <a:solidFill>
                  <a:prstClr val="black"/>
                </a:solidFill>
                <a:latin typeface="Avenir Next LT Pro Light"/>
              </a:rPr>
              <a:t>the crucial parameters to detect slugging in wells. This process holds immense potential to be automated since the rules for detection is well-known.</a:t>
            </a:r>
          </a:p>
        </p:txBody>
      </p:sp>
      <p:sp>
        <p:nvSpPr>
          <p:cNvPr id="10" name="TextBox 9">
            <a:extLst>
              <a:ext uri="{FF2B5EF4-FFF2-40B4-BE49-F238E27FC236}">
                <a16:creationId xmlns:a16="http://schemas.microsoft.com/office/drawing/2014/main" id="{9AED1AC1-C914-874D-4E35-1605D4251BAF}"/>
              </a:ext>
            </a:extLst>
          </p:cNvPr>
          <p:cNvSpPr txBox="1"/>
          <p:nvPr/>
        </p:nvSpPr>
        <p:spPr>
          <a:xfrm>
            <a:off x="99879" y="4562252"/>
            <a:ext cx="11716909" cy="1989775"/>
          </a:xfrm>
          <a:prstGeom prst="rect">
            <a:avLst/>
          </a:prstGeom>
          <a:noFill/>
        </p:spPr>
        <p:txBody>
          <a:bodyPr wrap="square">
            <a:spAutoFit/>
          </a:bodyPr>
          <a:lstStyle/>
          <a:p>
            <a:pPr>
              <a:lnSpc>
                <a:spcPct val="200000"/>
              </a:lnSpc>
            </a:pPr>
            <a:r>
              <a:rPr lang="en-US" sz="1600" dirty="0">
                <a:solidFill>
                  <a:prstClr val="black"/>
                </a:solidFill>
                <a:latin typeface="Avenir Next LT Pro Light"/>
              </a:rPr>
              <a:t>Past trials in data driven detection(mainly deep learning approaches) had </a:t>
            </a:r>
            <a:r>
              <a:rPr lang="en-US" sz="1600" b="1" dirty="0">
                <a:solidFill>
                  <a:prstClr val="black"/>
                </a:solidFill>
                <a:latin typeface="Avenir Next LT Pro Light"/>
              </a:rPr>
              <a:t>data limitation </a:t>
            </a:r>
            <a:r>
              <a:rPr lang="en-US" sz="1600" dirty="0">
                <a:solidFill>
                  <a:prstClr val="black"/>
                </a:solidFill>
                <a:latin typeface="Avenir Next LT Pro Light"/>
              </a:rPr>
              <a:t>problems [2] due to:</a:t>
            </a:r>
          </a:p>
          <a:p>
            <a:pPr>
              <a:lnSpc>
                <a:spcPct val="200000"/>
              </a:lnSpc>
            </a:pPr>
            <a:r>
              <a:rPr lang="en-US" sz="1600" dirty="0">
                <a:solidFill>
                  <a:prstClr val="black"/>
                </a:solidFill>
                <a:latin typeface="Avenir Next LT Pro Light"/>
              </a:rPr>
              <a:t>1.	There is limited data to be trained on in the early time of the fields. </a:t>
            </a:r>
          </a:p>
          <a:p>
            <a:pPr>
              <a:lnSpc>
                <a:spcPct val="200000"/>
              </a:lnSpc>
            </a:pPr>
            <a:r>
              <a:rPr lang="en-US" sz="1600" dirty="0">
                <a:solidFill>
                  <a:prstClr val="black"/>
                </a:solidFill>
                <a:latin typeface="Avenir Next LT Pro Light"/>
              </a:rPr>
              <a:t>2.	It is not a common approach to create a labeled dataset of detected cases. </a:t>
            </a:r>
          </a:p>
          <a:p>
            <a:pPr>
              <a:lnSpc>
                <a:spcPct val="200000"/>
              </a:lnSpc>
            </a:pPr>
            <a:endParaRPr lang="en-US" sz="1600" dirty="0">
              <a:solidFill>
                <a:prstClr val="black"/>
              </a:solidFill>
              <a:latin typeface="Avenir Next LT Pro Light"/>
            </a:endParaRPr>
          </a:p>
        </p:txBody>
      </p:sp>
      <p:pic>
        <p:nvPicPr>
          <p:cNvPr id="19" name="Picture 18" descr="Hydrodynamic slug formation | Download Scientific Diagram">
            <a:extLst>
              <a:ext uri="{FF2B5EF4-FFF2-40B4-BE49-F238E27FC236}">
                <a16:creationId xmlns:a16="http://schemas.microsoft.com/office/drawing/2014/main" id="{7BC095A7-2748-23F9-E69F-AA3B0B2D22A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29273" y="763500"/>
            <a:ext cx="3937986" cy="1296794"/>
          </a:xfrm>
          <a:prstGeom prst="rect">
            <a:avLst/>
          </a:prstGeom>
          <a:noFill/>
          <a:ln>
            <a:noFill/>
          </a:ln>
        </p:spPr>
      </p:pic>
      <p:pic>
        <p:nvPicPr>
          <p:cNvPr id="7" name="Picture 2" descr="The Norne field model. Well locations are indicated by arrows. | Download  Scientific Diagram">
            <a:extLst>
              <a:ext uri="{FF2B5EF4-FFF2-40B4-BE49-F238E27FC236}">
                <a16:creationId xmlns:a16="http://schemas.microsoft.com/office/drawing/2014/main" id="{DD7CCC05-3B6A-E4F1-AB34-5811E410B5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82357" y="2295748"/>
            <a:ext cx="3843098" cy="23375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4302996"/>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EAE8D-5673-F803-B6F0-47DCEDD704F0}"/>
              </a:ext>
            </a:extLst>
          </p:cNvPr>
          <p:cNvSpPr>
            <a:spLocks noGrp="1"/>
          </p:cNvSpPr>
          <p:nvPr>
            <p:ph type="title"/>
          </p:nvPr>
        </p:nvSpPr>
        <p:spPr>
          <a:xfrm>
            <a:off x="99879" y="50409"/>
            <a:ext cx="10104699" cy="753249"/>
          </a:xfrm>
        </p:spPr>
        <p:txBody>
          <a:bodyPr>
            <a:normAutofit/>
          </a:bodyPr>
          <a:lstStyle/>
          <a:p>
            <a:r>
              <a:rPr lang="en-US" sz="3500" b="1" dirty="0" err="1">
                <a:latin typeface="Posterama" panose="020B0504020200020000" pitchFamily="34" charset="0"/>
                <a:cs typeface="Posterama" panose="020B0504020200020000" pitchFamily="34" charset="0"/>
              </a:rPr>
              <a:t>Heilmeier</a:t>
            </a:r>
            <a:r>
              <a:rPr lang="en-US" sz="3500" b="1" dirty="0">
                <a:latin typeface="Posterama" panose="020B0504020200020000" pitchFamily="34" charset="0"/>
                <a:cs typeface="Posterama" panose="020B0504020200020000" pitchFamily="34" charset="0"/>
              </a:rPr>
              <a:t> Questions</a:t>
            </a:r>
          </a:p>
        </p:txBody>
      </p:sp>
      <p:sp>
        <p:nvSpPr>
          <p:cNvPr id="3" name="Slide Number Placeholder 2">
            <a:extLst>
              <a:ext uri="{FF2B5EF4-FFF2-40B4-BE49-F238E27FC236}">
                <a16:creationId xmlns:a16="http://schemas.microsoft.com/office/drawing/2014/main" id="{C06A4F23-219B-B0B6-7029-04CDFF5151ED}"/>
              </a:ext>
            </a:extLst>
          </p:cNvPr>
          <p:cNvSpPr>
            <a:spLocks noGrp="1"/>
          </p:cNvSpPr>
          <p:nvPr>
            <p:ph type="sldNum" sz="quarter" idx="12"/>
          </p:nvPr>
        </p:nvSpPr>
        <p:spPr/>
        <p:txBody>
          <a:bodyPr/>
          <a:lstStyle/>
          <a:p>
            <a:fld id="{A0A89718-6B35-4F95-AFF3-F3DDA665684B}" type="slidenum">
              <a:rPr lang="en-US" smtClean="0"/>
              <a:t>3</a:t>
            </a:fld>
            <a:endParaRPr lang="en-US"/>
          </a:p>
        </p:txBody>
      </p:sp>
      <p:sp>
        <p:nvSpPr>
          <p:cNvPr id="6" name="TextBox 5">
            <a:extLst>
              <a:ext uri="{FF2B5EF4-FFF2-40B4-BE49-F238E27FC236}">
                <a16:creationId xmlns:a16="http://schemas.microsoft.com/office/drawing/2014/main" id="{282AACB6-4DF6-9B83-555F-2137B7CDAB1D}"/>
              </a:ext>
            </a:extLst>
          </p:cNvPr>
          <p:cNvSpPr txBox="1"/>
          <p:nvPr/>
        </p:nvSpPr>
        <p:spPr>
          <a:xfrm>
            <a:off x="99879" y="611552"/>
            <a:ext cx="11992242" cy="6421758"/>
          </a:xfrm>
          <a:prstGeom prst="rect">
            <a:avLst/>
          </a:prstGeom>
          <a:noFill/>
        </p:spPr>
        <p:txBody>
          <a:bodyPr wrap="square">
            <a:spAutoFit/>
          </a:bodyPr>
          <a:lstStyle/>
          <a:p>
            <a:pPr marL="342900" indent="-342900">
              <a:lnSpc>
                <a:spcPct val="200000"/>
              </a:lnSpc>
              <a:buFont typeface="+mj-lt"/>
              <a:buAutoNum type="arabicPeriod"/>
            </a:pPr>
            <a:r>
              <a:rPr lang="en-US" sz="1600" b="1" dirty="0">
                <a:solidFill>
                  <a:prstClr val="black"/>
                </a:solidFill>
                <a:latin typeface="Avenir Next LT Pro Light"/>
              </a:rPr>
              <a:t>What are you going to do?</a:t>
            </a:r>
          </a:p>
          <a:p>
            <a:pPr>
              <a:lnSpc>
                <a:spcPct val="200000"/>
              </a:lnSpc>
            </a:pPr>
            <a:r>
              <a:rPr lang="en-US" sz="1600" dirty="0">
                <a:solidFill>
                  <a:prstClr val="black"/>
                </a:solidFill>
                <a:latin typeface="Avenir Next LT Pro Light"/>
              </a:rPr>
              <a:t>I will develop </a:t>
            </a:r>
            <a:r>
              <a:rPr lang="en-US" sz="1600" dirty="0" err="1">
                <a:solidFill>
                  <a:prstClr val="black"/>
                </a:solidFill>
                <a:latin typeface="Avenir Next LT Pro Light"/>
              </a:rPr>
              <a:t>SlugGuard</a:t>
            </a:r>
            <a:r>
              <a:rPr lang="en-US" sz="1600" dirty="0">
                <a:solidFill>
                  <a:prstClr val="black"/>
                </a:solidFill>
                <a:latin typeface="Avenir Next LT Pro Light"/>
              </a:rPr>
              <a:t>, an alert system for detecting slugging in wells and notifying engineers.</a:t>
            </a:r>
          </a:p>
          <a:p>
            <a:pPr>
              <a:lnSpc>
                <a:spcPct val="200000"/>
              </a:lnSpc>
            </a:pPr>
            <a:r>
              <a:rPr lang="en-US" sz="1600" b="1" dirty="0">
                <a:solidFill>
                  <a:prstClr val="black"/>
                </a:solidFill>
                <a:latin typeface="Avenir Next LT Pro Light"/>
              </a:rPr>
              <a:t>2. How is it done today? Current Limitations?</a:t>
            </a:r>
          </a:p>
          <a:p>
            <a:pPr>
              <a:lnSpc>
                <a:spcPct val="200000"/>
              </a:lnSpc>
            </a:pPr>
            <a:r>
              <a:rPr lang="en-US" sz="1600" dirty="0">
                <a:solidFill>
                  <a:prstClr val="black"/>
                </a:solidFill>
                <a:latin typeface="Avenir Next LT Pro Light"/>
              </a:rPr>
              <a:t>Engineer monitoring or use of neural networks which suffer from insufficient labeled data.</a:t>
            </a:r>
          </a:p>
          <a:p>
            <a:pPr marL="342900" indent="-342900">
              <a:lnSpc>
                <a:spcPct val="200000"/>
              </a:lnSpc>
              <a:buFont typeface="+mj-lt"/>
              <a:buAutoNum type="arabicPeriod" startAt="3"/>
            </a:pPr>
            <a:r>
              <a:rPr lang="en-US" sz="1600" b="1" dirty="0">
                <a:solidFill>
                  <a:prstClr val="black"/>
                </a:solidFill>
                <a:latin typeface="Avenir Next LT Pro Light"/>
              </a:rPr>
              <a:t>What is your new idea?</a:t>
            </a:r>
          </a:p>
          <a:p>
            <a:pPr>
              <a:lnSpc>
                <a:spcPct val="200000"/>
              </a:lnSpc>
            </a:pPr>
            <a:r>
              <a:rPr lang="en-US" sz="1600" dirty="0">
                <a:solidFill>
                  <a:prstClr val="black"/>
                </a:solidFill>
                <a:latin typeface="Avenir Next LT Pro Light"/>
              </a:rPr>
              <a:t>I propose a knowledge-based detection system using domain expertise and real-world data.</a:t>
            </a:r>
          </a:p>
          <a:p>
            <a:pPr marL="342900" indent="-342900">
              <a:lnSpc>
                <a:spcPct val="200000"/>
              </a:lnSpc>
              <a:buFont typeface="+mj-lt"/>
              <a:buAutoNum type="arabicPeriod" startAt="4"/>
            </a:pPr>
            <a:r>
              <a:rPr lang="en-US" sz="1600" b="1" dirty="0">
                <a:solidFill>
                  <a:prstClr val="black"/>
                </a:solidFill>
                <a:latin typeface="Avenir Next LT Pro Light"/>
              </a:rPr>
              <a:t>Who will benefit from your work? Why?</a:t>
            </a:r>
          </a:p>
          <a:p>
            <a:pPr>
              <a:lnSpc>
                <a:spcPct val="200000"/>
              </a:lnSpc>
            </a:pPr>
            <a:r>
              <a:rPr lang="en-US" sz="1600" dirty="0">
                <a:solidFill>
                  <a:prstClr val="black"/>
                </a:solidFill>
                <a:latin typeface="Avenir Next LT Pro Light"/>
              </a:rPr>
              <a:t>Petroleum engineers and the oil and gas industry will benefit from automated, timely slugging detection.</a:t>
            </a:r>
          </a:p>
          <a:p>
            <a:pPr marL="342900" indent="-342900">
              <a:lnSpc>
                <a:spcPct val="200000"/>
              </a:lnSpc>
              <a:buFont typeface="+mj-lt"/>
              <a:buAutoNum type="arabicPeriod" startAt="5"/>
            </a:pPr>
            <a:r>
              <a:rPr lang="en-US" sz="1600" b="1" dirty="0">
                <a:solidFill>
                  <a:prstClr val="black"/>
                </a:solidFill>
                <a:latin typeface="Avenir Next LT Pro Light"/>
              </a:rPr>
              <a:t>What risks do you anticipate?</a:t>
            </a:r>
          </a:p>
          <a:p>
            <a:pPr>
              <a:lnSpc>
                <a:spcPct val="200000"/>
              </a:lnSpc>
            </a:pPr>
            <a:r>
              <a:rPr lang="en-US" sz="1600" dirty="0">
                <a:solidFill>
                  <a:prstClr val="black"/>
                </a:solidFill>
                <a:latin typeface="Avenir Next LT Pro Light"/>
              </a:rPr>
              <a:t>Data availability and the need for high accuracy were among potential risks.</a:t>
            </a:r>
          </a:p>
          <a:p>
            <a:pPr marL="342900" indent="-342900">
              <a:lnSpc>
                <a:spcPct val="200000"/>
              </a:lnSpc>
              <a:buFont typeface="+mj-lt"/>
              <a:buAutoNum type="arabicPeriod" startAt="6"/>
            </a:pPr>
            <a:r>
              <a:rPr lang="en-US" sz="1600" b="1" dirty="0">
                <a:solidFill>
                  <a:prstClr val="black"/>
                </a:solidFill>
                <a:latin typeface="Avenir Next LT Pro Light"/>
              </a:rPr>
              <a:t>Out of pocket costs? Complete within 11 weeks?</a:t>
            </a:r>
          </a:p>
          <a:p>
            <a:pPr>
              <a:lnSpc>
                <a:spcPct val="200000"/>
              </a:lnSpc>
            </a:pPr>
            <a:r>
              <a:rPr lang="en-US" sz="1600" dirty="0">
                <a:solidFill>
                  <a:prstClr val="black"/>
                </a:solidFill>
                <a:latin typeface="Avenir Next LT Pro Light"/>
              </a:rPr>
              <a:t>No costs were registered, and the project was completed within 11 weeks.</a:t>
            </a:r>
          </a:p>
          <a:p>
            <a:pPr>
              <a:lnSpc>
                <a:spcPct val="200000"/>
              </a:lnSpc>
            </a:pPr>
            <a:endParaRPr lang="en-US" sz="1600" dirty="0">
              <a:solidFill>
                <a:prstClr val="black"/>
              </a:solidFill>
              <a:latin typeface="Avenir Next LT Pro Light"/>
            </a:endParaRPr>
          </a:p>
        </p:txBody>
      </p:sp>
    </p:spTree>
    <p:extLst>
      <p:ext uri="{BB962C8B-B14F-4D97-AF65-F5344CB8AC3E}">
        <p14:creationId xmlns:p14="http://schemas.microsoft.com/office/powerpoint/2010/main" val="1028384835"/>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E52EDBB-325E-B05F-1DDE-F97F3E99F7D3}"/>
              </a:ext>
            </a:extLst>
          </p:cNvPr>
          <p:cNvSpPr>
            <a:spLocks noGrp="1"/>
          </p:cNvSpPr>
          <p:nvPr>
            <p:ph type="sldNum" sz="quarter" idx="12"/>
          </p:nvPr>
        </p:nvSpPr>
        <p:spPr/>
        <p:txBody>
          <a:bodyPr/>
          <a:lstStyle/>
          <a:p>
            <a:fld id="{A0A89718-6B35-4F95-AFF3-F3DDA665684B}" type="slidenum">
              <a:rPr lang="en-US" smtClean="0"/>
              <a:t>4</a:t>
            </a:fld>
            <a:endParaRPr lang="en-US"/>
          </a:p>
        </p:txBody>
      </p:sp>
      <p:sp>
        <p:nvSpPr>
          <p:cNvPr id="6" name="Title 1">
            <a:extLst>
              <a:ext uri="{FF2B5EF4-FFF2-40B4-BE49-F238E27FC236}">
                <a16:creationId xmlns:a16="http://schemas.microsoft.com/office/drawing/2014/main" id="{34C6B689-51AF-3E99-491D-DB12533A3548}"/>
              </a:ext>
            </a:extLst>
          </p:cNvPr>
          <p:cNvSpPr txBox="1">
            <a:spLocks/>
          </p:cNvSpPr>
          <p:nvPr/>
        </p:nvSpPr>
        <p:spPr>
          <a:xfrm>
            <a:off x="3992880" y="-172032"/>
            <a:ext cx="5498840" cy="10170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Posterama" panose="020B0504020200020000" pitchFamily="34" charset="0"/>
                <a:cs typeface="Posterama" panose="020B0504020200020000" pitchFamily="34" charset="0"/>
              </a:rPr>
              <a:t>Technical Approach</a:t>
            </a:r>
          </a:p>
        </p:txBody>
      </p:sp>
      <p:sp>
        <p:nvSpPr>
          <p:cNvPr id="3" name="TextBox 2">
            <a:extLst>
              <a:ext uri="{FF2B5EF4-FFF2-40B4-BE49-F238E27FC236}">
                <a16:creationId xmlns:a16="http://schemas.microsoft.com/office/drawing/2014/main" id="{DB33F8FE-4B1E-CA99-898D-0A3606758994}"/>
              </a:ext>
            </a:extLst>
          </p:cNvPr>
          <p:cNvSpPr txBox="1"/>
          <p:nvPr/>
        </p:nvSpPr>
        <p:spPr>
          <a:xfrm>
            <a:off x="955528" y="923118"/>
            <a:ext cx="3309966" cy="369332"/>
          </a:xfrm>
          <a:prstGeom prst="rect">
            <a:avLst/>
          </a:prstGeom>
          <a:noFill/>
        </p:spPr>
        <p:txBody>
          <a:bodyPr wrap="square">
            <a:spAutoFit/>
          </a:bodyPr>
          <a:lstStyle/>
          <a:p>
            <a:r>
              <a:rPr lang="en-US" sz="1800" dirty="0">
                <a:solidFill>
                  <a:prstClr val="black"/>
                </a:solidFill>
                <a:latin typeface="Avenir Next LT Pro Light"/>
              </a:rPr>
              <a:t>Proposed overall architecture </a:t>
            </a:r>
            <a:endParaRPr lang="en-US" dirty="0"/>
          </a:p>
        </p:txBody>
      </p:sp>
      <p:pic>
        <p:nvPicPr>
          <p:cNvPr id="2" name="Picture 1" descr="A diagram of a computer application&#10;&#10;Description automatically generated">
            <a:extLst>
              <a:ext uri="{FF2B5EF4-FFF2-40B4-BE49-F238E27FC236}">
                <a16:creationId xmlns:a16="http://schemas.microsoft.com/office/drawing/2014/main" id="{B6ED8596-40F8-6B9F-2038-17E1E556F12A}"/>
              </a:ext>
            </a:extLst>
          </p:cNvPr>
          <p:cNvPicPr>
            <a:picLocks noChangeAspect="1"/>
          </p:cNvPicPr>
          <p:nvPr/>
        </p:nvPicPr>
        <p:blipFill rotWithShape="1">
          <a:blip r:embed="rId3">
            <a:extLst>
              <a:ext uri="{28A0092B-C50C-407E-A947-70E740481C1C}">
                <a14:useLocalDpi xmlns:a14="http://schemas.microsoft.com/office/drawing/2010/main" val="0"/>
              </a:ext>
            </a:extLst>
          </a:blip>
          <a:srcRect l="2708"/>
          <a:stretch/>
        </p:blipFill>
        <p:spPr>
          <a:xfrm>
            <a:off x="46920" y="2091381"/>
            <a:ext cx="5632521" cy="3338915"/>
          </a:xfrm>
          <a:prstGeom prst="rect">
            <a:avLst/>
          </a:prstGeom>
        </p:spPr>
      </p:pic>
      <p:sp>
        <p:nvSpPr>
          <p:cNvPr id="5" name="TextBox 4">
            <a:extLst>
              <a:ext uri="{FF2B5EF4-FFF2-40B4-BE49-F238E27FC236}">
                <a16:creationId xmlns:a16="http://schemas.microsoft.com/office/drawing/2014/main" id="{ADF26814-3A37-20E3-0CFD-2572C0E9E56D}"/>
              </a:ext>
            </a:extLst>
          </p:cNvPr>
          <p:cNvSpPr txBox="1"/>
          <p:nvPr/>
        </p:nvSpPr>
        <p:spPr>
          <a:xfrm>
            <a:off x="7906023" y="925248"/>
            <a:ext cx="2193017" cy="369332"/>
          </a:xfrm>
          <a:prstGeom prst="rect">
            <a:avLst/>
          </a:prstGeom>
          <a:noFill/>
        </p:spPr>
        <p:txBody>
          <a:bodyPr wrap="square">
            <a:spAutoFit/>
          </a:bodyPr>
          <a:lstStyle/>
          <a:p>
            <a:r>
              <a:rPr lang="en-US" dirty="0">
                <a:solidFill>
                  <a:prstClr val="black"/>
                </a:solidFill>
                <a:latin typeface="Avenir Next LT Pro Light"/>
              </a:rPr>
              <a:t>Sequence</a:t>
            </a:r>
            <a:r>
              <a:rPr lang="en-US" sz="1800" dirty="0">
                <a:solidFill>
                  <a:prstClr val="black"/>
                </a:solidFill>
                <a:latin typeface="Avenir Next LT Pro Light"/>
              </a:rPr>
              <a:t> diagram</a:t>
            </a:r>
            <a:endParaRPr lang="en-US" dirty="0"/>
          </a:p>
        </p:txBody>
      </p:sp>
      <p:pic>
        <p:nvPicPr>
          <p:cNvPr id="7" name="Picture 6" descr="A diagram of a data flow&#10;&#10;Description automatically generated">
            <a:extLst>
              <a:ext uri="{FF2B5EF4-FFF2-40B4-BE49-F238E27FC236}">
                <a16:creationId xmlns:a16="http://schemas.microsoft.com/office/drawing/2014/main" id="{6F351D80-0F43-F2EA-F8C0-6544A60B34B8}"/>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01742" y="1979142"/>
            <a:ext cx="5609441" cy="3587898"/>
          </a:xfrm>
          <a:prstGeom prst="rect">
            <a:avLst/>
          </a:prstGeom>
          <a:noFill/>
          <a:ln>
            <a:noFill/>
          </a:ln>
        </p:spPr>
      </p:pic>
      <p:pic>
        <p:nvPicPr>
          <p:cNvPr id="9" name="Graphic 8" descr="Arrow: Clockwise curve with solid fill">
            <a:extLst>
              <a:ext uri="{FF2B5EF4-FFF2-40B4-BE49-F238E27FC236}">
                <a16:creationId xmlns:a16="http://schemas.microsoft.com/office/drawing/2014/main" id="{3AEBF88E-929F-CD49-BB8B-62E0B414755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5400000">
            <a:off x="3221317" y="2552818"/>
            <a:ext cx="536197" cy="536197"/>
          </a:xfrm>
          <a:prstGeom prst="rect">
            <a:avLst/>
          </a:prstGeom>
        </p:spPr>
      </p:pic>
      <p:sp>
        <p:nvSpPr>
          <p:cNvPr id="11" name="TextBox 10">
            <a:extLst>
              <a:ext uri="{FF2B5EF4-FFF2-40B4-BE49-F238E27FC236}">
                <a16:creationId xmlns:a16="http://schemas.microsoft.com/office/drawing/2014/main" id="{8E100E30-2178-0DB2-C660-342991C9937F}"/>
              </a:ext>
            </a:extLst>
          </p:cNvPr>
          <p:cNvSpPr txBox="1"/>
          <p:nvPr/>
        </p:nvSpPr>
        <p:spPr>
          <a:xfrm>
            <a:off x="3714389" y="2715603"/>
            <a:ext cx="1626919" cy="276999"/>
          </a:xfrm>
          <a:prstGeom prst="rect">
            <a:avLst/>
          </a:prstGeom>
          <a:noFill/>
        </p:spPr>
        <p:txBody>
          <a:bodyPr wrap="square">
            <a:spAutoFit/>
          </a:bodyPr>
          <a:lstStyle/>
          <a:p>
            <a:r>
              <a:rPr lang="en-US" sz="1200" dirty="0">
                <a:solidFill>
                  <a:prstClr val="black"/>
                </a:solidFill>
                <a:latin typeface="Avenir Next LT Pro Light"/>
              </a:rPr>
              <a:t>Alert system</a:t>
            </a:r>
            <a:endParaRPr lang="en-US" sz="1200" dirty="0"/>
          </a:p>
        </p:txBody>
      </p:sp>
      <p:pic>
        <p:nvPicPr>
          <p:cNvPr id="12" name="Graphic 11" descr="Arrow: Clockwise curve with solid fill">
            <a:extLst>
              <a:ext uri="{FF2B5EF4-FFF2-40B4-BE49-F238E27FC236}">
                <a16:creationId xmlns:a16="http://schemas.microsoft.com/office/drawing/2014/main" id="{53591489-71FF-6728-C7D2-6E104876A81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4760797" flipV="1">
            <a:off x="1700410" y="2512124"/>
            <a:ext cx="614560" cy="614560"/>
          </a:xfrm>
          <a:prstGeom prst="rect">
            <a:avLst/>
          </a:prstGeom>
        </p:spPr>
      </p:pic>
      <p:sp>
        <p:nvSpPr>
          <p:cNvPr id="13" name="TextBox 12">
            <a:extLst>
              <a:ext uri="{FF2B5EF4-FFF2-40B4-BE49-F238E27FC236}">
                <a16:creationId xmlns:a16="http://schemas.microsoft.com/office/drawing/2014/main" id="{421AFD33-12A1-5AA5-3DBE-9406B78004D8}"/>
              </a:ext>
            </a:extLst>
          </p:cNvPr>
          <p:cNvSpPr txBox="1"/>
          <p:nvPr/>
        </p:nvSpPr>
        <p:spPr>
          <a:xfrm>
            <a:off x="484031" y="2693654"/>
            <a:ext cx="1421461" cy="276999"/>
          </a:xfrm>
          <a:prstGeom prst="rect">
            <a:avLst/>
          </a:prstGeom>
          <a:noFill/>
        </p:spPr>
        <p:txBody>
          <a:bodyPr wrap="square">
            <a:spAutoFit/>
          </a:bodyPr>
          <a:lstStyle/>
          <a:p>
            <a:r>
              <a:rPr lang="en-US" sz="1200" dirty="0">
                <a:solidFill>
                  <a:prstClr val="black"/>
                </a:solidFill>
                <a:latin typeface="Avenir Next LT Pro Light"/>
              </a:rPr>
              <a:t>Expert system</a:t>
            </a:r>
            <a:endParaRPr lang="en-US" sz="1200" dirty="0"/>
          </a:p>
        </p:txBody>
      </p:sp>
      <p:cxnSp>
        <p:nvCxnSpPr>
          <p:cNvPr id="15" name="Connector: Elbow 14">
            <a:extLst>
              <a:ext uri="{FF2B5EF4-FFF2-40B4-BE49-F238E27FC236}">
                <a16:creationId xmlns:a16="http://schemas.microsoft.com/office/drawing/2014/main" id="{5292ECB2-BF1F-842E-6889-E44A2B6064F8}"/>
              </a:ext>
            </a:extLst>
          </p:cNvPr>
          <p:cNvCxnSpPr>
            <a:cxnSpLocks/>
          </p:cNvCxnSpPr>
          <p:nvPr/>
        </p:nvCxnSpPr>
        <p:spPr>
          <a:xfrm>
            <a:off x="6860743" y="3032471"/>
            <a:ext cx="3121457" cy="199314"/>
          </a:xfrm>
          <a:prstGeom prst="bentConnector3">
            <a:avLst>
              <a:gd name="adj1" fmla="val 50000"/>
            </a:avLst>
          </a:prstGeom>
          <a:ln w="38100">
            <a:solidFill>
              <a:srgbClr val="7030A0"/>
            </a:solidFill>
            <a:tailEnd type="triangle"/>
          </a:ln>
        </p:spPr>
        <p:style>
          <a:lnRef idx="3">
            <a:schemeClr val="accent2"/>
          </a:lnRef>
          <a:fillRef idx="0">
            <a:schemeClr val="accent2"/>
          </a:fillRef>
          <a:effectRef idx="2">
            <a:schemeClr val="accent2"/>
          </a:effectRef>
          <a:fontRef idx="minor">
            <a:schemeClr val="tx1"/>
          </a:fontRef>
        </p:style>
      </p:cxnSp>
      <p:cxnSp>
        <p:nvCxnSpPr>
          <p:cNvPr id="21" name="Connector: Elbow 20">
            <a:extLst>
              <a:ext uri="{FF2B5EF4-FFF2-40B4-BE49-F238E27FC236}">
                <a16:creationId xmlns:a16="http://schemas.microsoft.com/office/drawing/2014/main" id="{4936562F-C0F1-06EE-9715-3FC6A20BFD3B}"/>
              </a:ext>
            </a:extLst>
          </p:cNvPr>
          <p:cNvCxnSpPr>
            <a:cxnSpLocks/>
          </p:cNvCxnSpPr>
          <p:nvPr/>
        </p:nvCxnSpPr>
        <p:spPr>
          <a:xfrm rot="10800000" flipV="1">
            <a:off x="8514080" y="3236424"/>
            <a:ext cx="1468120" cy="468887"/>
          </a:xfrm>
          <a:prstGeom prst="bentConnector3">
            <a:avLst>
              <a:gd name="adj1" fmla="val 519"/>
            </a:avLst>
          </a:prstGeom>
          <a:ln w="38100" cap="flat" cmpd="sng" algn="ctr">
            <a:solidFill>
              <a:srgbClr val="00B05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1" name="Straight Connector 30">
            <a:extLst>
              <a:ext uri="{FF2B5EF4-FFF2-40B4-BE49-F238E27FC236}">
                <a16:creationId xmlns:a16="http://schemas.microsoft.com/office/drawing/2014/main" id="{799FC6D9-B0D0-A73B-0C5E-FC231A919B85}"/>
              </a:ext>
            </a:extLst>
          </p:cNvPr>
          <p:cNvCxnSpPr>
            <a:cxnSpLocks/>
          </p:cNvCxnSpPr>
          <p:nvPr/>
        </p:nvCxnSpPr>
        <p:spPr>
          <a:xfrm flipH="1">
            <a:off x="5882158" y="845005"/>
            <a:ext cx="36673" cy="5509306"/>
          </a:xfrm>
          <a:prstGeom prst="line">
            <a:avLst/>
          </a:prstGeom>
          <a:ln/>
        </p:spPr>
        <p:style>
          <a:lnRef idx="1">
            <a:schemeClr val="dk1"/>
          </a:lnRef>
          <a:fillRef idx="0">
            <a:schemeClr val="dk1"/>
          </a:fillRef>
          <a:effectRef idx="0">
            <a:schemeClr val="dk1"/>
          </a:effectRef>
          <a:fontRef idx="minor">
            <a:schemeClr val="tx1"/>
          </a:fontRef>
        </p:style>
      </p:cxnSp>
      <p:cxnSp>
        <p:nvCxnSpPr>
          <p:cNvPr id="35" name="Connector: Elbow 34">
            <a:extLst>
              <a:ext uri="{FF2B5EF4-FFF2-40B4-BE49-F238E27FC236}">
                <a16:creationId xmlns:a16="http://schemas.microsoft.com/office/drawing/2014/main" id="{39700BA9-C2C2-CA31-45E5-BFAEA446EE7D}"/>
              </a:ext>
            </a:extLst>
          </p:cNvPr>
          <p:cNvCxnSpPr>
            <a:cxnSpLocks/>
          </p:cNvCxnSpPr>
          <p:nvPr/>
        </p:nvCxnSpPr>
        <p:spPr>
          <a:xfrm>
            <a:off x="8427720" y="3726870"/>
            <a:ext cx="2976880" cy="530170"/>
          </a:xfrm>
          <a:prstGeom prst="bentConnector3">
            <a:avLst>
              <a:gd name="adj1" fmla="val 341"/>
            </a:avLst>
          </a:prstGeom>
          <a:ln w="38100">
            <a:solidFill>
              <a:srgbClr val="7030A0"/>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0686892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750"/>
                                        <p:tgtEl>
                                          <p:spTgt spid="15"/>
                                        </p:tgtEl>
                                      </p:cBhvr>
                                    </p:animEffect>
                                  </p:childTnLst>
                                </p:cTn>
                              </p:par>
                            </p:childTnLst>
                          </p:cTn>
                        </p:par>
                        <p:par>
                          <p:cTn id="8" fill="hold">
                            <p:stCondLst>
                              <p:cond delay="1750"/>
                            </p:stCondLst>
                            <p:childTnLst>
                              <p:par>
                                <p:cTn id="9" presetID="10" presetClass="entr" presetSubtype="0"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750"/>
                                        <p:tgtEl>
                                          <p:spTgt spid="21"/>
                                        </p:tgtEl>
                                      </p:cBhvr>
                                    </p:animEffect>
                                  </p:childTnLst>
                                </p:cTn>
                              </p:par>
                            </p:childTnLst>
                          </p:cTn>
                        </p:par>
                        <p:par>
                          <p:cTn id="12" fill="hold">
                            <p:stCondLst>
                              <p:cond delay="2500"/>
                            </p:stCondLst>
                            <p:childTnLst>
                              <p:par>
                                <p:cTn id="13" presetID="10" presetClass="entr" presetSubtype="0" fill="hold" nodeType="after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fade">
                                      <p:cBhvr>
                                        <p:cTn id="15"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E52EDBB-325E-B05F-1DDE-F97F3E99F7D3}"/>
              </a:ext>
            </a:extLst>
          </p:cNvPr>
          <p:cNvSpPr>
            <a:spLocks noGrp="1"/>
          </p:cNvSpPr>
          <p:nvPr>
            <p:ph type="sldNum" sz="quarter" idx="12"/>
          </p:nvPr>
        </p:nvSpPr>
        <p:spPr/>
        <p:txBody>
          <a:bodyPr/>
          <a:lstStyle/>
          <a:p>
            <a:fld id="{A0A89718-6B35-4F95-AFF3-F3DDA665684B}" type="slidenum">
              <a:rPr lang="en-US" smtClean="0"/>
              <a:t>5</a:t>
            </a:fld>
            <a:endParaRPr lang="en-US"/>
          </a:p>
        </p:txBody>
      </p:sp>
      <p:sp>
        <p:nvSpPr>
          <p:cNvPr id="6" name="Title 1">
            <a:extLst>
              <a:ext uri="{FF2B5EF4-FFF2-40B4-BE49-F238E27FC236}">
                <a16:creationId xmlns:a16="http://schemas.microsoft.com/office/drawing/2014/main" id="{34C6B689-51AF-3E99-491D-DB12533A3548}"/>
              </a:ext>
            </a:extLst>
          </p:cNvPr>
          <p:cNvSpPr txBox="1">
            <a:spLocks/>
          </p:cNvSpPr>
          <p:nvPr/>
        </p:nvSpPr>
        <p:spPr>
          <a:xfrm>
            <a:off x="29180" y="-183572"/>
            <a:ext cx="5498840" cy="10170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500" b="1" dirty="0">
                <a:latin typeface="Posterama" panose="020B0504020200020000" pitchFamily="34" charset="0"/>
                <a:cs typeface="Posterama" panose="020B0504020200020000" pitchFamily="34" charset="0"/>
              </a:rPr>
              <a:t>Technical Approach</a:t>
            </a:r>
          </a:p>
        </p:txBody>
      </p:sp>
      <p:sp>
        <p:nvSpPr>
          <p:cNvPr id="3" name="TextBox 2">
            <a:extLst>
              <a:ext uri="{FF2B5EF4-FFF2-40B4-BE49-F238E27FC236}">
                <a16:creationId xmlns:a16="http://schemas.microsoft.com/office/drawing/2014/main" id="{DB33F8FE-4B1E-CA99-898D-0A3606758994}"/>
              </a:ext>
            </a:extLst>
          </p:cNvPr>
          <p:cNvSpPr txBox="1"/>
          <p:nvPr/>
        </p:nvSpPr>
        <p:spPr>
          <a:xfrm>
            <a:off x="110203" y="547455"/>
            <a:ext cx="2673752" cy="369332"/>
          </a:xfrm>
          <a:prstGeom prst="rect">
            <a:avLst/>
          </a:prstGeom>
          <a:noFill/>
        </p:spPr>
        <p:txBody>
          <a:bodyPr wrap="square">
            <a:spAutoFit/>
          </a:bodyPr>
          <a:lstStyle/>
          <a:p>
            <a:r>
              <a:rPr lang="en-US" sz="1800" dirty="0">
                <a:solidFill>
                  <a:prstClr val="black"/>
                </a:solidFill>
                <a:latin typeface="Avenir Next LT Pro Light"/>
              </a:rPr>
              <a:t>Key steps in research</a:t>
            </a:r>
            <a:endParaRPr lang="en-US" dirty="0"/>
          </a:p>
        </p:txBody>
      </p:sp>
      <p:pic>
        <p:nvPicPr>
          <p:cNvPr id="2" name="Graphic 1" descr="Head with gears outline">
            <a:extLst>
              <a:ext uri="{FF2B5EF4-FFF2-40B4-BE49-F238E27FC236}">
                <a16:creationId xmlns:a16="http://schemas.microsoft.com/office/drawing/2014/main" id="{F6CD1F7D-C999-428A-757B-E998930FB88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88562" y="1091978"/>
            <a:ext cx="556850" cy="556850"/>
          </a:xfrm>
          <a:prstGeom prst="rect">
            <a:avLst/>
          </a:prstGeom>
        </p:spPr>
      </p:pic>
      <p:sp>
        <p:nvSpPr>
          <p:cNvPr id="8" name="TextBox 7">
            <a:extLst>
              <a:ext uri="{FF2B5EF4-FFF2-40B4-BE49-F238E27FC236}">
                <a16:creationId xmlns:a16="http://schemas.microsoft.com/office/drawing/2014/main" id="{26F4ECC9-BDEF-69B0-E80B-AD845ACABF8E}"/>
              </a:ext>
            </a:extLst>
          </p:cNvPr>
          <p:cNvSpPr txBox="1"/>
          <p:nvPr/>
        </p:nvSpPr>
        <p:spPr>
          <a:xfrm>
            <a:off x="4088562" y="1607519"/>
            <a:ext cx="3894633" cy="1321708"/>
          </a:xfrm>
          <a:prstGeom prst="rect">
            <a:avLst/>
          </a:prstGeom>
          <a:noFill/>
        </p:spPr>
        <p:txBody>
          <a:bodyPr wrap="square">
            <a:spAutoFit/>
          </a:bodyPr>
          <a:lstStyle/>
          <a:p>
            <a:pPr marL="285750" indent="-285750">
              <a:lnSpc>
                <a:spcPct val="200000"/>
              </a:lnSpc>
              <a:buFont typeface="Wingdings" panose="05000000000000000000" pitchFamily="2" charset="2"/>
              <a:buChar char="ü"/>
            </a:pPr>
            <a:r>
              <a:rPr lang="en-US" sz="1400" dirty="0">
                <a:solidFill>
                  <a:prstClr val="black"/>
                </a:solidFill>
                <a:latin typeface="Avenir Next LT Pro Light"/>
              </a:rPr>
              <a:t>Collection of rules from engineers</a:t>
            </a:r>
          </a:p>
          <a:p>
            <a:pPr marL="285750" indent="-285750">
              <a:lnSpc>
                <a:spcPct val="200000"/>
              </a:lnSpc>
              <a:buFont typeface="Wingdings" panose="05000000000000000000" pitchFamily="2" charset="2"/>
              <a:buChar char="ü"/>
            </a:pPr>
            <a:r>
              <a:rPr lang="en-US" sz="1400" dirty="0">
                <a:solidFill>
                  <a:prstClr val="black"/>
                </a:solidFill>
                <a:latin typeface="Avenir Next LT Pro Light"/>
              </a:rPr>
              <a:t>Modelling of rules in </a:t>
            </a:r>
            <a:r>
              <a:rPr lang="en-US" sz="1400" dirty="0" err="1">
                <a:solidFill>
                  <a:prstClr val="black"/>
                </a:solidFill>
                <a:latin typeface="Avenir Next LT Pro Light"/>
              </a:rPr>
              <a:t>experta</a:t>
            </a:r>
            <a:r>
              <a:rPr lang="en-US" sz="1400" dirty="0">
                <a:solidFill>
                  <a:prstClr val="black"/>
                </a:solidFill>
                <a:latin typeface="Avenir Next LT Pro Light"/>
              </a:rPr>
              <a:t> [3]</a:t>
            </a:r>
          </a:p>
          <a:p>
            <a:pPr marL="285750" indent="-285750">
              <a:lnSpc>
                <a:spcPct val="200000"/>
              </a:lnSpc>
              <a:buFont typeface="Wingdings" panose="05000000000000000000" pitchFamily="2" charset="2"/>
              <a:buChar char="ü"/>
            </a:pPr>
            <a:r>
              <a:rPr lang="en-US" sz="1400" dirty="0">
                <a:solidFill>
                  <a:prstClr val="black"/>
                </a:solidFill>
                <a:latin typeface="Avenir Next LT Pro Light"/>
              </a:rPr>
              <a:t>Applying rules to detect slugging</a:t>
            </a:r>
          </a:p>
        </p:txBody>
      </p:sp>
      <p:sp>
        <p:nvSpPr>
          <p:cNvPr id="9" name="TextBox 8">
            <a:extLst>
              <a:ext uri="{FF2B5EF4-FFF2-40B4-BE49-F238E27FC236}">
                <a16:creationId xmlns:a16="http://schemas.microsoft.com/office/drawing/2014/main" id="{7886AEAC-20F6-C7C9-8D21-DE9382EB26C4}"/>
              </a:ext>
            </a:extLst>
          </p:cNvPr>
          <p:cNvSpPr txBox="1"/>
          <p:nvPr/>
        </p:nvSpPr>
        <p:spPr>
          <a:xfrm>
            <a:off x="4827156" y="1201126"/>
            <a:ext cx="2207870" cy="338554"/>
          </a:xfrm>
          <a:prstGeom prst="rect">
            <a:avLst/>
          </a:prstGeom>
          <a:noFill/>
        </p:spPr>
        <p:txBody>
          <a:bodyPr wrap="square">
            <a:spAutoFit/>
          </a:bodyPr>
          <a:lstStyle/>
          <a:p>
            <a:r>
              <a:rPr lang="en-US" sz="1600" b="1" dirty="0" err="1">
                <a:latin typeface="Posterama" panose="020B0504020200020000" pitchFamily="34" charset="0"/>
                <a:cs typeface="Posterama" panose="020B0504020200020000" pitchFamily="34" charset="0"/>
              </a:rPr>
              <a:t>SlugGuard</a:t>
            </a:r>
            <a:r>
              <a:rPr lang="en-US" sz="1600" b="1" dirty="0">
                <a:latin typeface="Posterama" panose="020B0504020200020000" pitchFamily="34" charset="0"/>
                <a:cs typeface="Posterama" panose="020B0504020200020000" pitchFamily="34" charset="0"/>
              </a:rPr>
              <a:t> Agent </a:t>
            </a:r>
          </a:p>
        </p:txBody>
      </p:sp>
      <p:sp>
        <p:nvSpPr>
          <p:cNvPr id="10" name="TextBox 9">
            <a:extLst>
              <a:ext uri="{FF2B5EF4-FFF2-40B4-BE49-F238E27FC236}">
                <a16:creationId xmlns:a16="http://schemas.microsoft.com/office/drawing/2014/main" id="{6D7DB413-33F8-D453-3E5D-E45EC4549D05}"/>
              </a:ext>
            </a:extLst>
          </p:cNvPr>
          <p:cNvSpPr txBox="1"/>
          <p:nvPr/>
        </p:nvSpPr>
        <p:spPr>
          <a:xfrm>
            <a:off x="8926088" y="1000166"/>
            <a:ext cx="2823461" cy="584775"/>
          </a:xfrm>
          <a:prstGeom prst="rect">
            <a:avLst/>
          </a:prstGeom>
          <a:noFill/>
        </p:spPr>
        <p:txBody>
          <a:bodyPr wrap="square">
            <a:spAutoFit/>
          </a:bodyPr>
          <a:lstStyle/>
          <a:p>
            <a:r>
              <a:rPr lang="en-US" sz="1600" b="1" dirty="0">
                <a:latin typeface="Posterama" panose="020B0504020200020000" pitchFamily="34" charset="0"/>
                <a:cs typeface="Posterama" panose="020B0504020200020000" pitchFamily="34" charset="0"/>
              </a:rPr>
              <a:t>Notification system</a:t>
            </a:r>
          </a:p>
          <a:p>
            <a:r>
              <a:rPr lang="en-US" sz="1600" b="1" dirty="0">
                <a:latin typeface="Posterama" panose="020B0504020200020000" pitchFamily="34" charset="0"/>
                <a:cs typeface="Posterama" panose="020B0504020200020000" pitchFamily="34" charset="0"/>
              </a:rPr>
              <a:t>and additional features</a:t>
            </a:r>
          </a:p>
        </p:txBody>
      </p:sp>
      <p:sp>
        <p:nvSpPr>
          <p:cNvPr id="11" name="TextBox 10">
            <a:extLst>
              <a:ext uri="{FF2B5EF4-FFF2-40B4-BE49-F238E27FC236}">
                <a16:creationId xmlns:a16="http://schemas.microsoft.com/office/drawing/2014/main" id="{B405E200-2105-DC19-FD60-4C883B53317F}"/>
              </a:ext>
            </a:extLst>
          </p:cNvPr>
          <p:cNvSpPr txBox="1"/>
          <p:nvPr/>
        </p:nvSpPr>
        <p:spPr>
          <a:xfrm>
            <a:off x="911304" y="1200777"/>
            <a:ext cx="2504471" cy="338554"/>
          </a:xfrm>
          <a:prstGeom prst="rect">
            <a:avLst/>
          </a:prstGeom>
          <a:noFill/>
        </p:spPr>
        <p:txBody>
          <a:bodyPr wrap="square">
            <a:spAutoFit/>
          </a:bodyPr>
          <a:lstStyle/>
          <a:p>
            <a:r>
              <a:rPr lang="en-US" sz="1600" b="1" dirty="0">
                <a:latin typeface="Posterama" panose="020B0504020200020000" pitchFamily="34" charset="0"/>
                <a:cs typeface="Posterama" panose="020B0504020200020000" pitchFamily="34" charset="0"/>
              </a:rPr>
              <a:t>Data preparation</a:t>
            </a:r>
          </a:p>
        </p:txBody>
      </p:sp>
      <p:pic>
        <p:nvPicPr>
          <p:cNvPr id="12" name="Graphic 11" descr="Siren outline">
            <a:extLst>
              <a:ext uri="{FF2B5EF4-FFF2-40B4-BE49-F238E27FC236}">
                <a16:creationId xmlns:a16="http://schemas.microsoft.com/office/drawing/2014/main" id="{5EAD7435-5FD3-BEF2-BF3D-99008F975C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076647" y="935141"/>
            <a:ext cx="695475" cy="695475"/>
          </a:xfrm>
          <a:prstGeom prst="rect">
            <a:avLst/>
          </a:prstGeom>
        </p:spPr>
      </p:pic>
      <p:pic>
        <p:nvPicPr>
          <p:cNvPr id="13" name="Graphic 12" descr="Folder Search outline">
            <a:extLst>
              <a:ext uri="{FF2B5EF4-FFF2-40B4-BE49-F238E27FC236}">
                <a16:creationId xmlns:a16="http://schemas.microsoft.com/office/drawing/2014/main" id="{9B316F8D-8CCA-6C7C-EE73-7ED2F3C0645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70632" y="1022316"/>
            <a:ext cx="695475" cy="695475"/>
          </a:xfrm>
          <a:prstGeom prst="rect">
            <a:avLst/>
          </a:prstGeom>
        </p:spPr>
      </p:pic>
      <p:sp>
        <p:nvSpPr>
          <p:cNvPr id="14" name="TextBox 13">
            <a:extLst>
              <a:ext uri="{FF2B5EF4-FFF2-40B4-BE49-F238E27FC236}">
                <a16:creationId xmlns:a16="http://schemas.microsoft.com/office/drawing/2014/main" id="{8AD5C229-1624-2913-3E48-A2E8E2D19C5E}"/>
              </a:ext>
            </a:extLst>
          </p:cNvPr>
          <p:cNvSpPr txBox="1"/>
          <p:nvPr/>
        </p:nvSpPr>
        <p:spPr>
          <a:xfrm>
            <a:off x="7907649" y="1652836"/>
            <a:ext cx="4284351" cy="2614370"/>
          </a:xfrm>
          <a:prstGeom prst="rect">
            <a:avLst/>
          </a:prstGeom>
          <a:noFill/>
        </p:spPr>
        <p:txBody>
          <a:bodyPr wrap="square">
            <a:spAutoFit/>
          </a:bodyPr>
          <a:lstStyle/>
          <a:p>
            <a:pPr marL="285750" indent="-285750">
              <a:lnSpc>
                <a:spcPct val="200000"/>
              </a:lnSpc>
              <a:buFont typeface="Wingdings" panose="05000000000000000000" pitchFamily="2" charset="2"/>
              <a:buChar char="ü"/>
            </a:pPr>
            <a:r>
              <a:rPr lang="en-US" sz="1400" dirty="0">
                <a:solidFill>
                  <a:prstClr val="black"/>
                </a:solidFill>
                <a:latin typeface="Avenir Next LT Pro Light"/>
              </a:rPr>
              <a:t>Timely notification of engineers via Slack</a:t>
            </a:r>
            <a:endParaRPr lang="az-Latn-AZ" sz="1400" dirty="0">
              <a:solidFill>
                <a:prstClr val="black"/>
              </a:solidFill>
              <a:latin typeface="Avenir Next LT Pro Light"/>
            </a:endParaRPr>
          </a:p>
          <a:p>
            <a:pPr marL="285750" indent="-285750">
              <a:lnSpc>
                <a:spcPct val="200000"/>
              </a:lnSpc>
              <a:buFont typeface="Wingdings" panose="05000000000000000000" pitchFamily="2" charset="2"/>
              <a:buChar char="ü"/>
            </a:pPr>
            <a:r>
              <a:rPr lang="en-US" sz="1400" dirty="0">
                <a:solidFill>
                  <a:prstClr val="black"/>
                </a:solidFill>
                <a:latin typeface="Avenir Next LT Pro Light"/>
              </a:rPr>
              <a:t>Sending case details and visualizations</a:t>
            </a:r>
          </a:p>
          <a:p>
            <a:pPr marL="285750" indent="-285750">
              <a:lnSpc>
                <a:spcPct val="200000"/>
              </a:lnSpc>
              <a:buFont typeface="Wingdings" panose="05000000000000000000" pitchFamily="2" charset="2"/>
              <a:buChar char="ü"/>
            </a:pPr>
            <a:r>
              <a:rPr lang="en-US" sz="1400" dirty="0">
                <a:solidFill>
                  <a:prstClr val="black"/>
                </a:solidFill>
                <a:latin typeface="Avenir Next LT Pro Light"/>
              </a:rPr>
              <a:t>Running code” simultaneously</a:t>
            </a:r>
          </a:p>
          <a:p>
            <a:pPr marL="285750" indent="-285750">
              <a:lnSpc>
                <a:spcPct val="200000"/>
              </a:lnSpc>
              <a:buFont typeface="Wingdings" panose="05000000000000000000" pitchFamily="2" charset="2"/>
              <a:buChar char="ü"/>
            </a:pPr>
            <a:r>
              <a:rPr lang="en-US" sz="1400" dirty="0">
                <a:solidFill>
                  <a:prstClr val="black"/>
                </a:solidFill>
                <a:latin typeface="Avenir Next LT Pro Light"/>
              </a:rPr>
              <a:t>Several modifiable parameters (window size, fluctuation threshold, how often to analyze etc.)</a:t>
            </a:r>
          </a:p>
          <a:p>
            <a:pPr>
              <a:lnSpc>
                <a:spcPct val="200000"/>
              </a:lnSpc>
            </a:pPr>
            <a:endParaRPr lang="en-US" sz="1400" dirty="0">
              <a:solidFill>
                <a:prstClr val="black"/>
              </a:solidFill>
              <a:latin typeface="Avenir Next LT Pro Light"/>
            </a:endParaRPr>
          </a:p>
        </p:txBody>
      </p:sp>
      <p:sp>
        <p:nvSpPr>
          <p:cNvPr id="16" name="TextBox 15">
            <a:extLst>
              <a:ext uri="{FF2B5EF4-FFF2-40B4-BE49-F238E27FC236}">
                <a16:creationId xmlns:a16="http://schemas.microsoft.com/office/drawing/2014/main" id="{6035FBCC-D8DF-C7AF-A130-9F871C7C0470}"/>
              </a:ext>
            </a:extLst>
          </p:cNvPr>
          <p:cNvSpPr txBox="1"/>
          <p:nvPr/>
        </p:nvSpPr>
        <p:spPr>
          <a:xfrm>
            <a:off x="229634" y="1596575"/>
            <a:ext cx="3338118" cy="1752596"/>
          </a:xfrm>
          <a:prstGeom prst="rect">
            <a:avLst/>
          </a:prstGeom>
          <a:noFill/>
        </p:spPr>
        <p:txBody>
          <a:bodyPr wrap="square">
            <a:spAutoFit/>
          </a:bodyPr>
          <a:lstStyle/>
          <a:p>
            <a:pPr marL="285750" indent="-285750">
              <a:lnSpc>
                <a:spcPct val="200000"/>
              </a:lnSpc>
              <a:buFont typeface="Wingdings" panose="05000000000000000000" pitchFamily="2" charset="2"/>
              <a:buChar char="ü"/>
            </a:pPr>
            <a:r>
              <a:rPr lang="en-US" sz="1400" dirty="0">
                <a:solidFill>
                  <a:prstClr val="black"/>
                </a:solidFill>
                <a:latin typeface="Avenir Next LT Pro Light"/>
              </a:rPr>
              <a:t>Finding the data</a:t>
            </a:r>
          </a:p>
          <a:p>
            <a:pPr marL="285750" indent="-285750">
              <a:lnSpc>
                <a:spcPct val="200000"/>
              </a:lnSpc>
              <a:buFont typeface="Wingdings" panose="05000000000000000000" pitchFamily="2" charset="2"/>
              <a:buChar char="ü"/>
            </a:pPr>
            <a:r>
              <a:rPr lang="en-US" sz="1400" dirty="0">
                <a:solidFill>
                  <a:prstClr val="black"/>
                </a:solidFill>
                <a:latin typeface="Avenir Next LT Pro Light"/>
              </a:rPr>
              <a:t>Addition of new features</a:t>
            </a:r>
          </a:p>
          <a:p>
            <a:pPr marL="285750" indent="-285750">
              <a:lnSpc>
                <a:spcPct val="200000"/>
              </a:lnSpc>
              <a:buFont typeface="Wingdings" panose="05000000000000000000" pitchFamily="2" charset="2"/>
              <a:buChar char="ü"/>
            </a:pPr>
            <a:r>
              <a:rPr lang="en-US" sz="1400" dirty="0">
                <a:solidFill>
                  <a:prstClr val="black"/>
                </a:solidFill>
                <a:latin typeface="Avenir Next LT Pro Light"/>
              </a:rPr>
              <a:t>Feature engineering</a:t>
            </a:r>
          </a:p>
          <a:p>
            <a:pPr marL="285750" indent="-285750">
              <a:lnSpc>
                <a:spcPct val="200000"/>
              </a:lnSpc>
              <a:buFont typeface="Wingdings" panose="05000000000000000000" pitchFamily="2" charset="2"/>
              <a:buChar char="ü"/>
            </a:pPr>
            <a:r>
              <a:rPr lang="en-US" sz="1400" dirty="0">
                <a:solidFill>
                  <a:prstClr val="black"/>
                </a:solidFill>
                <a:latin typeface="Avenir Next LT Pro Light"/>
              </a:rPr>
              <a:t>Loading data to database</a:t>
            </a:r>
          </a:p>
        </p:txBody>
      </p:sp>
      <p:pic>
        <p:nvPicPr>
          <p:cNvPr id="18" name="Picture 17">
            <a:extLst>
              <a:ext uri="{FF2B5EF4-FFF2-40B4-BE49-F238E27FC236}">
                <a16:creationId xmlns:a16="http://schemas.microsoft.com/office/drawing/2014/main" id="{2DBEDC18-B796-6CD5-9C55-4879615017AE}"/>
              </a:ext>
            </a:extLst>
          </p:cNvPr>
          <p:cNvPicPr>
            <a:picLocks noChangeAspect="1"/>
          </p:cNvPicPr>
          <p:nvPr/>
        </p:nvPicPr>
        <p:blipFill rotWithShape="1">
          <a:blip r:embed="rId8"/>
          <a:srcRect r="11462"/>
          <a:stretch/>
        </p:blipFill>
        <p:spPr>
          <a:xfrm>
            <a:off x="4067890" y="3815187"/>
            <a:ext cx="3770474" cy="2204737"/>
          </a:xfrm>
          <a:prstGeom prst="rect">
            <a:avLst/>
          </a:prstGeom>
        </p:spPr>
      </p:pic>
      <p:pic>
        <p:nvPicPr>
          <p:cNvPr id="20" name="Picture 19">
            <a:extLst>
              <a:ext uri="{FF2B5EF4-FFF2-40B4-BE49-F238E27FC236}">
                <a16:creationId xmlns:a16="http://schemas.microsoft.com/office/drawing/2014/main" id="{987B5D36-5AAB-4CCF-ACDC-9A2849D1153A}"/>
              </a:ext>
            </a:extLst>
          </p:cNvPr>
          <p:cNvPicPr>
            <a:picLocks noChangeAspect="1"/>
          </p:cNvPicPr>
          <p:nvPr/>
        </p:nvPicPr>
        <p:blipFill>
          <a:blip r:embed="rId9"/>
          <a:stretch>
            <a:fillRect/>
          </a:stretch>
        </p:blipFill>
        <p:spPr>
          <a:xfrm>
            <a:off x="8076647" y="3821864"/>
            <a:ext cx="3899325" cy="2204737"/>
          </a:xfrm>
          <a:prstGeom prst="rect">
            <a:avLst/>
          </a:prstGeom>
        </p:spPr>
      </p:pic>
      <p:pic>
        <p:nvPicPr>
          <p:cNvPr id="24" name="Picture 23" descr="A blue line graph with a blue line&#10;&#10;Description automatically generated with medium confidence">
            <a:extLst>
              <a:ext uri="{FF2B5EF4-FFF2-40B4-BE49-F238E27FC236}">
                <a16:creationId xmlns:a16="http://schemas.microsoft.com/office/drawing/2014/main" id="{886731F8-58F5-4FA5-4DC4-A4C1815E0131}"/>
              </a:ext>
            </a:extLst>
          </p:cNvPr>
          <p:cNvPicPr>
            <a:picLocks noChangeAspect="1"/>
          </p:cNvPicPr>
          <p:nvPr/>
        </p:nvPicPr>
        <p:blipFill rotWithShape="1">
          <a:blip r:embed="rId10">
            <a:extLst>
              <a:ext uri="{28A0092B-C50C-407E-A947-70E740481C1C}">
                <a14:useLocalDpi xmlns:a14="http://schemas.microsoft.com/office/drawing/2010/main" val="0"/>
              </a:ext>
            </a:extLst>
          </a:blip>
          <a:srcRect/>
          <a:stretch/>
        </p:blipFill>
        <p:spPr>
          <a:xfrm>
            <a:off x="0" y="3488583"/>
            <a:ext cx="3974616" cy="2839012"/>
          </a:xfrm>
          <a:prstGeom prst="rect">
            <a:avLst/>
          </a:prstGeom>
        </p:spPr>
      </p:pic>
      <p:cxnSp>
        <p:nvCxnSpPr>
          <p:cNvPr id="26" name="Straight Arrow Connector 25">
            <a:extLst>
              <a:ext uri="{FF2B5EF4-FFF2-40B4-BE49-F238E27FC236}">
                <a16:creationId xmlns:a16="http://schemas.microsoft.com/office/drawing/2014/main" id="{6EC5E1C2-83B1-13BB-6331-CF2CD0461FC3}"/>
              </a:ext>
            </a:extLst>
          </p:cNvPr>
          <p:cNvCxnSpPr>
            <a:cxnSpLocks/>
            <a:endCxn id="35" idx="0"/>
          </p:cNvCxnSpPr>
          <p:nvPr/>
        </p:nvCxnSpPr>
        <p:spPr>
          <a:xfrm flipH="1">
            <a:off x="1302662" y="4908089"/>
            <a:ext cx="506561" cy="559473"/>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7" name="Straight Arrow Connector 26">
            <a:extLst>
              <a:ext uri="{FF2B5EF4-FFF2-40B4-BE49-F238E27FC236}">
                <a16:creationId xmlns:a16="http://schemas.microsoft.com/office/drawing/2014/main" id="{8EC5D677-6585-12DF-1F79-A29A7C650683}"/>
              </a:ext>
            </a:extLst>
          </p:cNvPr>
          <p:cNvCxnSpPr>
            <a:cxnSpLocks/>
          </p:cNvCxnSpPr>
          <p:nvPr/>
        </p:nvCxnSpPr>
        <p:spPr>
          <a:xfrm>
            <a:off x="2624428" y="4805265"/>
            <a:ext cx="408021" cy="783772"/>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5" name="TextBox 34">
            <a:extLst>
              <a:ext uri="{FF2B5EF4-FFF2-40B4-BE49-F238E27FC236}">
                <a16:creationId xmlns:a16="http://schemas.microsoft.com/office/drawing/2014/main" id="{47B65C9A-8EBD-CE8E-85C1-2679CBD06539}"/>
              </a:ext>
            </a:extLst>
          </p:cNvPr>
          <p:cNvSpPr txBox="1"/>
          <p:nvPr/>
        </p:nvSpPr>
        <p:spPr>
          <a:xfrm>
            <a:off x="441785" y="5467562"/>
            <a:ext cx="1721754" cy="261610"/>
          </a:xfrm>
          <a:prstGeom prst="rect">
            <a:avLst/>
          </a:prstGeom>
          <a:noFill/>
        </p:spPr>
        <p:txBody>
          <a:bodyPr wrap="square">
            <a:spAutoFit/>
          </a:bodyPr>
          <a:lstStyle/>
          <a:p>
            <a:r>
              <a:rPr lang="en-US" sz="1100" dirty="0">
                <a:solidFill>
                  <a:prstClr val="black"/>
                </a:solidFill>
                <a:latin typeface="Avenir Next LT Pro Light"/>
              </a:rPr>
              <a:t>Real data from oil field</a:t>
            </a:r>
            <a:endParaRPr lang="en-US" sz="1100" dirty="0"/>
          </a:p>
        </p:txBody>
      </p:sp>
      <p:sp>
        <p:nvSpPr>
          <p:cNvPr id="37" name="TextBox 36">
            <a:extLst>
              <a:ext uri="{FF2B5EF4-FFF2-40B4-BE49-F238E27FC236}">
                <a16:creationId xmlns:a16="http://schemas.microsoft.com/office/drawing/2014/main" id="{D15C61D5-34C0-699D-17D8-2702EAFE709F}"/>
              </a:ext>
            </a:extLst>
          </p:cNvPr>
          <p:cNvSpPr txBox="1"/>
          <p:nvPr/>
        </p:nvSpPr>
        <p:spPr>
          <a:xfrm>
            <a:off x="2297523" y="5589037"/>
            <a:ext cx="1721754" cy="430887"/>
          </a:xfrm>
          <a:prstGeom prst="rect">
            <a:avLst/>
          </a:prstGeom>
          <a:noFill/>
        </p:spPr>
        <p:txBody>
          <a:bodyPr wrap="square">
            <a:spAutoFit/>
          </a:bodyPr>
          <a:lstStyle/>
          <a:p>
            <a:r>
              <a:rPr lang="en-US" sz="1100" dirty="0">
                <a:solidFill>
                  <a:prstClr val="black"/>
                </a:solidFill>
                <a:latin typeface="Avenir Next LT Pro Light"/>
              </a:rPr>
              <a:t>Synthetic data </a:t>
            </a:r>
          </a:p>
          <a:p>
            <a:r>
              <a:rPr lang="en-US" sz="1100" dirty="0">
                <a:solidFill>
                  <a:prstClr val="black"/>
                </a:solidFill>
                <a:latin typeface="Avenir Next LT Pro Light"/>
              </a:rPr>
              <a:t>(interpolation + noise)</a:t>
            </a:r>
            <a:endParaRPr lang="en-US" sz="1100" dirty="0"/>
          </a:p>
        </p:txBody>
      </p:sp>
    </p:spTree>
    <p:extLst>
      <p:ext uri="{BB962C8B-B14F-4D97-AF65-F5344CB8AC3E}">
        <p14:creationId xmlns:p14="http://schemas.microsoft.com/office/powerpoint/2010/main" val="1391391162"/>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E52EDBB-325E-B05F-1DDE-F97F3E99F7D3}"/>
              </a:ext>
            </a:extLst>
          </p:cNvPr>
          <p:cNvSpPr>
            <a:spLocks noGrp="1"/>
          </p:cNvSpPr>
          <p:nvPr>
            <p:ph type="sldNum" sz="quarter" idx="12"/>
          </p:nvPr>
        </p:nvSpPr>
        <p:spPr/>
        <p:txBody>
          <a:bodyPr/>
          <a:lstStyle/>
          <a:p>
            <a:fld id="{A0A89718-6B35-4F95-AFF3-F3DDA665684B}" type="slidenum">
              <a:rPr lang="en-US" smtClean="0"/>
              <a:t>6</a:t>
            </a:fld>
            <a:endParaRPr lang="en-US"/>
          </a:p>
        </p:txBody>
      </p:sp>
      <p:sp>
        <p:nvSpPr>
          <p:cNvPr id="6" name="Title 1">
            <a:extLst>
              <a:ext uri="{FF2B5EF4-FFF2-40B4-BE49-F238E27FC236}">
                <a16:creationId xmlns:a16="http://schemas.microsoft.com/office/drawing/2014/main" id="{34C6B689-51AF-3E99-491D-DB12533A3548}"/>
              </a:ext>
            </a:extLst>
          </p:cNvPr>
          <p:cNvSpPr txBox="1">
            <a:spLocks/>
          </p:cNvSpPr>
          <p:nvPr/>
        </p:nvSpPr>
        <p:spPr>
          <a:xfrm>
            <a:off x="0" y="-184666"/>
            <a:ext cx="5498840" cy="10170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500" b="1" dirty="0">
                <a:latin typeface="Posterama" panose="020B0504020200020000" pitchFamily="34" charset="0"/>
                <a:cs typeface="Posterama" panose="020B0504020200020000" pitchFamily="34" charset="0"/>
              </a:rPr>
              <a:t>Technical Approach</a:t>
            </a:r>
          </a:p>
        </p:txBody>
      </p:sp>
      <p:sp>
        <p:nvSpPr>
          <p:cNvPr id="3" name="TextBox 2">
            <a:extLst>
              <a:ext uri="{FF2B5EF4-FFF2-40B4-BE49-F238E27FC236}">
                <a16:creationId xmlns:a16="http://schemas.microsoft.com/office/drawing/2014/main" id="{DB33F8FE-4B1E-CA99-898D-0A3606758994}"/>
              </a:ext>
            </a:extLst>
          </p:cNvPr>
          <p:cNvSpPr txBox="1"/>
          <p:nvPr/>
        </p:nvSpPr>
        <p:spPr>
          <a:xfrm>
            <a:off x="81022" y="566681"/>
            <a:ext cx="5417817" cy="369332"/>
          </a:xfrm>
          <a:prstGeom prst="rect">
            <a:avLst/>
          </a:prstGeom>
          <a:noFill/>
        </p:spPr>
        <p:txBody>
          <a:bodyPr wrap="square">
            <a:spAutoFit/>
          </a:bodyPr>
          <a:lstStyle/>
          <a:p>
            <a:r>
              <a:rPr lang="en-US" sz="1800" dirty="0">
                <a:solidFill>
                  <a:prstClr val="black"/>
                </a:solidFill>
                <a:latin typeface="Avenir Next LT Pro Light"/>
              </a:rPr>
              <a:t>What is innovative about your research?</a:t>
            </a:r>
            <a:endParaRPr lang="en-US" dirty="0"/>
          </a:p>
        </p:txBody>
      </p:sp>
      <p:sp>
        <p:nvSpPr>
          <p:cNvPr id="2" name="TextBox 1">
            <a:extLst>
              <a:ext uri="{FF2B5EF4-FFF2-40B4-BE49-F238E27FC236}">
                <a16:creationId xmlns:a16="http://schemas.microsoft.com/office/drawing/2014/main" id="{48138BBD-7D39-7FFE-E66A-45108AED6CD6}"/>
              </a:ext>
            </a:extLst>
          </p:cNvPr>
          <p:cNvSpPr txBox="1"/>
          <p:nvPr/>
        </p:nvSpPr>
        <p:spPr>
          <a:xfrm>
            <a:off x="81022" y="1502694"/>
            <a:ext cx="11369298" cy="1886991"/>
          </a:xfrm>
          <a:prstGeom prst="rect">
            <a:avLst/>
          </a:prstGeom>
          <a:noFill/>
        </p:spPr>
        <p:txBody>
          <a:bodyPr wrap="square">
            <a:spAutoFit/>
          </a:bodyPr>
          <a:lstStyle/>
          <a:p>
            <a:pPr marL="342900" indent="-342900">
              <a:lnSpc>
                <a:spcPct val="150000"/>
              </a:lnSpc>
              <a:buFont typeface="Wingdings" panose="05000000000000000000" pitchFamily="2" charset="2"/>
              <a:buChar char="ü"/>
            </a:pPr>
            <a:r>
              <a:rPr lang="en-US" sz="2000" dirty="0">
                <a:solidFill>
                  <a:prstClr val="black"/>
                </a:solidFill>
                <a:latin typeface="Avenir Next LT Pro Light"/>
              </a:rPr>
              <a:t>Reduction of man-hours (2 hours daily for each engineer)</a:t>
            </a:r>
          </a:p>
          <a:p>
            <a:pPr marL="342900" indent="-342900">
              <a:lnSpc>
                <a:spcPct val="150000"/>
              </a:lnSpc>
              <a:buFont typeface="Wingdings" panose="05000000000000000000" pitchFamily="2" charset="2"/>
              <a:buChar char="ü"/>
            </a:pPr>
            <a:r>
              <a:rPr lang="en-US" sz="2000" dirty="0">
                <a:solidFill>
                  <a:prstClr val="black"/>
                </a:solidFill>
                <a:latin typeface="Avenir Next LT Pro Light"/>
              </a:rPr>
              <a:t>Proven application of expert system in engineering sphere</a:t>
            </a:r>
          </a:p>
          <a:p>
            <a:pPr marL="342900" indent="-342900">
              <a:lnSpc>
                <a:spcPct val="150000"/>
              </a:lnSpc>
              <a:buFont typeface="Wingdings" panose="05000000000000000000" pitchFamily="2" charset="2"/>
              <a:buChar char="ü"/>
            </a:pPr>
            <a:r>
              <a:rPr lang="en-US" sz="2000" dirty="0">
                <a:solidFill>
                  <a:prstClr val="black"/>
                </a:solidFill>
                <a:latin typeface="Avenir Next LT Pro Light"/>
              </a:rPr>
              <a:t>Labeling time series data with expert knowledge which can be used for probabilistic AI</a:t>
            </a:r>
          </a:p>
          <a:p>
            <a:pPr marL="342900" indent="-342900">
              <a:lnSpc>
                <a:spcPct val="150000"/>
              </a:lnSpc>
              <a:buFont typeface="Wingdings" panose="05000000000000000000" pitchFamily="2" charset="2"/>
              <a:buChar char="ü"/>
            </a:pPr>
            <a:r>
              <a:rPr lang="en-US" sz="2000" dirty="0">
                <a:solidFill>
                  <a:prstClr val="black"/>
                </a:solidFill>
                <a:latin typeface="Avenir Next LT Pro Light"/>
              </a:rPr>
              <a:t>Utilization and creation of expert-curated dataset</a:t>
            </a:r>
          </a:p>
        </p:txBody>
      </p:sp>
    </p:spTree>
    <p:extLst>
      <p:ext uri="{BB962C8B-B14F-4D97-AF65-F5344CB8AC3E}">
        <p14:creationId xmlns:p14="http://schemas.microsoft.com/office/powerpoint/2010/main" val="2267977470"/>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E52EDBB-325E-B05F-1DDE-F97F3E99F7D3}"/>
              </a:ext>
            </a:extLst>
          </p:cNvPr>
          <p:cNvSpPr>
            <a:spLocks noGrp="1"/>
          </p:cNvSpPr>
          <p:nvPr>
            <p:ph type="sldNum" sz="quarter" idx="12"/>
          </p:nvPr>
        </p:nvSpPr>
        <p:spPr/>
        <p:txBody>
          <a:bodyPr/>
          <a:lstStyle/>
          <a:p>
            <a:fld id="{A0A89718-6B35-4F95-AFF3-F3DDA665684B}" type="slidenum">
              <a:rPr lang="en-US" smtClean="0"/>
              <a:t>7</a:t>
            </a:fld>
            <a:endParaRPr lang="en-US"/>
          </a:p>
        </p:txBody>
      </p:sp>
      <p:sp>
        <p:nvSpPr>
          <p:cNvPr id="6" name="Title 1">
            <a:extLst>
              <a:ext uri="{FF2B5EF4-FFF2-40B4-BE49-F238E27FC236}">
                <a16:creationId xmlns:a16="http://schemas.microsoft.com/office/drawing/2014/main" id="{34C6B689-51AF-3E99-491D-DB12533A3548}"/>
              </a:ext>
            </a:extLst>
          </p:cNvPr>
          <p:cNvSpPr txBox="1">
            <a:spLocks/>
          </p:cNvSpPr>
          <p:nvPr/>
        </p:nvSpPr>
        <p:spPr>
          <a:xfrm>
            <a:off x="0" y="-184666"/>
            <a:ext cx="5498840" cy="10170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500" b="1" dirty="0">
                <a:latin typeface="Posterama" panose="020B0504020200020000" pitchFamily="34" charset="0"/>
                <a:cs typeface="Posterama" panose="020B0504020200020000" pitchFamily="34" charset="0"/>
              </a:rPr>
              <a:t>Results</a:t>
            </a:r>
          </a:p>
        </p:txBody>
      </p:sp>
      <p:sp>
        <p:nvSpPr>
          <p:cNvPr id="2" name="TextBox 1">
            <a:extLst>
              <a:ext uri="{FF2B5EF4-FFF2-40B4-BE49-F238E27FC236}">
                <a16:creationId xmlns:a16="http://schemas.microsoft.com/office/drawing/2014/main" id="{FAFFAACB-F970-B592-A6AE-8CE693B62E3D}"/>
              </a:ext>
            </a:extLst>
          </p:cNvPr>
          <p:cNvSpPr txBox="1"/>
          <p:nvPr/>
        </p:nvSpPr>
        <p:spPr>
          <a:xfrm>
            <a:off x="0" y="603891"/>
            <a:ext cx="3136739" cy="369332"/>
          </a:xfrm>
          <a:prstGeom prst="rect">
            <a:avLst/>
          </a:prstGeom>
          <a:noFill/>
        </p:spPr>
        <p:txBody>
          <a:bodyPr wrap="square">
            <a:spAutoFit/>
          </a:bodyPr>
          <a:lstStyle/>
          <a:p>
            <a:r>
              <a:rPr lang="en-US" sz="1800" dirty="0">
                <a:solidFill>
                  <a:prstClr val="black"/>
                </a:solidFill>
                <a:latin typeface="Avenir Next LT Pro Light"/>
              </a:rPr>
              <a:t>Current structure of rules</a:t>
            </a:r>
          </a:p>
        </p:txBody>
      </p:sp>
      <p:sp>
        <p:nvSpPr>
          <p:cNvPr id="5" name="TextBox 4">
            <a:extLst>
              <a:ext uri="{FF2B5EF4-FFF2-40B4-BE49-F238E27FC236}">
                <a16:creationId xmlns:a16="http://schemas.microsoft.com/office/drawing/2014/main" id="{48BB6485-D356-66A0-8560-AF6A8AB040B4}"/>
              </a:ext>
            </a:extLst>
          </p:cNvPr>
          <p:cNvSpPr txBox="1"/>
          <p:nvPr/>
        </p:nvSpPr>
        <p:spPr>
          <a:xfrm>
            <a:off x="48306" y="1251596"/>
            <a:ext cx="11236125" cy="369332"/>
          </a:xfrm>
          <a:prstGeom prst="rect">
            <a:avLst/>
          </a:prstGeom>
          <a:noFill/>
        </p:spPr>
        <p:txBody>
          <a:bodyPr wrap="square">
            <a:spAutoFit/>
          </a:bodyPr>
          <a:lstStyle/>
          <a:p>
            <a:r>
              <a:rPr lang="en-US" sz="1800" dirty="0">
                <a:solidFill>
                  <a:prstClr val="black"/>
                </a:solidFill>
                <a:latin typeface="Avenir Next LT Pro Light"/>
              </a:rPr>
              <a:t>After each new period readi</a:t>
            </a:r>
            <a:r>
              <a:rPr lang="en-US" dirty="0">
                <a:solidFill>
                  <a:prstClr val="black"/>
                </a:solidFill>
                <a:latin typeface="Avenir Next LT Pro Light"/>
              </a:rPr>
              <a:t>ng, algorithm updates the row in the database with classification results:</a:t>
            </a:r>
            <a:endParaRPr lang="en-US" sz="1800" dirty="0">
              <a:solidFill>
                <a:prstClr val="black"/>
              </a:solidFill>
              <a:latin typeface="Avenir Next LT Pro Light"/>
            </a:endParaRPr>
          </a:p>
        </p:txBody>
      </p:sp>
      <p:pic>
        <p:nvPicPr>
          <p:cNvPr id="7" name="Picture 6">
            <a:extLst>
              <a:ext uri="{FF2B5EF4-FFF2-40B4-BE49-F238E27FC236}">
                <a16:creationId xmlns:a16="http://schemas.microsoft.com/office/drawing/2014/main" id="{E390AFF6-71EE-6F9A-4E1D-3B34356E81AC}"/>
              </a:ext>
            </a:extLst>
          </p:cNvPr>
          <p:cNvPicPr>
            <a:picLocks noChangeAspect="1"/>
          </p:cNvPicPr>
          <p:nvPr/>
        </p:nvPicPr>
        <p:blipFill>
          <a:blip r:embed="rId3"/>
          <a:stretch>
            <a:fillRect/>
          </a:stretch>
        </p:blipFill>
        <p:spPr>
          <a:xfrm>
            <a:off x="1031125" y="2569778"/>
            <a:ext cx="2027370" cy="1919003"/>
          </a:xfrm>
          <a:prstGeom prst="rect">
            <a:avLst/>
          </a:prstGeom>
        </p:spPr>
      </p:pic>
      <p:cxnSp>
        <p:nvCxnSpPr>
          <p:cNvPr id="14" name="Straight Arrow Connector 13">
            <a:extLst>
              <a:ext uri="{FF2B5EF4-FFF2-40B4-BE49-F238E27FC236}">
                <a16:creationId xmlns:a16="http://schemas.microsoft.com/office/drawing/2014/main" id="{4CEE677E-1C54-3FF9-B0E8-5690FFB5A558}"/>
              </a:ext>
            </a:extLst>
          </p:cNvPr>
          <p:cNvCxnSpPr>
            <a:cxnSpLocks/>
            <a:stCxn id="7" idx="3"/>
            <a:endCxn id="16" idx="1"/>
          </p:cNvCxnSpPr>
          <p:nvPr/>
        </p:nvCxnSpPr>
        <p:spPr>
          <a:xfrm flipV="1">
            <a:off x="3058495" y="3529279"/>
            <a:ext cx="594048"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Diamond 15">
            <a:extLst>
              <a:ext uri="{FF2B5EF4-FFF2-40B4-BE49-F238E27FC236}">
                <a16:creationId xmlns:a16="http://schemas.microsoft.com/office/drawing/2014/main" id="{8D003861-A0C1-C1E2-5D76-C7A47AFF000A}"/>
              </a:ext>
            </a:extLst>
          </p:cNvPr>
          <p:cNvSpPr/>
          <p:nvPr/>
        </p:nvSpPr>
        <p:spPr>
          <a:xfrm>
            <a:off x="3652543" y="3165390"/>
            <a:ext cx="1285971" cy="727778"/>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 name="Diamond 16">
            <a:extLst>
              <a:ext uri="{FF2B5EF4-FFF2-40B4-BE49-F238E27FC236}">
                <a16:creationId xmlns:a16="http://schemas.microsoft.com/office/drawing/2014/main" id="{FF43BD20-9FB6-C7FD-98CB-0C0CB2FDFC8E}"/>
              </a:ext>
            </a:extLst>
          </p:cNvPr>
          <p:cNvSpPr/>
          <p:nvPr/>
        </p:nvSpPr>
        <p:spPr>
          <a:xfrm>
            <a:off x="5311401" y="3561067"/>
            <a:ext cx="1285971" cy="727778"/>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Rectangle 17">
            <a:extLst>
              <a:ext uri="{FF2B5EF4-FFF2-40B4-BE49-F238E27FC236}">
                <a16:creationId xmlns:a16="http://schemas.microsoft.com/office/drawing/2014/main" id="{E9D13EF9-43F2-DDF0-9939-DBDE5F98B820}"/>
              </a:ext>
            </a:extLst>
          </p:cNvPr>
          <p:cNvSpPr/>
          <p:nvPr/>
        </p:nvSpPr>
        <p:spPr>
          <a:xfrm>
            <a:off x="4938514" y="2040153"/>
            <a:ext cx="1120651" cy="673359"/>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iamond 18">
            <a:extLst>
              <a:ext uri="{FF2B5EF4-FFF2-40B4-BE49-F238E27FC236}">
                <a16:creationId xmlns:a16="http://schemas.microsoft.com/office/drawing/2014/main" id="{B088CFCF-A4E2-52C9-C30C-AE0A10B3FD06}"/>
              </a:ext>
            </a:extLst>
          </p:cNvPr>
          <p:cNvSpPr/>
          <p:nvPr/>
        </p:nvSpPr>
        <p:spPr>
          <a:xfrm>
            <a:off x="7125108" y="4373340"/>
            <a:ext cx="1285971" cy="727778"/>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86FE399F-AA22-53AB-E789-F645D9711C12}"/>
              </a:ext>
            </a:extLst>
          </p:cNvPr>
          <p:cNvSpPr/>
          <p:nvPr/>
        </p:nvSpPr>
        <p:spPr>
          <a:xfrm>
            <a:off x="7125108" y="2817603"/>
            <a:ext cx="1120651" cy="673359"/>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B577F08-9B4B-FC2B-FF4A-329B7F0499ED}"/>
              </a:ext>
            </a:extLst>
          </p:cNvPr>
          <p:cNvSpPr/>
          <p:nvPr/>
        </p:nvSpPr>
        <p:spPr>
          <a:xfrm>
            <a:off x="9115179" y="3728048"/>
            <a:ext cx="1120651" cy="673359"/>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a:extLst>
              <a:ext uri="{FF2B5EF4-FFF2-40B4-BE49-F238E27FC236}">
                <a16:creationId xmlns:a16="http://schemas.microsoft.com/office/drawing/2014/main" id="{5BB74FA0-BE09-89B5-3811-05A8F92AD5BC}"/>
              </a:ext>
            </a:extLst>
          </p:cNvPr>
          <p:cNvCxnSpPr>
            <a:cxnSpLocks/>
            <a:stCxn id="16" idx="3"/>
            <a:endCxn id="17" idx="1"/>
          </p:cNvCxnSpPr>
          <p:nvPr/>
        </p:nvCxnSpPr>
        <p:spPr>
          <a:xfrm>
            <a:off x="4938514" y="3529279"/>
            <a:ext cx="372887" cy="3956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73A60D9B-6B80-F56D-ABEB-20E81F001D04}"/>
              </a:ext>
            </a:extLst>
          </p:cNvPr>
          <p:cNvCxnSpPr>
            <a:cxnSpLocks/>
            <a:stCxn id="16" idx="0"/>
            <a:endCxn id="18" idx="1"/>
          </p:cNvCxnSpPr>
          <p:nvPr/>
        </p:nvCxnSpPr>
        <p:spPr>
          <a:xfrm flipV="1">
            <a:off x="4295529" y="2376833"/>
            <a:ext cx="642985" cy="7885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FC44152A-1194-3413-43D3-11C3059D4F3A}"/>
              </a:ext>
            </a:extLst>
          </p:cNvPr>
          <p:cNvCxnSpPr>
            <a:cxnSpLocks/>
            <a:stCxn id="17" idx="3"/>
            <a:endCxn id="19" idx="1"/>
          </p:cNvCxnSpPr>
          <p:nvPr/>
        </p:nvCxnSpPr>
        <p:spPr>
          <a:xfrm>
            <a:off x="6597372" y="3924956"/>
            <a:ext cx="527736" cy="8122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B89C865D-40E6-0ED0-73F9-5BACB922E8C7}"/>
              </a:ext>
            </a:extLst>
          </p:cNvPr>
          <p:cNvCxnSpPr>
            <a:cxnSpLocks/>
            <a:stCxn id="19" idx="3"/>
            <a:endCxn id="52" idx="1"/>
          </p:cNvCxnSpPr>
          <p:nvPr/>
        </p:nvCxnSpPr>
        <p:spPr>
          <a:xfrm>
            <a:off x="8411079" y="4737229"/>
            <a:ext cx="704100" cy="7277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909D12A5-037E-85BE-F553-08BAA98CE882}"/>
              </a:ext>
            </a:extLst>
          </p:cNvPr>
          <p:cNvCxnSpPr>
            <a:cxnSpLocks/>
            <a:stCxn id="17" idx="3"/>
            <a:endCxn id="21" idx="1"/>
          </p:cNvCxnSpPr>
          <p:nvPr/>
        </p:nvCxnSpPr>
        <p:spPr>
          <a:xfrm flipV="1">
            <a:off x="6597372" y="3154283"/>
            <a:ext cx="527736" cy="7706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F24F16CF-667C-327B-AAAA-F1839CD5512F}"/>
              </a:ext>
            </a:extLst>
          </p:cNvPr>
          <p:cNvCxnSpPr>
            <a:cxnSpLocks/>
            <a:stCxn id="19" idx="3"/>
            <a:endCxn id="24" idx="1"/>
          </p:cNvCxnSpPr>
          <p:nvPr/>
        </p:nvCxnSpPr>
        <p:spPr>
          <a:xfrm flipV="1">
            <a:off x="8411079" y="4064728"/>
            <a:ext cx="704100" cy="6725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2" name="Rectangle 51">
            <a:extLst>
              <a:ext uri="{FF2B5EF4-FFF2-40B4-BE49-F238E27FC236}">
                <a16:creationId xmlns:a16="http://schemas.microsoft.com/office/drawing/2014/main" id="{B9137C43-B8DC-5F4C-205A-6418FE8D950E}"/>
              </a:ext>
            </a:extLst>
          </p:cNvPr>
          <p:cNvSpPr/>
          <p:nvPr/>
        </p:nvSpPr>
        <p:spPr>
          <a:xfrm>
            <a:off x="9115179" y="5128327"/>
            <a:ext cx="1360723" cy="673359"/>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AF74EC7F-794E-6CD0-E24E-ECC54C3F6F53}"/>
              </a:ext>
            </a:extLst>
          </p:cNvPr>
          <p:cNvSpPr txBox="1"/>
          <p:nvPr/>
        </p:nvSpPr>
        <p:spPr>
          <a:xfrm>
            <a:off x="3799894" y="3360646"/>
            <a:ext cx="1285971" cy="307777"/>
          </a:xfrm>
          <a:prstGeom prst="rect">
            <a:avLst/>
          </a:prstGeom>
          <a:noFill/>
        </p:spPr>
        <p:txBody>
          <a:bodyPr wrap="square">
            <a:spAutoFit/>
          </a:bodyPr>
          <a:lstStyle/>
          <a:p>
            <a:r>
              <a:rPr lang="en-US" sz="1400" b="1" dirty="0">
                <a:solidFill>
                  <a:prstClr val="black"/>
                </a:solidFill>
                <a:latin typeface="Avenir Next LT Pro Light"/>
              </a:rPr>
              <a:t>fluctuation</a:t>
            </a:r>
            <a:endParaRPr lang="en-US" sz="1400" b="1" dirty="0"/>
          </a:p>
        </p:txBody>
      </p:sp>
      <p:sp>
        <p:nvSpPr>
          <p:cNvPr id="56" name="TextBox 55">
            <a:extLst>
              <a:ext uri="{FF2B5EF4-FFF2-40B4-BE49-F238E27FC236}">
                <a16:creationId xmlns:a16="http://schemas.microsoft.com/office/drawing/2014/main" id="{0566B9EF-132E-260F-9C82-F7D0D7A8FE2D}"/>
              </a:ext>
            </a:extLst>
          </p:cNvPr>
          <p:cNvSpPr txBox="1"/>
          <p:nvPr/>
        </p:nvSpPr>
        <p:spPr>
          <a:xfrm>
            <a:off x="5085865" y="2214422"/>
            <a:ext cx="1285971" cy="307777"/>
          </a:xfrm>
          <a:prstGeom prst="rect">
            <a:avLst/>
          </a:prstGeom>
          <a:noFill/>
        </p:spPr>
        <p:txBody>
          <a:bodyPr wrap="square">
            <a:spAutoFit/>
          </a:bodyPr>
          <a:lstStyle/>
          <a:p>
            <a:r>
              <a:rPr lang="en-US" sz="1400" b="1" dirty="0">
                <a:solidFill>
                  <a:prstClr val="black"/>
                </a:solidFill>
                <a:latin typeface="Avenir Next LT Pro Light"/>
              </a:rPr>
              <a:t>normal</a:t>
            </a:r>
            <a:endParaRPr lang="en-US" sz="1400" b="1" dirty="0"/>
          </a:p>
        </p:txBody>
      </p:sp>
      <p:sp>
        <p:nvSpPr>
          <p:cNvPr id="57" name="TextBox 56">
            <a:extLst>
              <a:ext uri="{FF2B5EF4-FFF2-40B4-BE49-F238E27FC236}">
                <a16:creationId xmlns:a16="http://schemas.microsoft.com/office/drawing/2014/main" id="{19082DD1-CA05-DFFD-70B0-18ADA176A331}"/>
              </a:ext>
            </a:extLst>
          </p:cNvPr>
          <p:cNvSpPr txBox="1"/>
          <p:nvPr/>
        </p:nvSpPr>
        <p:spPr>
          <a:xfrm>
            <a:off x="5602337" y="3650193"/>
            <a:ext cx="995035" cy="523220"/>
          </a:xfrm>
          <a:prstGeom prst="rect">
            <a:avLst/>
          </a:prstGeom>
          <a:noFill/>
        </p:spPr>
        <p:txBody>
          <a:bodyPr wrap="square">
            <a:spAutoFit/>
          </a:bodyPr>
          <a:lstStyle/>
          <a:p>
            <a:r>
              <a:rPr lang="en-US" sz="1400" b="1" dirty="0">
                <a:solidFill>
                  <a:prstClr val="black"/>
                </a:solidFill>
                <a:latin typeface="Avenir Next LT Pro Light"/>
              </a:rPr>
              <a:t>Choke change</a:t>
            </a:r>
            <a:endParaRPr lang="en-US" sz="1400" b="1" dirty="0"/>
          </a:p>
        </p:txBody>
      </p:sp>
      <p:sp>
        <p:nvSpPr>
          <p:cNvPr id="58" name="TextBox 57">
            <a:extLst>
              <a:ext uri="{FF2B5EF4-FFF2-40B4-BE49-F238E27FC236}">
                <a16:creationId xmlns:a16="http://schemas.microsoft.com/office/drawing/2014/main" id="{76B33F60-4659-E5FE-D86E-560F6A662463}"/>
              </a:ext>
            </a:extLst>
          </p:cNvPr>
          <p:cNvSpPr txBox="1"/>
          <p:nvPr/>
        </p:nvSpPr>
        <p:spPr>
          <a:xfrm>
            <a:off x="7414957" y="4475619"/>
            <a:ext cx="995035" cy="523220"/>
          </a:xfrm>
          <a:prstGeom prst="rect">
            <a:avLst/>
          </a:prstGeom>
          <a:noFill/>
        </p:spPr>
        <p:txBody>
          <a:bodyPr wrap="square">
            <a:spAutoFit/>
          </a:bodyPr>
          <a:lstStyle/>
          <a:p>
            <a:r>
              <a:rPr lang="en-US" sz="1400" b="1" dirty="0">
                <a:solidFill>
                  <a:prstClr val="black"/>
                </a:solidFill>
                <a:latin typeface="Avenir Next LT Pro Light"/>
              </a:rPr>
              <a:t>Gas lift change</a:t>
            </a:r>
            <a:endParaRPr lang="en-US" sz="1400" b="1" dirty="0"/>
          </a:p>
        </p:txBody>
      </p:sp>
      <p:sp>
        <p:nvSpPr>
          <p:cNvPr id="59" name="TextBox 58">
            <a:extLst>
              <a:ext uri="{FF2B5EF4-FFF2-40B4-BE49-F238E27FC236}">
                <a16:creationId xmlns:a16="http://schemas.microsoft.com/office/drawing/2014/main" id="{CC7E05FF-218C-622C-AFB2-FAE9FD607D21}"/>
              </a:ext>
            </a:extLst>
          </p:cNvPr>
          <p:cNvSpPr txBox="1"/>
          <p:nvPr/>
        </p:nvSpPr>
        <p:spPr>
          <a:xfrm>
            <a:off x="9274224" y="3893168"/>
            <a:ext cx="995035" cy="307777"/>
          </a:xfrm>
          <a:prstGeom prst="rect">
            <a:avLst/>
          </a:prstGeom>
          <a:noFill/>
        </p:spPr>
        <p:txBody>
          <a:bodyPr wrap="square">
            <a:spAutoFit/>
          </a:bodyPr>
          <a:lstStyle/>
          <a:p>
            <a:r>
              <a:rPr lang="en-US" sz="1400" b="1" dirty="0">
                <a:solidFill>
                  <a:prstClr val="black"/>
                </a:solidFill>
                <a:latin typeface="Avenir Next LT Pro Light"/>
              </a:rPr>
              <a:t>normal</a:t>
            </a:r>
            <a:endParaRPr lang="en-US" sz="1400" b="1" dirty="0"/>
          </a:p>
        </p:txBody>
      </p:sp>
      <p:sp>
        <p:nvSpPr>
          <p:cNvPr id="61" name="TextBox 60">
            <a:extLst>
              <a:ext uri="{FF2B5EF4-FFF2-40B4-BE49-F238E27FC236}">
                <a16:creationId xmlns:a16="http://schemas.microsoft.com/office/drawing/2014/main" id="{28894141-DD0A-4D34-0124-8512F89A4B3F}"/>
              </a:ext>
            </a:extLst>
          </p:cNvPr>
          <p:cNvSpPr txBox="1"/>
          <p:nvPr/>
        </p:nvSpPr>
        <p:spPr>
          <a:xfrm>
            <a:off x="7269488" y="3000393"/>
            <a:ext cx="1285971" cy="307777"/>
          </a:xfrm>
          <a:prstGeom prst="rect">
            <a:avLst/>
          </a:prstGeom>
          <a:noFill/>
        </p:spPr>
        <p:txBody>
          <a:bodyPr wrap="square">
            <a:spAutoFit/>
          </a:bodyPr>
          <a:lstStyle/>
          <a:p>
            <a:r>
              <a:rPr lang="en-US" sz="1400" b="1" dirty="0">
                <a:solidFill>
                  <a:prstClr val="black"/>
                </a:solidFill>
                <a:latin typeface="Avenir Next LT Pro Light"/>
              </a:rPr>
              <a:t>normal</a:t>
            </a:r>
            <a:endParaRPr lang="en-US" sz="1400" b="1" dirty="0"/>
          </a:p>
        </p:txBody>
      </p:sp>
      <p:sp>
        <p:nvSpPr>
          <p:cNvPr id="62" name="TextBox 61">
            <a:extLst>
              <a:ext uri="{FF2B5EF4-FFF2-40B4-BE49-F238E27FC236}">
                <a16:creationId xmlns:a16="http://schemas.microsoft.com/office/drawing/2014/main" id="{D874E22C-B085-9F18-9700-9D17006B829A}"/>
              </a:ext>
            </a:extLst>
          </p:cNvPr>
          <p:cNvSpPr txBox="1"/>
          <p:nvPr/>
        </p:nvSpPr>
        <p:spPr>
          <a:xfrm>
            <a:off x="9069833" y="5224606"/>
            <a:ext cx="1451414" cy="523220"/>
          </a:xfrm>
          <a:prstGeom prst="rect">
            <a:avLst/>
          </a:prstGeom>
          <a:noFill/>
        </p:spPr>
        <p:txBody>
          <a:bodyPr wrap="square">
            <a:spAutoFit/>
          </a:bodyPr>
          <a:lstStyle/>
          <a:p>
            <a:r>
              <a:rPr lang="en-US" sz="1400" b="1" dirty="0">
                <a:solidFill>
                  <a:srgbClr val="FF0000"/>
                </a:solidFill>
                <a:latin typeface="Avenir Next LT Pro Light"/>
              </a:rPr>
              <a:t>Immediate action  needed</a:t>
            </a:r>
            <a:endParaRPr lang="en-US" sz="1400" b="1" dirty="0">
              <a:solidFill>
                <a:srgbClr val="FF0000"/>
              </a:solidFill>
            </a:endParaRPr>
          </a:p>
        </p:txBody>
      </p:sp>
      <p:sp>
        <p:nvSpPr>
          <p:cNvPr id="8" name="TextBox 7">
            <a:extLst>
              <a:ext uri="{FF2B5EF4-FFF2-40B4-BE49-F238E27FC236}">
                <a16:creationId xmlns:a16="http://schemas.microsoft.com/office/drawing/2014/main" id="{4E4B6BAA-A0D5-4FBF-1879-9628F2322D15}"/>
              </a:ext>
            </a:extLst>
          </p:cNvPr>
          <p:cNvSpPr txBox="1"/>
          <p:nvPr/>
        </p:nvSpPr>
        <p:spPr>
          <a:xfrm rot="18525226">
            <a:off x="4185508" y="2527636"/>
            <a:ext cx="573833" cy="338554"/>
          </a:xfrm>
          <a:prstGeom prst="rect">
            <a:avLst/>
          </a:prstGeom>
          <a:noFill/>
        </p:spPr>
        <p:txBody>
          <a:bodyPr wrap="square">
            <a:spAutoFit/>
          </a:bodyPr>
          <a:lstStyle/>
          <a:p>
            <a:r>
              <a:rPr lang="en-US" sz="1600" b="1" dirty="0">
                <a:solidFill>
                  <a:prstClr val="black"/>
                </a:solidFill>
                <a:latin typeface="Avenir Next LT Pro Light"/>
              </a:rPr>
              <a:t>No</a:t>
            </a:r>
            <a:endParaRPr lang="en-US" b="1" dirty="0"/>
          </a:p>
        </p:txBody>
      </p:sp>
      <p:sp>
        <p:nvSpPr>
          <p:cNvPr id="9" name="TextBox 8">
            <a:extLst>
              <a:ext uri="{FF2B5EF4-FFF2-40B4-BE49-F238E27FC236}">
                <a16:creationId xmlns:a16="http://schemas.microsoft.com/office/drawing/2014/main" id="{3A165D6F-4DEB-89C0-E9AB-06F11E47A0AB}"/>
              </a:ext>
            </a:extLst>
          </p:cNvPr>
          <p:cNvSpPr txBox="1"/>
          <p:nvPr/>
        </p:nvSpPr>
        <p:spPr>
          <a:xfrm rot="18137941">
            <a:off x="6486142" y="3315909"/>
            <a:ext cx="573833" cy="338554"/>
          </a:xfrm>
          <a:prstGeom prst="rect">
            <a:avLst/>
          </a:prstGeom>
          <a:noFill/>
        </p:spPr>
        <p:txBody>
          <a:bodyPr wrap="square">
            <a:spAutoFit/>
          </a:bodyPr>
          <a:lstStyle/>
          <a:p>
            <a:r>
              <a:rPr lang="en-US" sz="1600" b="1" dirty="0">
                <a:solidFill>
                  <a:prstClr val="black"/>
                </a:solidFill>
                <a:latin typeface="Avenir Next LT Pro Light"/>
              </a:rPr>
              <a:t>Yes</a:t>
            </a:r>
            <a:endParaRPr lang="en-US" b="1" dirty="0"/>
          </a:p>
        </p:txBody>
      </p:sp>
      <p:sp>
        <p:nvSpPr>
          <p:cNvPr id="10" name="TextBox 9">
            <a:extLst>
              <a:ext uri="{FF2B5EF4-FFF2-40B4-BE49-F238E27FC236}">
                <a16:creationId xmlns:a16="http://schemas.microsoft.com/office/drawing/2014/main" id="{0DBA3A79-A727-360D-6547-FE8242F0E496}"/>
              </a:ext>
            </a:extLst>
          </p:cNvPr>
          <p:cNvSpPr txBox="1"/>
          <p:nvPr/>
        </p:nvSpPr>
        <p:spPr>
          <a:xfrm rot="19282839">
            <a:off x="8294942" y="4189673"/>
            <a:ext cx="573833" cy="338554"/>
          </a:xfrm>
          <a:prstGeom prst="rect">
            <a:avLst/>
          </a:prstGeom>
          <a:noFill/>
        </p:spPr>
        <p:txBody>
          <a:bodyPr wrap="square">
            <a:spAutoFit/>
          </a:bodyPr>
          <a:lstStyle/>
          <a:p>
            <a:r>
              <a:rPr lang="en-US" sz="1600" b="1" dirty="0">
                <a:solidFill>
                  <a:prstClr val="black"/>
                </a:solidFill>
                <a:latin typeface="Avenir Next LT Pro Light"/>
              </a:rPr>
              <a:t>Yes</a:t>
            </a:r>
            <a:endParaRPr lang="en-US" b="1" dirty="0"/>
          </a:p>
        </p:txBody>
      </p:sp>
      <p:sp>
        <p:nvSpPr>
          <p:cNvPr id="11" name="TextBox 10">
            <a:extLst>
              <a:ext uri="{FF2B5EF4-FFF2-40B4-BE49-F238E27FC236}">
                <a16:creationId xmlns:a16="http://schemas.microsoft.com/office/drawing/2014/main" id="{7119B12A-D9DD-90DC-CD20-1EC557823D9F}"/>
              </a:ext>
            </a:extLst>
          </p:cNvPr>
          <p:cNvSpPr txBox="1"/>
          <p:nvPr/>
        </p:nvSpPr>
        <p:spPr>
          <a:xfrm rot="2477379">
            <a:off x="4751958" y="3694402"/>
            <a:ext cx="573833" cy="338554"/>
          </a:xfrm>
          <a:prstGeom prst="rect">
            <a:avLst/>
          </a:prstGeom>
          <a:noFill/>
        </p:spPr>
        <p:txBody>
          <a:bodyPr wrap="square">
            <a:spAutoFit/>
          </a:bodyPr>
          <a:lstStyle/>
          <a:p>
            <a:r>
              <a:rPr lang="en-US" sz="1600" b="1" dirty="0">
                <a:solidFill>
                  <a:prstClr val="black"/>
                </a:solidFill>
                <a:latin typeface="Avenir Next LT Pro Light"/>
              </a:rPr>
              <a:t>Yes</a:t>
            </a:r>
            <a:endParaRPr lang="en-US" b="1" dirty="0"/>
          </a:p>
        </p:txBody>
      </p:sp>
      <p:sp>
        <p:nvSpPr>
          <p:cNvPr id="12" name="TextBox 11">
            <a:extLst>
              <a:ext uri="{FF2B5EF4-FFF2-40B4-BE49-F238E27FC236}">
                <a16:creationId xmlns:a16="http://schemas.microsoft.com/office/drawing/2014/main" id="{AD0E6FF0-2C51-1728-9657-9037EDB07973}"/>
              </a:ext>
            </a:extLst>
          </p:cNvPr>
          <p:cNvSpPr txBox="1"/>
          <p:nvPr/>
        </p:nvSpPr>
        <p:spPr>
          <a:xfrm rot="3381669">
            <a:off x="6478695" y="4286715"/>
            <a:ext cx="573833" cy="338554"/>
          </a:xfrm>
          <a:prstGeom prst="rect">
            <a:avLst/>
          </a:prstGeom>
          <a:noFill/>
        </p:spPr>
        <p:txBody>
          <a:bodyPr wrap="square">
            <a:spAutoFit/>
          </a:bodyPr>
          <a:lstStyle/>
          <a:p>
            <a:r>
              <a:rPr lang="en-US" sz="1600" b="1" dirty="0">
                <a:solidFill>
                  <a:prstClr val="black"/>
                </a:solidFill>
                <a:latin typeface="Avenir Next LT Pro Light"/>
              </a:rPr>
              <a:t>No</a:t>
            </a:r>
            <a:endParaRPr lang="en-US" b="1" dirty="0"/>
          </a:p>
        </p:txBody>
      </p:sp>
      <p:sp>
        <p:nvSpPr>
          <p:cNvPr id="13" name="TextBox 12">
            <a:extLst>
              <a:ext uri="{FF2B5EF4-FFF2-40B4-BE49-F238E27FC236}">
                <a16:creationId xmlns:a16="http://schemas.microsoft.com/office/drawing/2014/main" id="{FAB42C01-4202-68A3-B6F0-234A69D9B6DA}"/>
              </a:ext>
            </a:extLst>
          </p:cNvPr>
          <p:cNvSpPr txBox="1"/>
          <p:nvPr/>
        </p:nvSpPr>
        <p:spPr>
          <a:xfrm rot="2507082">
            <a:off x="8387070" y="5113786"/>
            <a:ext cx="573833" cy="338554"/>
          </a:xfrm>
          <a:prstGeom prst="rect">
            <a:avLst/>
          </a:prstGeom>
          <a:noFill/>
        </p:spPr>
        <p:txBody>
          <a:bodyPr wrap="square">
            <a:spAutoFit/>
          </a:bodyPr>
          <a:lstStyle/>
          <a:p>
            <a:r>
              <a:rPr lang="en-US" sz="1600" b="1" dirty="0">
                <a:solidFill>
                  <a:prstClr val="black"/>
                </a:solidFill>
                <a:latin typeface="Avenir Next LT Pro Light"/>
              </a:rPr>
              <a:t>No</a:t>
            </a:r>
            <a:endParaRPr lang="en-US" b="1" dirty="0"/>
          </a:p>
        </p:txBody>
      </p:sp>
      <p:sp>
        <p:nvSpPr>
          <p:cNvPr id="20" name="TextBox 19">
            <a:extLst>
              <a:ext uri="{FF2B5EF4-FFF2-40B4-BE49-F238E27FC236}">
                <a16:creationId xmlns:a16="http://schemas.microsoft.com/office/drawing/2014/main" id="{3595A261-27C0-2D89-E62C-1AEE2DD47312}"/>
              </a:ext>
            </a:extLst>
          </p:cNvPr>
          <p:cNvSpPr txBox="1"/>
          <p:nvPr/>
        </p:nvSpPr>
        <p:spPr>
          <a:xfrm>
            <a:off x="1687302" y="2138893"/>
            <a:ext cx="623226" cy="338554"/>
          </a:xfrm>
          <a:prstGeom prst="rect">
            <a:avLst/>
          </a:prstGeom>
          <a:noFill/>
        </p:spPr>
        <p:txBody>
          <a:bodyPr wrap="square">
            <a:spAutoFit/>
          </a:bodyPr>
          <a:lstStyle/>
          <a:p>
            <a:r>
              <a:rPr lang="en-US" sz="1600" b="1" dirty="0">
                <a:solidFill>
                  <a:prstClr val="black"/>
                </a:solidFill>
                <a:latin typeface="Avenir Next LT Pro Light"/>
              </a:rPr>
              <a:t>Data</a:t>
            </a:r>
            <a:endParaRPr lang="en-US" b="1" dirty="0"/>
          </a:p>
        </p:txBody>
      </p:sp>
    </p:spTree>
    <p:extLst>
      <p:ext uri="{BB962C8B-B14F-4D97-AF65-F5344CB8AC3E}">
        <p14:creationId xmlns:p14="http://schemas.microsoft.com/office/powerpoint/2010/main" val="2290990996"/>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E52EDBB-325E-B05F-1DDE-F97F3E99F7D3}"/>
              </a:ext>
            </a:extLst>
          </p:cNvPr>
          <p:cNvSpPr>
            <a:spLocks noGrp="1"/>
          </p:cNvSpPr>
          <p:nvPr>
            <p:ph type="sldNum" sz="quarter" idx="12"/>
          </p:nvPr>
        </p:nvSpPr>
        <p:spPr/>
        <p:txBody>
          <a:bodyPr/>
          <a:lstStyle/>
          <a:p>
            <a:fld id="{A0A89718-6B35-4F95-AFF3-F3DDA665684B}" type="slidenum">
              <a:rPr lang="en-US" smtClean="0"/>
              <a:t>8</a:t>
            </a:fld>
            <a:endParaRPr lang="en-US"/>
          </a:p>
        </p:txBody>
      </p:sp>
      <p:sp>
        <p:nvSpPr>
          <p:cNvPr id="6" name="Title 1">
            <a:extLst>
              <a:ext uri="{FF2B5EF4-FFF2-40B4-BE49-F238E27FC236}">
                <a16:creationId xmlns:a16="http://schemas.microsoft.com/office/drawing/2014/main" id="{34C6B689-51AF-3E99-491D-DB12533A3548}"/>
              </a:ext>
            </a:extLst>
          </p:cNvPr>
          <p:cNvSpPr txBox="1">
            <a:spLocks/>
          </p:cNvSpPr>
          <p:nvPr/>
        </p:nvSpPr>
        <p:spPr>
          <a:xfrm>
            <a:off x="0" y="-184666"/>
            <a:ext cx="5498840" cy="10170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500" b="1" dirty="0">
                <a:latin typeface="Posterama" panose="020B0504020200020000" pitchFamily="34" charset="0"/>
                <a:cs typeface="Posterama" panose="020B0504020200020000" pitchFamily="34" charset="0"/>
              </a:rPr>
              <a:t>Results</a:t>
            </a:r>
          </a:p>
        </p:txBody>
      </p:sp>
      <p:sp>
        <p:nvSpPr>
          <p:cNvPr id="2" name="TextBox 1">
            <a:extLst>
              <a:ext uri="{FF2B5EF4-FFF2-40B4-BE49-F238E27FC236}">
                <a16:creationId xmlns:a16="http://schemas.microsoft.com/office/drawing/2014/main" id="{FAFFAACB-F970-B592-A6AE-8CE693B62E3D}"/>
              </a:ext>
            </a:extLst>
          </p:cNvPr>
          <p:cNvSpPr txBox="1"/>
          <p:nvPr/>
        </p:nvSpPr>
        <p:spPr>
          <a:xfrm>
            <a:off x="0" y="603891"/>
            <a:ext cx="3136739" cy="369332"/>
          </a:xfrm>
          <a:prstGeom prst="rect">
            <a:avLst/>
          </a:prstGeom>
          <a:noFill/>
        </p:spPr>
        <p:txBody>
          <a:bodyPr wrap="square">
            <a:spAutoFit/>
          </a:bodyPr>
          <a:lstStyle/>
          <a:p>
            <a:r>
              <a:rPr lang="en-US" sz="1800" dirty="0">
                <a:solidFill>
                  <a:prstClr val="black"/>
                </a:solidFill>
                <a:latin typeface="Avenir Next LT Pro Light"/>
              </a:rPr>
              <a:t>Labeling process</a:t>
            </a:r>
          </a:p>
        </p:txBody>
      </p:sp>
      <p:sp>
        <p:nvSpPr>
          <p:cNvPr id="5" name="TextBox 4">
            <a:extLst>
              <a:ext uri="{FF2B5EF4-FFF2-40B4-BE49-F238E27FC236}">
                <a16:creationId xmlns:a16="http://schemas.microsoft.com/office/drawing/2014/main" id="{48BB6485-D356-66A0-8560-AF6A8AB040B4}"/>
              </a:ext>
            </a:extLst>
          </p:cNvPr>
          <p:cNvSpPr txBox="1"/>
          <p:nvPr/>
        </p:nvSpPr>
        <p:spPr>
          <a:xfrm>
            <a:off x="117675" y="1279396"/>
            <a:ext cx="11236125" cy="369332"/>
          </a:xfrm>
          <a:prstGeom prst="rect">
            <a:avLst/>
          </a:prstGeom>
          <a:noFill/>
        </p:spPr>
        <p:txBody>
          <a:bodyPr wrap="square">
            <a:spAutoFit/>
          </a:bodyPr>
          <a:lstStyle/>
          <a:p>
            <a:r>
              <a:rPr lang="en-US" sz="1800" dirty="0">
                <a:solidFill>
                  <a:prstClr val="black"/>
                </a:solidFill>
                <a:latin typeface="Avenir Next LT Pro Light"/>
              </a:rPr>
              <a:t>After each new period readi</a:t>
            </a:r>
            <a:r>
              <a:rPr lang="en-US" dirty="0">
                <a:solidFill>
                  <a:prstClr val="black"/>
                </a:solidFill>
                <a:latin typeface="Avenir Next LT Pro Light"/>
              </a:rPr>
              <a:t>ng, algorithm updates the row in the database with classification results:</a:t>
            </a:r>
            <a:endParaRPr lang="en-US" sz="1800" dirty="0">
              <a:solidFill>
                <a:prstClr val="black"/>
              </a:solidFill>
              <a:latin typeface="Avenir Next LT Pro Light"/>
            </a:endParaRPr>
          </a:p>
        </p:txBody>
      </p:sp>
      <p:pic>
        <p:nvPicPr>
          <p:cNvPr id="8" name="Picture 7">
            <a:extLst>
              <a:ext uri="{FF2B5EF4-FFF2-40B4-BE49-F238E27FC236}">
                <a16:creationId xmlns:a16="http://schemas.microsoft.com/office/drawing/2014/main" id="{CD2062F2-2283-FAE3-EDE2-D5AB976D5FF9}"/>
              </a:ext>
            </a:extLst>
          </p:cNvPr>
          <p:cNvPicPr>
            <a:picLocks noChangeAspect="1"/>
          </p:cNvPicPr>
          <p:nvPr/>
        </p:nvPicPr>
        <p:blipFill rotWithShape="1">
          <a:blip r:embed="rId2"/>
          <a:srcRect b="1853"/>
          <a:stretch/>
        </p:blipFill>
        <p:spPr>
          <a:xfrm>
            <a:off x="117675" y="1798040"/>
            <a:ext cx="11324431" cy="3741954"/>
          </a:xfrm>
          <a:prstGeom prst="rect">
            <a:avLst/>
          </a:prstGeom>
        </p:spPr>
      </p:pic>
      <p:pic>
        <p:nvPicPr>
          <p:cNvPr id="9" name="Graphic 8" descr="Arrow: Clockwise curve with solid fill">
            <a:extLst>
              <a:ext uri="{FF2B5EF4-FFF2-40B4-BE49-F238E27FC236}">
                <a16:creationId xmlns:a16="http://schemas.microsoft.com/office/drawing/2014/main" id="{2809FF5A-805F-08F6-0EC5-2C95B20CECE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20175673" flipH="1" flipV="1">
            <a:off x="10396814" y="1490760"/>
            <a:ext cx="716630" cy="614560"/>
          </a:xfrm>
          <a:prstGeom prst="rect">
            <a:avLst/>
          </a:prstGeom>
        </p:spPr>
      </p:pic>
      <p:sp>
        <p:nvSpPr>
          <p:cNvPr id="7" name="TextBox 6">
            <a:extLst>
              <a:ext uri="{FF2B5EF4-FFF2-40B4-BE49-F238E27FC236}">
                <a16:creationId xmlns:a16="http://schemas.microsoft.com/office/drawing/2014/main" id="{32AC27B1-2A21-6103-3774-5768A1665CCC}"/>
              </a:ext>
            </a:extLst>
          </p:cNvPr>
          <p:cNvSpPr txBox="1"/>
          <p:nvPr/>
        </p:nvSpPr>
        <p:spPr>
          <a:xfrm>
            <a:off x="10927883" y="5686562"/>
            <a:ext cx="2041668" cy="523220"/>
          </a:xfrm>
          <a:prstGeom prst="rect">
            <a:avLst/>
          </a:prstGeom>
          <a:noFill/>
        </p:spPr>
        <p:txBody>
          <a:bodyPr wrap="square">
            <a:spAutoFit/>
          </a:bodyPr>
          <a:lstStyle/>
          <a:p>
            <a:r>
              <a:rPr lang="en-US" sz="1400" b="1" dirty="0">
                <a:solidFill>
                  <a:prstClr val="black"/>
                </a:solidFill>
                <a:latin typeface="Avenir Next LT Pro Light"/>
              </a:rPr>
              <a:t>0 – normal</a:t>
            </a:r>
          </a:p>
          <a:p>
            <a:r>
              <a:rPr lang="en-US" sz="1400" b="1" dirty="0">
                <a:solidFill>
                  <a:prstClr val="black"/>
                </a:solidFill>
                <a:latin typeface="Avenir Next LT Pro Light"/>
              </a:rPr>
              <a:t>3 - slugging</a:t>
            </a:r>
            <a:endParaRPr lang="en-US" sz="1400" b="1" dirty="0"/>
          </a:p>
        </p:txBody>
      </p:sp>
    </p:spTree>
    <p:extLst>
      <p:ext uri="{BB962C8B-B14F-4D97-AF65-F5344CB8AC3E}">
        <p14:creationId xmlns:p14="http://schemas.microsoft.com/office/powerpoint/2010/main" val="1793411413"/>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E52EDBB-325E-B05F-1DDE-F97F3E99F7D3}"/>
              </a:ext>
            </a:extLst>
          </p:cNvPr>
          <p:cNvSpPr>
            <a:spLocks noGrp="1"/>
          </p:cNvSpPr>
          <p:nvPr>
            <p:ph type="sldNum" sz="quarter" idx="12"/>
          </p:nvPr>
        </p:nvSpPr>
        <p:spPr/>
        <p:txBody>
          <a:bodyPr/>
          <a:lstStyle/>
          <a:p>
            <a:fld id="{A0A89718-6B35-4F95-AFF3-F3DDA665684B}" type="slidenum">
              <a:rPr lang="en-US" smtClean="0"/>
              <a:t>9</a:t>
            </a:fld>
            <a:endParaRPr lang="en-US"/>
          </a:p>
        </p:txBody>
      </p:sp>
      <p:sp>
        <p:nvSpPr>
          <p:cNvPr id="6" name="Title 1">
            <a:extLst>
              <a:ext uri="{FF2B5EF4-FFF2-40B4-BE49-F238E27FC236}">
                <a16:creationId xmlns:a16="http://schemas.microsoft.com/office/drawing/2014/main" id="{34C6B689-51AF-3E99-491D-DB12533A3548}"/>
              </a:ext>
            </a:extLst>
          </p:cNvPr>
          <p:cNvSpPr txBox="1">
            <a:spLocks/>
          </p:cNvSpPr>
          <p:nvPr/>
        </p:nvSpPr>
        <p:spPr>
          <a:xfrm>
            <a:off x="0" y="-184666"/>
            <a:ext cx="5498840" cy="10170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500" b="1" dirty="0">
                <a:latin typeface="Posterama" panose="020B0504020200020000" pitchFamily="34" charset="0"/>
                <a:cs typeface="Posterama" panose="020B0504020200020000" pitchFamily="34" charset="0"/>
              </a:rPr>
              <a:t>Results</a:t>
            </a:r>
          </a:p>
        </p:txBody>
      </p:sp>
      <p:sp>
        <p:nvSpPr>
          <p:cNvPr id="3" name="TextBox 2">
            <a:extLst>
              <a:ext uri="{FF2B5EF4-FFF2-40B4-BE49-F238E27FC236}">
                <a16:creationId xmlns:a16="http://schemas.microsoft.com/office/drawing/2014/main" id="{DB33F8FE-4B1E-CA99-898D-0A3606758994}"/>
              </a:ext>
            </a:extLst>
          </p:cNvPr>
          <p:cNvSpPr txBox="1"/>
          <p:nvPr/>
        </p:nvSpPr>
        <p:spPr>
          <a:xfrm>
            <a:off x="0" y="580150"/>
            <a:ext cx="11999166" cy="338554"/>
          </a:xfrm>
          <a:prstGeom prst="rect">
            <a:avLst/>
          </a:prstGeom>
          <a:noFill/>
        </p:spPr>
        <p:txBody>
          <a:bodyPr wrap="square">
            <a:spAutoFit/>
          </a:bodyPr>
          <a:lstStyle/>
          <a:p>
            <a:r>
              <a:rPr lang="en-US" sz="1600" dirty="0">
                <a:solidFill>
                  <a:prstClr val="black"/>
                </a:solidFill>
                <a:latin typeface="Avenir Next LT Pro Light"/>
              </a:rPr>
              <a:t>The algorithm has been tested on a validation dataset with 10,000+ rows, accuracy and effectiveness are assessed by 3 metrics:</a:t>
            </a:r>
          </a:p>
        </p:txBody>
      </p:sp>
      <p:sp>
        <p:nvSpPr>
          <p:cNvPr id="5" name="TextBox 4">
            <a:extLst>
              <a:ext uri="{FF2B5EF4-FFF2-40B4-BE49-F238E27FC236}">
                <a16:creationId xmlns:a16="http://schemas.microsoft.com/office/drawing/2014/main" id="{6E01F30D-0EF1-601A-2FCC-B8F93811FDD1}"/>
              </a:ext>
            </a:extLst>
          </p:cNvPr>
          <p:cNvSpPr txBox="1"/>
          <p:nvPr/>
        </p:nvSpPr>
        <p:spPr>
          <a:xfrm>
            <a:off x="2262961" y="1957453"/>
            <a:ext cx="4056975" cy="338554"/>
          </a:xfrm>
          <a:prstGeom prst="rect">
            <a:avLst/>
          </a:prstGeom>
          <a:noFill/>
        </p:spPr>
        <p:txBody>
          <a:bodyPr wrap="square">
            <a:spAutoFit/>
          </a:bodyPr>
          <a:lstStyle/>
          <a:p>
            <a:r>
              <a:rPr lang="en-US" sz="1600" dirty="0">
                <a:solidFill>
                  <a:prstClr val="black"/>
                </a:solidFill>
                <a:latin typeface="Avenir Next LT Pro Light"/>
              </a:rPr>
              <a:t>Pointwise accuracy on validation data,  </a:t>
            </a:r>
          </a:p>
        </p:txBody>
      </p:sp>
      <p:sp>
        <p:nvSpPr>
          <p:cNvPr id="7" name="Title 1">
            <a:extLst>
              <a:ext uri="{FF2B5EF4-FFF2-40B4-BE49-F238E27FC236}">
                <a16:creationId xmlns:a16="http://schemas.microsoft.com/office/drawing/2014/main" id="{1CC512D9-AA29-9574-A325-D198BF9F410A}"/>
              </a:ext>
            </a:extLst>
          </p:cNvPr>
          <p:cNvSpPr txBox="1">
            <a:spLocks/>
          </p:cNvSpPr>
          <p:nvPr/>
        </p:nvSpPr>
        <p:spPr>
          <a:xfrm>
            <a:off x="295470" y="1633601"/>
            <a:ext cx="1583094" cy="10170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Posterama" panose="020B0504020200020000" pitchFamily="34" charset="0"/>
                <a:cs typeface="Posterama" panose="020B0504020200020000" pitchFamily="34" charset="0"/>
              </a:rPr>
              <a:t>84%</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3752F3A-85E0-2A02-8B2A-BB3D286CCA1A}"/>
                  </a:ext>
                </a:extLst>
              </p:cNvPr>
              <p:cNvSpPr txBox="1"/>
              <p:nvPr/>
            </p:nvSpPr>
            <p:spPr>
              <a:xfrm>
                <a:off x="6879772" y="1854540"/>
                <a:ext cx="3850541" cy="511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az-Latn-AZ" sz="1600" b="0" i="1" smtClean="0">
                          <a:latin typeface="Cambria Math" panose="02040503050406030204" pitchFamily="18" charset="0"/>
                        </a:rPr>
                        <m:t>𝑎𝑐</m:t>
                      </m:r>
                      <m:r>
                        <a:rPr lang="en-US" sz="1600" b="0" i="1" smtClean="0">
                          <a:latin typeface="Cambria Math" panose="02040503050406030204" pitchFamily="18" charset="0"/>
                        </a:rPr>
                        <m:t>𝑐𝑢𝑟𝑎𝑐</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1</m:t>
                          </m:r>
                        </m:sub>
                      </m:sSub>
                      <m:r>
                        <a:rPr lang="az-Latn-AZ"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𝑐𝑜𝑟𝑟𝑒𝑐𝑡𝑙𝑦</m:t>
                          </m:r>
                          <m:r>
                            <a:rPr lang="en-US" sz="1600" b="0" i="1" smtClean="0">
                              <a:latin typeface="Cambria Math" panose="02040503050406030204" pitchFamily="18" charset="0"/>
                            </a:rPr>
                            <m:t> </m:t>
                          </m:r>
                          <m:r>
                            <a:rPr lang="en-US" sz="1600" b="0" i="1" smtClean="0">
                              <a:latin typeface="Cambria Math" panose="02040503050406030204" pitchFamily="18" charset="0"/>
                            </a:rPr>
                            <m:t>𝑐𝑙𝑎𝑠𝑠𝑖𝑓𝑖𝑒𝑑</m:t>
                          </m:r>
                          <m:r>
                            <a:rPr lang="en-US" sz="1600" b="0" i="1" smtClean="0">
                              <a:latin typeface="Cambria Math" panose="02040503050406030204" pitchFamily="18" charset="0"/>
                            </a:rPr>
                            <m:t> </m:t>
                          </m:r>
                          <m:r>
                            <a:rPr lang="en-US" sz="1600" b="0" i="1" smtClean="0">
                              <a:latin typeface="Cambria Math" panose="02040503050406030204" pitchFamily="18" charset="0"/>
                            </a:rPr>
                            <m:t>𝑝𝑜𝑖𝑛𝑡𝑠</m:t>
                          </m:r>
                        </m:num>
                        <m:den>
                          <m:r>
                            <a:rPr lang="en-US" sz="1600" b="0" i="1" smtClean="0">
                              <a:latin typeface="Cambria Math" panose="02040503050406030204" pitchFamily="18" charset="0"/>
                            </a:rPr>
                            <m:t>𝑡𝑜𝑡𝑎𝑙</m:t>
                          </m:r>
                          <m:r>
                            <a:rPr lang="en-US" sz="1600" b="0" i="1" smtClean="0">
                              <a:latin typeface="Cambria Math" panose="02040503050406030204" pitchFamily="18" charset="0"/>
                            </a:rPr>
                            <m:t> </m:t>
                          </m:r>
                          <m:r>
                            <a:rPr lang="en-US" sz="1600" b="0" i="1" smtClean="0">
                              <a:latin typeface="Cambria Math" panose="02040503050406030204" pitchFamily="18" charset="0"/>
                            </a:rPr>
                            <m:t>𝑛𝑢𝑚𝑏𝑒𝑟</m:t>
                          </m:r>
                          <m:r>
                            <a:rPr lang="en-US" sz="1600" b="0" i="1" smtClean="0">
                              <a:latin typeface="Cambria Math" panose="02040503050406030204" pitchFamily="18" charset="0"/>
                            </a:rPr>
                            <m:t> </m:t>
                          </m:r>
                          <m:r>
                            <a:rPr lang="en-US" sz="1600" b="0" i="1" smtClean="0">
                              <a:latin typeface="Cambria Math" panose="02040503050406030204" pitchFamily="18" charset="0"/>
                            </a:rPr>
                            <m:t>𝑜𝑓</m:t>
                          </m:r>
                          <m:r>
                            <a:rPr lang="en-US" sz="1600" b="0" i="1" smtClean="0">
                              <a:latin typeface="Cambria Math" panose="02040503050406030204" pitchFamily="18" charset="0"/>
                            </a:rPr>
                            <m:t> </m:t>
                          </m:r>
                          <m:r>
                            <a:rPr lang="en-US" sz="1600" b="0" i="1" smtClean="0">
                              <a:latin typeface="Cambria Math" panose="02040503050406030204" pitchFamily="18" charset="0"/>
                            </a:rPr>
                            <m:t>𝑑𝑎𝑡𝑎</m:t>
                          </m:r>
                          <m:r>
                            <a:rPr lang="en-US" sz="1600" b="0" i="1" smtClean="0">
                              <a:latin typeface="Cambria Math" panose="02040503050406030204" pitchFamily="18" charset="0"/>
                            </a:rPr>
                            <m:t> </m:t>
                          </m:r>
                          <m:r>
                            <a:rPr lang="en-US" sz="1600" b="0" i="1" smtClean="0">
                              <a:latin typeface="Cambria Math" panose="02040503050406030204" pitchFamily="18" charset="0"/>
                            </a:rPr>
                            <m:t>𝑝𝑜𝑖𝑛𝑡𝑠</m:t>
                          </m:r>
                        </m:den>
                      </m:f>
                    </m:oMath>
                  </m:oMathPara>
                </a14:m>
                <a:endParaRPr lang="en-US" sz="1600" dirty="0"/>
              </a:p>
            </p:txBody>
          </p:sp>
        </mc:Choice>
        <mc:Fallback xmlns="">
          <p:sp>
            <p:nvSpPr>
              <p:cNvPr id="8" name="TextBox 7">
                <a:extLst>
                  <a:ext uri="{FF2B5EF4-FFF2-40B4-BE49-F238E27FC236}">
                    <a16:creationId xmlns:a16="http://schemas.microsoft.com/office/drawing/2014/main" id="{33752F3A-85E0-2A02-8B2A-BB3D286CCA1A}"/>
                  </a:ext>
                </a:extLst>
              </p:cNvPr>
              <p:cNvSpPr txBox="1">
                <a:spLocks noRot="1" noChangeAspect="1" noMove="1" noResize="1" noEditPoints="1" noAdjustHandles="1" noChangeArrowheads="1" noChangeShapeType="1" noTextEdit="1"/>
              </p:cNvSpPr>
              <p:nvPr/>
            </p:nvSpPr>
            <p:spPr>
              <a:xfrm>
                <a:off x="6879772" y="1854540"/>
                <a:ext cx="3850541" cy="511294"/>
              </a:xfrm>
              <a:prstGeom prst="rect">
                <a:avLst/>
              </a:prstGeom>
              <a:blipFill>
                <a:blip r:embed="rId2"/>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6A278B99-0CE6-EBCB-E766-DCA0A62A387C}"/>
              </a:ext>
            </a:extLst>
          </p:cNvPr>
          <p:cNvSpPr txBox="1"/>
          <p:nvPr/>
        </p:nvSpPr>
        <p:spPr>
          <a:xfrm>
            <a:off x="2262962" y="2846466"/>
            <a:ext cx="4301125" cy="338554"/>
          </a:xfrm>
          <a:prstGeom prst="rect">
            <a:avLst/>
          </a:prstGeom>
          <a:noFill/>
        </p:spPr>
        <p:txBody>
          <a:bodyPr wrap="square">
            <a:spAutoFit/>
          </a:bodyPr>
          <a:lstStyle/>
          <a:p>
            <a:r>
              <a:rPr lang="en-US" sz="1600" dirty="0">
                <a:solidFill>
                  <a:prstClr val="black"/>
                </a:solidFill>
                <a:latin typeface="Avenir Next LT Pro Light"/>
              </a:rPr>
              <a:t>Case wise accuracy on validation data,  </a:t>
            </a:r>
          </a:p>
        </p:txBody>
      </p:sp>
      <p:sp>
        <p:nvSpPr>
          <p:cNvPr id="10" name="Title 1">
            <a:extLst>
              <a:ext uri="{FF2B5EF4-FFF2-40B4-BE49-F238E27FC236}">
                <a16:creationId xmlns:a16="http://schemas.microsoft.com/office/drawing/2014/main" id="{DA2DAADB-923D-A3A4-C86E-395840D49B1E}"/>
              </a:ext>
            </a:extLst>
          </p:cNvPr>
          <p:cNvSpPr txBox="1">
            <a:spLocks/>
          </p:cNvSpPr>
          <p:nvPr/>
        </p:nvSpPr>
        <p:spPr>
          <a:xfrm>
            <a:off x="295471" y="2522614"/>
            <a:ext cx="1583094" cy="10170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Posterama" panose="020B0504020200020000" pitchFamily="34" charset="0"/>
                <a:cs typeface="Posterama" panose="020B0504020200020000" pitchFamily="34" charset="0"/>
              </a:rPr>
              <a:t>100%</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6EF05A1-D94A-7FF9-8CB0-4966D553A1F2}"/>
                  </a:ext>
                </a:extLst>
              </p:cNvPr>
              <p:cNvSpPr txBox="1"/>
              <p:nvPr/>
            </p:nvSpPr>
            <p:spPr>
              <a:xfrm>
                <a:off x="6879773" y="2743553"/>
                <a:ext cx="3639714" cy="511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az-Latn-AZ" sz="1600" b="0" i="1" smtClean="0">
                          <a:latin typeface="Cambria Math" panose="02040503050406030204" pitchFamily="18" charset="0"/>
                        </a:rPr>
                        <m:t>𝑎𝑐</m:t>
                      </m:r>
                      <m:r>
                        <a:rPr lang="en-US" sz="1600" b="0" i="1" smtClean="0">
                          <a:latin typeface="Cambria Math" panose="02040503050406030204" pitchFamily="18" charset="0"/>
                        </a:rPr>
                        <m:t>𝑐𝑢𝑟𝑎𝑐</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2</m:t>
                          </m:r>
                        </m:sub>
                      </m:sSub>
                      <m:r>
                        <a:rPr lang="az-Latn-AZ"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𝑐𝑜𝑟𝑟𝑒𝑐𝑡𝑙𝑦</m:t>
                          </m:r>
                          <m:r>
                            <a:rPr lang="en-US" sz="1600" b="0" i="1" smtClean="0">
                              <a:latin typeface="Cambria Math" panose="02040503050406030204" pitchFamily="18" charset="0"/>
                            </a:rPr>
                            <m:t> </m:t>
                          </m:r>
                          <m:r>
                            <a:rPr lang="en-US" sz="1600" b="0" i="1" smtClean="0">
                              <a:latin typeface="Cambria Math" panose="02040503050406030204" pitchFamily="18" charset="0"/>
                            </a:rPr>
                            <m:t>𝑐𝑙𝑎𝑠𝑠𝑖𝑓𝑖𝑒𝑑</m:t>
                          </m:r>
                          <m:r>
                            <a:rPr lang="en-US" sz="1600" b="0" i="1" smtClean="0">
                              <a:latin typeface="Cambria Math" panose="02040503050406030204" pitchFamily="18" charset="0"/>
                            </a:rPr>
                            <m:t> </m:t>
                          </m:r>
                          <m:r>
                            <a:rPr lang="en-US" sz="1600" b="0" i="1" smtClean="0">
                              <a:latin typeface="Cambria Math" panose="02040503050406030204" pitchFamily="18" charset="0"/>
                            </a:rPr>
                            <m:t>𝑐𝑎𝑠𝑒𝑠</m:t>
                          </m:r>
                        </m:num>
                        <m:den>
                          <m:r>
                            <a:rPr lang="en-US" sz="1600" b="0" i="1" smtClean="0">
                              <a:latin typeface="Cambria Math" panose="02040503050406030204" pitchFamily="18" charset="0"/>
                            </a:rPr>
                            <m:t>𝑡𝑜𝑡𝑎𝑙</m:t>
                          </m:r>
                          <m:r>
                            <a:rPr lang="en-US" sz="1600" b="0" i="1" smtClean="0">
                              <a:latin typeface="Cambria Math" panose="02040503050406030204" pitchFamily="18" charset="0"/>
                            </a:rPr>
                            <m:t> </m:t>
                          </m:r>
                          <m:r>
                            <a:rPr lang="en-US" sz="1600" b="0" i="1" smtClean="0">
                              <a:latin typeface="Cambria Math" panose="02040503050406030204" pitchFamily="18" charset="0"/>
                            </a:rPr>
                            <m:t>𝑛𝑢𝑚𝑏𝑒𝑟</m:t>
                          </m:r>
                          <m:r>
                            <a:rPr lang="en-US" sz="1600" b="0" i="1" smtClean="0">
                              <a:latin typeface="Cambria Math" panose="02040503050406030204" pitchFamily="18" charset="0"/>
                            </a:rPr>
                            <m:t> </m:t>
                          </m:r>
                          <m:r>
                            <a:rPr lang="en-US" sz="1600" b="0" i="1" smtClean="0">
                              <a:latin typeface="Cambria Math" panose="02040503050406030204" pitchFamily="18" charset="0"/>
                            </a:rPr>
                            <m:t>𝑜𝑓</m:t>
                          </m:r>
                          <m:r>
                            <a:rPr lang="en-US" sz="1600" b="0" i="1" smtClean="0">
                              <a:latin typeface="Cambria Math" panose="02040503050406030204" pitchFamily="18" charset="0"/>
                            </a:rPr>
                            <m:t> </m:t>
                          </m:r>
                          <m:r>
                            <a:rPr lang="en-US" sz="1600" b="0" i="1" smtClean="0">
                              <a:latin typeface="Cambria Math" panose="02040503050406030204" pitchFamily="18" charset="0"/>
                            </a:rPr>
                            <m:t>𝑐𝑎𝑠𝑒𝑠</m:t>
                          </m:r>
                        </m:den>
                      </m:f>
                    </m:oMath>
                  </m:oMathPara>
                </a14:m>
                <a:endParaRPr lang="en-US" sz="1600" dirty="0"/>
              </a:p>
            </p:txBody>
          </p:sp>
        </mc:Choice>
        <mc:Fallback xmlns="">
          <p:sp>
            <p:nvSpPr>
              <p:cNvPr id="11" name="TextBox 10">
                <a:extLst>
                  <a:ext uri="{FF2B5EF4-FFF2-40B4-BE49-F238E27FC236}">
                    <a16:creationId xmlns:a16="http://schemas.microsoft.com/office/drawing/2014/main" id="{76EF05A1-D94A-7FF9-8CB0-4966D553A1F2}"/>
                  </a:ext>
                </a:extLst>
              </p:cNvPr>
              <p:cNvSpPr txBox="1">
                <a:spLocks noRot="1" noChangeAspect="1" noMove="1" noResize="1" noEditPoints="1" noAdjustHandles="1" noChangeArrowheads="1" noChangeShapeType="1" noTextEdit="1"/>
              </p:cNvSpPr>
              <p:nvPr/>
            </p:nvSpPr>
            <p:spPr>
              <a:xfrm>
                <a:off x="6879773" y="2743553"/>
                <a:ext cx="3639714" cy="511294"/>
              </a:xfrm>
              <a:prstGeom prst="rect">
                <a:avLst/>
              </a:prstGeom>
              <a:blipFill>
                <a:blip r:embed="rId3"/>
                <a:stretch>
                  <a:fillRect/>
                </a:stretch>
              </a:blipFill>
            </p:spPr>
            <p:txBody>
              <a:bodyPr/>
              <a:lstStyle/>
              <a:p>
                <a:r>
                  <a:rPr lang="en-US">
                    <a:noFill/>
                  </a:rPr>
                  <a:t> </a:t>
                </a:r>
              </a:p>
            </p:txBody>
          </p:sp>
        </mc:Fallback>
      </mc:AlternateContent>
      <p:sp>
        <p:nvSpPr>
          <p:cNvPr id="12" name="Title 1">
            <a:extLst>
              <a:ext uri="{FF2B5EF4-FFF2-40B4-BE49-F238E27FC236}">
                <a16:creationId xmlns:a16="http://schemas.microsoft.com/office/drawing/2014/main" id="{9F4FBB41-27CD-07E0-242C-360AA6E5259A}"/>
              </a:ext>
            </a:extLst>
          </p:cNvPr>
          <p:cNvSpPr txBox="1">
            <a:spLocks/>
          </p:cNvSpPr>
          <p:nvPr/>
        </p:nvSpPr>
        <p:spPr>
          <a:xfrm>
            <a:off x="183504" y="999501"/>
            <a:ext cx="2357535" cy="6463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latin typeface="Posterama" panose="020B0504020200020000" pitchFamily="34" charset="0"/>
                <a:cs typeface="Posterama" panose="020B0504020200020000" pitchFamily="34" charset="0"/>
              </a:rPr>
              <a:t>~1 min*</a:t>
            </a:r>
          </a:p>
        </p:txBody>
      </p:sp>
      <p:sp>
        <p:nvSpPr>
          <p:cNvPr id="13" name="TextBox 12">
            <a:extLst>
              <a:ext uri="{FF2B5EF4-FFF2-40B4-BE49-F238E27FC236}">
                <a16:creationId xmlns:a16="http://schemas.microsoft.com/office/drawing/2014/main" id="{445CE5D4-78FB-F80F-9F89-5C0F875D1C1F}"/>
              </a:ext>
            </a:extLst>
          </p:cNvPr>
          <p:cNvSpPr txBox="1"/>
          <p:nvPr/>
        </p:nvSpPr>
        <p:spPr>
          <a:xfrm>
            <a:off x="2262961" y="1100967"/>
            <a:ext cx="4056975" cy="338554"/>
          </a:xfrm>
          <a:prstGeom prst="rect">
            <a:avLst/>
          </a:prstGeom>
          <a:noFill/>
        </p:spPr>
        <p:txBody>
          <a:bodyPr wrap="square">
            <a:spAutoFit/>
          </a:bodyPr>
          <a:lstStyle/>
          <a:p>
            <a:r>
              <a:rPr lang="en-US" sz="1600" dirty="0">
                <a:solidFill>
                  <a:prstClr val="black"/>
                </a:solidFill>
                <a:latin typeface="Avenir Next LT Pro Light"/>
              </a:rPr>
              <a:t>Average time needed for detection </a:t>
            </a:r>
          </a:p>
        </p:txBody>
      </p:sp>
      <p:sp>
        <p:nvSpPr>
          <p:cNvPr id="14" name="TextBox 13">
            <a:extLst>
              <a:ext uri="{FF2B5EF4-FFF2-40B4-BE49-F238E27FC236}">
                <a16:creationId xmlns:a16="http://schemas.microsoft.com/office/drawing/2014/main" id="{02CEAE05-43F5-2D54-FA0D-785966A82834}"/>
              </a:ext>
            </a:extLst>
          </p:cNvPr>
          <p:cNvSpPr txBox="1"/>
          <p:nvPr/>
        </p:nvSpPr>
        <p:spPr>
          <a:xfrm>
            <a:off x="-1" y="6641154"/>
            <a:ext cx="11999167" cy="253916"/>
          </a:xfrm>
          <a:prstGeom prst="rect">
            <a:avLst/>
          </a:prstGeom>
          <a:noFill/>
        </p:spPr>
        <p:txBody>
          <a:bodyPr wrap="square">
            <a:spAutoFit/>
          </a:bodyPr>
          <a:lstStyle/>
          <a:p>
            <a:r>
              <a:rPr lang="en-US" sz="1050" b="1" dirty="0">
                <a:solidFill>
                  <a:prstClr val="black"/>
                </a:solidFill>
                <a:latin typeface="Avenir Next LT Pro Light"/>
              </a:rPr>
              <a:t>*This is an average estimation. For current set up (reading 10 days worth of data with one minute frequency) needs about 30 sec, picture upload time to Slack may vary based on speed of internet</a:t>
            </a:r>
          </a:p>
        </p:txBody>
      </p:sp>
      <p:pic>
        <p:nvPicPr>
          <p:cNvPr id="17" name="Picture 16" descr="A graph showing a number of data&#10;&#10;Description automatically generated with medium confidence">
            <a:extLst>
              <a:ext uri="{FF2B5EF4-FFF2-40B4-BE49-F238E27FC236}">
                <a16:creationId xmlns:a16="http://schemas.microsoft.com/office/drawing/2014/main" id="{72F38770-40B2-61E4-970F-C03702EF77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80285" y="3250799"/>
            <a:ext cx="4837110" cy="3455078"/>
          </a:xfrm>
          <a:prstGeom prst="rect">
            <a:avLst/>
          </a:prstGeom>
        </p:spPr>
      </p:pic>
      <p:sp>
        <p:nvSpPr>
          <p:cNvPr id="18" name="Right Brace 17">
            <a:extLst>
              <a:ext uri="{FF2B5EF4-FFF2-40B4-BE49-F238E27FC236}">
                <a16:creationId xmlns:a16="http://schemas.microsoft.com/office/drawing/2014/main" id="{A5400497-7417-D8A4-CC4D-0E4658FE8DA3}"/>
              </a:ext>
            </a:extLst>
          </p:cNvPr>
          <p:cNvSpPr/>
          <p:nvPr/>
        </p:nvSpPr>
        <p:spPr>
          <a:xfrm rot="5400000">
            <a:off x="3560444" y="5082877"/>
            <a:ext cx="232410" cy="129540"/>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19" name="Right Brace 18">
            <a:extLst>
              <a:ext uri="{FF2B5EF4-FFF2-40B4-BE49-F238E27FC236}">
                <a16:creationId xmlns:a16="http://schemas.microsoft.com/office/drawing/2014/main" id="{61961C40-63B8-6129-3AC9-FB6FAA5CC515}"/>
              </a:ext>
            </a:extLst>
          </p:cNvPr>
          <p:cNvSpPr/>
          <p:nvPr/>
        </p:nvSpPr>
        <p:spPr>
          <a:xfrm rot="5400000">
            <a:off x="3790949" y="4770154"/>
            <a:ext cx="232410" cy="278131"/>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20" name="Right Brace 19">
            <a:extLst>
              <a:ext uri="{FF2B5EF4-FFF2-40B4-BE49-F238E27FC236}">
                <a16:creationId xmlns:a16="http://schemas.microsoft.com/office/drawing/2014/main" id="{CC53BC4A-5357-D05A-2A60-34D55D6764E2}"/>
              </a:ext>
            </a:extLst>
          </p:cNvPr>
          <p:cNvSpPr/>
          <p:nvPr/>
        </p:nvSpPr>
        <p:spPr>
          <a:xfrm rot="5400000">
            <a:off x="4610064" y="5000389"/>
            <a:ext cx="232410" cy="354259"/>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21" name="Right Brace 20">
            <a:extLst>
              <a:ext uri="{FF2B5EF4-FFF2-40B4-BE49-F238E27FC236}">
                <a16:creationId xmlns:a16="http://schemas.microsoft.com/office/drawing/2014/main" id="{66CD2D08-C983-9EBE-32DE-27C66016AB4B}"/>
              </a:ext>
            </a:extLst>
          </p:cNvPr>
          <p:cNvSpPr/>
          <p:nvPr/>
        </p:nvSpPr>
        <p:spPr>
          <a:xfrm rot="5400000">
            <a:off x="5313044" y="4727939"/>
            <a:ext cx="232410" cy="899160"/>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22" name="Right Brace 21">
            <a:extLst>
              <a:ext uri="{FF2B5EF4-FFF2-40B4-BE49-F238E27FC236}">
                <a16:creationId xmlns:a16="http://schemas.microsoft.com/office/drawing/2014/main" id="{0CC6F76A-5094-FFC9-C127-8828B0A0E899}"/>
              </a:ext>
            </a:extLst>
          </p:cNvPr>
          <p:cNvSpPr/>
          <p:nvPr/>
        </p:nvSpPr>
        <p:spPr>
          <a:xfrm rot="5400000">
            <a:off x="7134262" y="4766075"/>
            <a:ext cx="232410" cy="822887"/>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23" name="Right Brace 22">
            <a:extLst>
              <a:ext uri="{FF2B5EF4-FFF2-40B4-BE49-F238E27FC236}">
                <a16:creationId xmlns:a16="http://schemas.microsoft.com/office/drawing/2014/main" id="{FEC7E541-C827-1247-5199-0A4EDF868AE0}"/>
              </a:ext>
            </a:extLst>
          </p:cNvPr>
          <p:cNvSpPr/>
          <p:nvPr/>
        </p:nvSpPr>
        <p:spPr>
          <a:xfrm rot="5400000">
            <a:off x="4817709" y="5431808"/>
            <a:ext cx="232410" cy="61031"/>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016714819"/>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Metadata/LabelInfo.xml><?xml version="1.0" encoding="utf-8"?>
<clbl:labelList xmlns:clbl="http://schemas.microsoft.com/office/2020/mipLabelMetadata">
  <clbl:label id="{788c8a80-3a15-4016-b4c2-fc12516bfa38}" enabled="1" method="Privileged" siteId="{ea80952e-a476-42d4-aaf4-5457852b0f7e}" contentBits="0" removed="0"/>
</clbl:labelList>
</file>

<file path=docProps/app.xml><?xml version="1.0" encoding="utf-8"?>
<Properties xmlns="http://schemas.openxmlformats.org/officeDocument/2006/extended-properties" xmlns:vt="http://schemas.openxmlformats.org/officeDocument/2006/docPropsVTypes">
  <TotalTime>4920</TotalTime>
  <Words>1076</Words>
  <Application>Microsoft Office PowerPoint</Application>
  <PresentationFormat>Widescreen</PresentationFormat>
  <Paragraphs>138</Paragraphs>
  <Slides>13</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Avenir Next LT Pro Light</vt:lpstr>
      <vt:lpstr>Calibri</vt:lpstr>
      <vt:lpstr>Calibri Light</vt:lpstr>
      <vt:lpstr>Cambria Math</vt:lpstr>
      <vt:lpstr>Posterama</vt:lpstr>
      <vt:lpstr>Wingdings</vt:lpstr>
      <vt:lpstr>Office Theme</vt:lpstr>
      <vt:lpstr>PowerPoint Presentation</vt:lpstr>
      <vt:lpstr>Project Objective</vt:lpstr>
      <vt:lpstr>Heilmeier Questions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Dursun</dc:creator>
  <cp:lastModifiedBy>Dursun</cp:lastModifiedBy>
  <cp:revision>95</cp:revision>
  <dcterms:created xsi:type="dcterms:W3CDTF">2023-01-19T14:44:14Z</dcterms:created>
  <dcterms:modified xsi:type="dcterms:W3CDTF">2024-08-09T05:10:06Z</dcterms:modified>
</cp:coreProperties>
</file>