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16"/>
  </p:notesMasterIdLst>
  <p:sldIdLst>
    <p:sldId id="276" r:id="rId2"/>
    <p:sldId id="286" r:id="rId3"/>
    <p:sldId id="260" r:id="rId4"/>
    <p:sldId id="268" r:id="rId5"/>
    <p:sldId id="263" r:id="rId6"/>
    <p:sldId id="279" r:id="rId7"/>
    <p:sldId id="280" r:id="rId8"/>
    <p:sldId id="281" r:id="rId9"/>
    <p:sldId id="282" r:id="rId10"/>
    <p:sldId id="283" r:id="rId11"/>
    <p:sldId id="284" r:id="rId12"/>
    <p:sldId id="262" r:id="rId13"/>
    <p:sldId id="287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17562A-C299-47CB-90DB-54BB24351EE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5_2" csCatId="accent5" phldr="1"/>
      <dgm:spPr/>
      <dgm:t>
        <a:bodyPr/>
        <a:lstStyle/>
        <a:p>
          <a:endParaRPr lang="en-US"/>
        </a:p>
      </dgm:t>
    </dgm:pt>
    <dgm:pt modelId="{1B6EA74F-B3B9-4919-BC12-A5AA3C5093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Collecting data from Twitter and </a:t>
          </a:r>
          <a:r>
            <a:rPr lang="en-US" sz="1800" dirty="0" err="1"/>
            <a:t>NewsAPI</a:t>
          </a:r>
          <a:r>
            <a:rPr lang="en-US" sz="1800" dirty="0"/>
            <a:t>. Real-time sentiment analysis ingestion via Kinesis. </a:t>
          </a:r>
        </a:p>
      </dgm:t>
    </dgm:pt>
    <dgm:pt modelId="{0C4284C0-4EA4-4F66-B255-975D8B052A0E}" type="parTrans" cxnId="{36A3CFDA-CBB2-4AE1-AE1D-E7A9550B2F1C}">
      <dgm:prSet/>
      <dgm:spPr/>
      <dgm:t>
        <a:bodyPr/>
        <a:lstStyle/>
        <a:p>
          <a:endParaRPr lang="en-US"/>
        </a:p>
      </dgm:t>
    </dgm:pt>
    <dgm:pt modelId="{7365796B-05EE-4AA6-ADCA-741014CA9DF2}" type="sibTrans" cxnId="{36A3CFDA-CBB2-4AE1-AE1D-E7A9550B2F1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A057F2E-619F-4E0D-924C-C79E3F74B7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Athena queries sentiment and stock data, enabling efficient analysis of market trends. This helps derive insights for stock price predictions.</a:t>
          </a:r>
        </a:p>
      </dgm:t>
    </dgm:pt>
    <dgm:pt modelId="{D48E0E6F-2C3A-4E37-AB90-16DB0C859C6F}" type="parTrans" cxnId="{BBB66CED-9B41-4EE5-ADC8-0AF1ED000A1A}">
      <dgm:prSet/>
      <dgm:spPr/>
      <dgm:t>
        <a:bodyPr/>
        <a:lstStyle/>
        <a:p>
          <a:endParaRPr lang="en-US"/>
        </a:p>
      </dgm:t>
    </dgm:pt>
    <dgm:pt modelId="{76813624-1F7C-49F2-BF8B-FAD883111444}" type="sibTrans" cxnId="{BBB66CED-9B41-4EE5-ADC8-0AF1ED000A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23A8D3-30F2-4EAE-B8DE-F5EB4BA517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AWS Lambda handles data processing and cleaning while applying NLP-based sentiment analysis.</a:t>
          </a:r>
        </a:p>
      </dgm:t>
    </dgm:pt>
    <dgm:pt modelId="{1EC67523-8F9F-4E3B-81D9-853048123E3F}" type="parTrans" cxnId="{E83BB095-74F0-4CBF-881B-6896CD231775}">
      <dgm:prSet/>
      <dgm:spPr/>
      <dgm:t>
        <a:bodyPr/>
        <a:lstStyle/>
        <a:p>
          <a:endParaRPr lang="en-US"/>
        </a:p>
      </dgm:t>
    </dgm:pt>
    <dgm:pt modelId="{4523426B-885C-4546-9960-B812091A71DD}" type="sibTrans" cxnId="{E83BB095-74F0-4CBF-881B-6896CD2317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F71957-7CF1-4981-B219-60FB8E41BC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Visual charts and dashboards are created in Amazon </a:t>
          </a:r>
          <a:r>
            <a:rPr lang="en-US" sz="1800" dirty="0" err="1"/>
            <a:t>QuickSight</a:t>
          </a:r>
          <a:r>
            <a:rPr lang="en-US" sz="1800" dirty="0"/>
            <a:t>, helping investors see trends and make better trading decisions.</a:t>
          </a:r>
        </a:p>
      </dgm:t>
    </dgm:pt>
    <dgm:pt modelId="{6A1DF467-608A-4D40-A8EC-9A160C669B45}" type="parTrans" cxnId="{C43AF1C3-F28B-42ED-BC0E-48C17F40CB54}">
      <dgm:prSet/>
      <dgm:spPr/>
      <dgm:t>
        <a:bodyPr/>
        <a:lstStyle/>
        <a:p>
          <a:endParaRPr lang="en-US"/>
        </a:p>
      </dgm:t>
    </dgm:pt>
    <dgm:pt modelId="{7B79F5B5-455D-4BED-B3CB-74DFA06F8493}" type="sibTrans" cxnId="{C43AF1C3-F28B-42ED-BC0E-48C17F40CB5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CBEB72-D2F3-47A8-9A3C-B94C561BE10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Raw and processed sentiment data is then securely stored in S3, providing scalable and reliable storage.</a:t>
          </a:r>
        </a:p>
      </dgm:t>
    </dgm:pt>
    <dgm:pt modelId="{81FC17CB-93B5-4B7A-9387-FF2ADB5EAC59}" type="parTrans" cxnId="{30D9F33A-2A14-4B2F-959A-5D1F8F0FD6AB}">
      <dgm:prSet/>
      <dgm:spPr/>
      <dgm:t>
        <a:bodyPr/>
        <a:lstStyle/>
        <a:p>
          <a:endParaRPr lang="en-US"/>
        </a:p>
      </dgm:t>
    </dgm:pt>
    <dgm:pt modelId="{3AF6F884-76BB-4B0E-8F47-93EE3057A0A2}" type="sibTrans" cxnId="{30D9F33A-2A14-4B2F-959A-5D1F8F0FD6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B6956CB-BEF6-4599-A5B8-F7E256FF1E2D}" type="pres">
      <dgm:prSet presAssocID="{C717562A-C299-47CB-90DB-54BB24351EEA}" presName="root" presStyleCnt="0">
        <dgm:presLayoutVars>
          <dgm:dir/>
          <dgm:resizeHandles val="exact"/>
        </dgm:presLayoutVars>
      </dgm:prSet>
      <dgm:spPr/>
    </dgm:pt>
    <dgm:pt modelId="{BBA91DE6-BA29-48F6-A634-1DE27440E0F3}" type="pres">
      <dgm:prSet presAssocID="{C717562A-C299-47CB-90DB-54BB24351EEA}" presName="container" presStyleCnt="0">
        <dgm:presLayoutVars>
          <dgm:dir/>
          <dgm:resizeHandles val="exact"/>
        </dgm:presLayoutVars>
      </dgm:prSet>
      <dgm:spPr/>
    </dgm:pt>
    <dgm:pt modelId="{9827CDEC-D8EC-4ABB-96C5-0909803F870A}" type="pres">
      <dgm:prSet presAssocID="{1B6EA74F-B3B9-4919-BC12-A5AA3C509337}" presName="compNode" presStyleCnt="0"/>
      <dgm:spPr/>
    </dgm:pt>
    <dgm:pt modelId="{826D8D19-D2B1-44A3-A3F6-93338706F649}" type="pres">
      <dgm:prSet presAssocID="{1B6EA74F-B3B9-4919-BC12-A5AA3C509337}" presName="iconBgRect" presStyleLbl="bgShp" presStyleIdx="0" presStyleCnt="5" custLinFactX="-65818" custLinFactNeighborX="-100000" custLinFactNeighborY="-4497"/>
      <dgm:spPr>
        <a:solidFill>
          <a:schemeClr val="accent2"/>
        </a:solidFill>
      </dgm:spPr>
    </dgm:pt>
    <dgm:pt modelId="{5C9FFA9E-48D9-4C08-AC2E-2D18242D1124}" type="pres">
      <dgm:prSet presAssocID="{1B6EA74F-B3B9-4919-BC12-A5AA3C509337}" presName="iconRect" presStyleLbl="node1" presStyleIdx="0" presStyleCnt="5" custLinFactX="-100000" custLinFactNeighborX="-185893" custLinFactNeighborY="-775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2026935-AA61-4E36-A5DA-E8CB402A7A08}" type="pres">
      <dgm:prSet presAssocID="{1B6EA74F-B3B9-4919-BC12-A5AA3C509337}" presName="spaceRect" presStyleCnt="0"/>
      <dgm:spPr/>
    </dgm:pt>
    <dgm:pt modelId="{38AF215D-C5C7-4F5A-9AB4-78426D65C22C}" type="pres">
      <dgm:prSet presAssocID="{1B6EA74F-B3B9-4919-BC12-A5AA3C509337}" presName="textRect" presStyleLbl="revTx" presStyleIdx="0" presStyleCnt="5" custScaleY="130923" custLinFactNeighborX="-53654" custLinFactNeighborY="14052">
        <dgm:presLayoutVars>
          <dgm:chMax val="1"/>
          <dgm:chPref val="1"/>
        </dgm:presLayoutVars>
      </dgm:prSet>
      <dgm:spPr/>
    </dgm:pt>
    <dgm:pt modelId="{FED572C9-D7C7-4903-B80E-B47AB54A762A}" type="pres">
      <dgm:prSet presAssocID="{7365796B-05EE-4AA6-ADCA-741014CA9DF2}" presName="sibTrans" presStyleLbl="sibTrans2D1" presStyleIdx="0" presStyleCnt="0"/>
      <dgm:spPr/>
    </dgm:pt>
    <dgm:pt modelId="{3AC06AD9-711C-499F-804E-428ED408E5EF}" type="pres">
      <dgm:prSet presAssocID="{8A057F2E-619F-4E0D-924C-C79E3F74B76D}" presName="compNode" presStyleCnt="0"/>
      <dgm:spPr/>
    </dgm:pt>
    <dgm:pt modelId="{4ADB6282-D8E2-426C-8915-22E004A6B2AA}" type="pres">
      <dgm:prSet presAssocID="{8A057F2E-619F-4E0D-924C-C79E3F74B76D}" presName="iconBgRect" presStyleLbl="bgShp" presStyleIdx="1" presStyleCnt="5" custLinFactNeighborX="-9242" custLinFactNeighborY="53541"/>
      <dgm:spPr>
        <a:solidFill>
          <a:schemeClr val="accent2"/>
        </a:solidFill>
        <a:ln>
          <a:solidFill>
            <a:schemeClr val="accent2"/>
          </a:solidFill>
        </a:ln>
      </dgm:spPr>
    </dgm:pt>
    <dgm:pt modelId="{95FF7B75-C742-43AE-AB02-F946F1664CA0}" type="pres">
      <dgm:prSet presAssocID="{8A057F2E-619F-4E0D-924C-C79E3F74B76D}" presName="iconRect" presStyleLbl="node1" presStyleIdx="1" presStyleCnt="5" custLinFactNeighborX="-20352" custLinFactNeighborY="8528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rse Code with solid fill"/>
        </a:ext>
      </dgm:extLst>
    </dgm:pt>
    <dgm:pt modelId="{BCD875A7-49AB-4DCE-A868-8DCF9FBCE673}" type="pres">
      <dgm:prSet presAssocID="{8A057F2E-619F-4E0D-924C-C79E3F74B76D}" presName="spaceRect" presStyleCnt="0"/>
      <dgm:spPr/>
    </dgm:pt>
    <dgm:pt modelId="{9CD0553F-E07D-4952-953E-331247986D04}" type="pres">
      <dgm:prSet presAssocID="{8A057F2E-619F-4E0D-924C-C79E3F74B76D}" presName="textRect" presStyleLbl="revTx" presStyleIdx="1" presStyleCnt="5" custLinFactNeighborX="239" custLinFactNeighborY="51713">
        <dgm:presLayoutVars>
          <dgm:chMax val="1"/>
          <dgm:chPref val="1"/>
        </dgm:presLayoutVars>
      </dgm:prSet>
      <dgm:spPr/>
    </dgm:pt>
    <dgm:pt modelId="{534ED8A6-874A-4006-97F8-2F4A44320B30}" type="pres">
      <dgm:prSet presAssocID="{76813624-1F7C-49F2-BF8B-FAD883111444}" presName="sibTrans" presStyleLbl="sibTrans2D1" presStyleIdx="0" presStyleCnt="0"/>
      <dgm:spPr/>
    </dgm:pt>
    <dgm:pt modelId="{CEEA20FE-469D-4055-92E6-28E2A93FB69C}" type="pres">
      <dgm:prSet presAssocID="{5223A8D3-30F2-4EAE-B8DE-F5EB4BA5176C}" presName="compNode" presStyleCnt="0"/>
      <dgm:spPr/>
    </dgm:pt>
    <dgm:pt modelId="{D7459BA3-D16F-400D-A50D-FD5595538714}" type="pres">
      <dgm:prSet presAssocID="{5223A8D3-30F2-4EAE-B8DE-F5EB4BA5176C}" presName="iconBgRect" presStyleLbl="bgShp" presStyleIdx="2" presStyleCnt="5" custLinFactX="-58929" custLinFactNeighborX="-100000" custLinFactNeighborY="-6299"/>
      <dgm:spPr>
        <a:solidFill>
          <a:schemeClr val="accent2"/>
        </a:solidFill>
      </dgm:spPr>
    </dgm:pt>
    <dgm:pt modelId="{6F2102EA-F512-4049-B49D-390319F6F3F5}" type="pres">
      <dgm:prSet presAssocID="{5223A8D3-30F2-4EAE-B8DE-F5EB4BA5176C}" presName="iconRect" presStyleLbl="node1" presStyleIdx="2" presStyleCnt="5" custLinFactX="-100000" custLinFactNeighborX="-174015" custLinFactNeighborY="-10860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426BC4D6-DA16-4F8B-AA10-92A62E54CD65}" type="pres">
      <dgm:prSet presAssocID="{5223A8D3-30F2-4EAE-B8DE-F5EB4BA5176C}" presName="spaceRect" presStyleCnt="0"/>
      <dgm:spPr/>
    </dgm:pt>
    <dgm:pt modelId="{03D815E6-AD51-401E-BB0D-9C30F3B5BB0B}" type="pres">
      <dgm:prSet presAssocID="{5223A8D3-30F2-4EAE-B8DE-F5EB4BA5176C}" presName="textRect" presStyleLbl="revTx" presStyleIdx="2" presStyleCnt="5" custLinFactNeighborX="-50554" custLinFactNeighborY="2810">
        <dgm:presLayoutVars>
          <dgm:chMax val="1"/>
          <dgm:chPref val="1"/>
        </dgm:presLayoutVars>
      </dgm:prSet>
      <dgm:spPr/>
    </dgm:pt>
    <dgm:pt modelId="{55038544-0CBF-44EA-BCE1-FF9DFDA31594}" type="pres">
      <dgm:prSet presAssocID="{4523426B-885C-4546-9960-B812091A71DD}" presName="sibTrans" presStyleLbl="sibTrans2D1" presStyleIdx="0" presStyleCnt="0"/>
      <dgm:spPr/>
    </dgm:pt>
    <dgm:pt modelId="{23047381-BE56-4C3C-A7D4-025D88AF7CD6}" type="pres">
      <dgm:prSet presAssocID="{C9F71957-7CF1-4981-B219-60FB8E41BC18}" presName="compNode" presStyleCnt="0"/>
      <dgm:spPr/>
    </dgm:pt>
    <dgm:pt modelId="{D4E99D72-8A67-4BF7-9E51-CB033BFB514B}" type="pres">
      <dgm:prSet presAssocID="{C9F71957-7CF1-4981-B219-60FB8E41BC18}" presName="iconBgRect" presStyleLbl="bgShp" presStyleIdx="3" presStyleCnt="5" custLinFactNeighborX="-3934" custLinFactNeighborY="96564"/>
      <dgm:spPr>
        <a:solidFill>
          <a:schemeClr val="accent2"/>
        </a:solidFill>
      </dgm:spPr>
    </dgm:pt>
    <dgm:pt modelId="{0AA7C70C-48F7-4025-A31A-16B893EA69DE}" type="pres">
      <dgm:prSet presAssocID="{C9F71957-7CF1-4981-B219-60FB8E41BC18}" presName="iconRect" presStyleLbl="node1" presStyleIdx="3" presStyleCnt="5" custLinFactY="66490" custLinFactNeighborX="-6783" custLinFactNeighborY="10000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llustrator with solid fill"/>
        </a:ext>
      </dgm:extLst>
    </dgm:pt>
    <dgm:pt modelId="{6DDAFED9-066D-4442-B140-F4D4804B9202}" type="pres">
      <dgm:prSet presAssocID="{C9F71957-7CF1-4981-B219-60FB8E41BC18}" presName="spaceRect" presStyleCnt="0"/>
      <dgm:spPr/>
    </dgm:pt>
    <dgm:pt modelId="{FA3EC4C8-7825-4758-A8F4-856CC97B0981}" type="pres">
      <dgm:prSet presAssocID="{C9F71957-7CF1-4981-B219-60FB8E41BC18}" presName="textRect" presStyleLbl="revTx" presStyleIdx="3" presStyleCnt="5" custLinFactY="2301" custLinFactNeighborX="2384" custLinFactNeighborY="100000">
        <dgm:presLayoutVars>
          <dgm:chMax val="1"/>
          <dgm:chPref val="1"/>
        </dgm:presLayoutVars>
      </dgm:prSet>
      <dgm:spPr/>
    </dgm:pt>
    <dgm:pt modelId="{AA4F4F34-E87E-490C-8224-BB7FAE30F98B}" type="pres">
      <dgm:prSet presAssocID="{7B79F5B5-455D-4BED-B3CB-74DFA06F8493}" presName="sibTrans" presStyleLbl="sibTrans2D1" presStyleIdx="0" presStyleCnt="0"/>
      <dgm:spPr/>
    </dgm:pt>
    <dgm:pt modelId="{8C746D7D-DECC-4867-BBBE-7D0B9417D2E1}" type="pres">
      <dgm:prSet presAssocID="{BDCBEB72-D2F3-47A8-9A3C-B94C561BE106}" presName="compNode" presStyleCnt="0"/>
      <dgm:spPr/>
    </dgm:pt>
    <dgm:pt modelId="{E4D9F70C-66C0-47A0-832B-93E3CF8C08A6}" type="pres">
      <dgm:prSet presAssocID="{BDCBEB72-D2F3-47A8-9A3C-B94C561BE106}" presName="iconBgRect" presStyleLbl="bgShp" presStyleIdx="4" presStyleCnt="5" custLinFactX="-54994" custLinFactNeighborX="-100000" custLinFactNeighborY="-20235"/>
      <dgm:spPr>
        <a:solidFill>
          <a:schemeClr val="accent2"/>
        </a:solidFill>
      </dgm:spPr>
    </dgm:pt>
    <dgm:pt modelId="{4F02C56F-4B28-4B25-A161-EDBCECBAA51B}" type="pres">
      <dgm:prSet presAssocID="{BDCBEB72-D2F3-47A8-9A3C-B94C561BE106}" presName="iconRect" presStyleLbl="node1" presStyleIdx="4" presStyleCnt="5" custLinFactX="-100000" custLinFactNeighborX="-167231" custLinFactNeighborY="-34889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E3D8775-F0A1-4AC9-9ACC-E21F9F193C51}" type="pres">
      <dgm:prSet presAssocID="{BDCBEB72-D2F3-47A8-9A3C-B94C561BE106}" presName="spaceRect" presStyleCnt="0"/>
      <dgm:spPr/>
    </dgm:pt>
    <dgm:pt modelId="{ADB48F1B-D6E2-48FF-9FF7-C82CA6C51186}" type="pres">
      <dgm:prSet presAssocID="{BDCBEB72-D2F3-47A8-9A3C-B94C561BE106}" presName="textRect" presStyleLbl="revTx" presStyleIdx="4" presStyleCnt="5" custLinFactNeighborX="-51269" custLinFactNeighborY="-20797">
        <dgm:presLayoutVars>
          <dgm:chMax val="1"/>
          <dgm:chPref val="1"/>
        </dgm:presLayoutVars>
      </dgm:prSet>
      <dgm:spPr/>
    </dgm:pt>
  </dgm:ptLst>
  <dgm:cxnLst>
    <dgm:cxn modelId="{1B47B605-8BFD-4530-A413-9FBB6630CDF9}" type="presOf" srcId="{C9F71957-7CF1-4981-B219-60FB8E41BC18}" destId="{FA3EC4C8-7825-4758-A8F4-856CC97B0981}" srcOrd="0" destOrd="0" presId="urn:microsoft.com/office/officeart/2018/2/layout/IconCircleList"/>
    <dgm:cxn modelId="{488A7931-E760-4D01-B205-8D98410CC8B8}" type="presOf" srcId="{5223A8D3-30F2-4EAE-B8DE-F5EB4BA5176C}" destId="{03D815E6-AD51-401E-BB0D-9C30F3B5BB0B}" srcOrd="0" destOrd="0" presId="urn:microsoft.com/office/officeart/2018/2/layout/IconCircleList"/>
    <dgm:cxn modelId="{30D9F33A-2A14-4B2F-959A-5D1F8F0FD6AB}" srcId="{C717562A-C299-47CB-90DB-54BB24351EEA}" destId="{BDCBEB72-D2F3-47A8-9A3C-B94C561BE106}" srcOrd="4" destOrd="0" parTransId="{81FC17CB-93B5-4B7A-9387-FF2ADB5EAC59}" sibTransId="{3AF6F884-76BB-4B0E-8F47-93EE3057A0A2}"/>
    <dgm:cxn modelId="{FA99603B-75B9-4DC7-8E10-D9C0E3573800}" type="presOf" srcId="{7365796B-05EE-4AA6-ADCA-741014CA9DF2}" destId="{FED572C9-D7C7-4903-B80E-B47AB54A762A}" srcOrd="0" destOrd="0" presId="urn:microsoft.com/office/officeart/2018/2/layout/IconCircleList"/>
    <dgm:cxn modelId="{AE9E1C6A-FCBA-4751-9705-968C2DA80129}" type="presOf" srcId="{8A057F2E-619F-4E0D-924C-C79E3F74B76D}" destId="{9CD0553F-E07D-4952-953E-331247986D04}" srcOrd="0" destOrd="0" presId="urn:microsoft.com/office/officeart/2018/2/layout/IconCircleList"/>
    <dgm:cxn modelId="{98CEDB52-E829-473C-B791-2B3F3B2F6883}" type="presOf" srcId="{76813624-1F7C-49F2-BF8B-FAD883111444}" destId="{534ED8A6-874A-4006-97F8-2F4A44320B30}" srcOrd="0" destOrd="0" presId="urn:microsoft.com/office/officeart/2018/2/layout/IconCircleList"/>
    <dgm:cxn modelId="{7609C890-502E-44AD-96A6-14C4232B9AEC}" type="presOf" srcId="{7B79F5B5-455D-4BED-B3CB-74DFA06F8493}" destId="{AA4F4F34-E87E-490C-8224-BB7FAE30F98B}" srcOrd="0" destOrd="0" presId="urn:microsoft.com/office/officeart/2018/2/layout/IconCircleList"/>
    <dgm:cxn modelId="{E83BB095-74F0-4CBF-881B-6896CD231775}" srcId="{C717562A-C299-47CB-90DB-54BB24351EEA}" destId="{5223A8D3-30F2-4EAE-B8DE-F5EB4BA5176C}" srcOrd="2" destOrd="0" parTransId="{1EC67523-8F9F-4E3B-81D9-853048123E3F}" sibTransId="{4523426B-885C-4546-9960-B812091A71DD}"/>
    <dgm:cxn modelId="{7B39ACAF-42E5-44FB-AF0E-E58DFFF99431}" type="presOf" srcId="{1B6EA74F-B3B9-4919-BC12-A5AA3C509337}" destId="{38AF215D-C5C7-4F5A-9AB4-78426D65C22C}" srcOrd="0" destOrd="0" presId="urn:microsoft.com/office/officeart/2018/2/layout/IconCircleList"/>
    <dgm:cxn modelId="{9F863FBA-4008-4E2C-9CE9-A3DBEE965956}" type="presOf" srcId="{BDCBEB72-D2F3-47A8-9A3C-B94C561BE106}" destId="{ADB48F1B-D6E2-48FF-9FF7-C82CA6C51186}" srcOrd="0" destOrd="0" presId="urn:microsoft.com/office/officeart/2018/2/layout/IconCircleList"/>
    <dgm:cxn modelId="{C43AF1C3-F28B-42ED-BC0E-48C17F40CB54}" srcId="{C717562A-C299-47CB-90DB-54BB24351EEA}" destId="{C9F71957-7CF1-4981-B219-60FB8E41BC18}" srcOrd="3" destOrd="0" parTransId="{6A1DF467-608A-4D40-A8EC-9A160C669B45}" sibTransId="{7B79F5B5-455D-4BED-B3CB-74DFA06F8493}"/>
    <dgm:cxn modelId="{36A3CFDA-CBB2-4AE1-AE1D-E7A9550B2F1C}" srcId="{C717562A-C299-47CB-90DB-54BB24351EEA}" destId="{1B6EA74F-B3B9-4919-BC12-A5AA3C509337}" srcOrd="0" destOrd="0" parTransId="{0C4284C0-4EA4-4F66-B255-975D8B052A0E}" sibTransId="{7365796B-05EE-4AA6-ADCA-741014CA9DF2}"/>
    <dgm:cxn modelId="{210166DF-3DB4-4A4B-85ED-7A561668588A}" type="presOf" srcId="{4523426B-885C-4546-9960-B812091A71DD}" destId="{55038544-0CBF-44EA-BCE1-FF9DFDA31594}" srcOrd="0" destOrd="0" presId="urn:microsoft.com/office/officeart/2018/2/layout/IconCircleList"/>
    <dgm:cxn modelId="{2F7AEFE5-A261-4762-8924-CCFF824811E5}" type="presOf" srcId="{C717562A-C299-47CB-90DB-54BB24351EEA}" destId="{2B6956CB-BEF6-4599-A5B8-F7E256FF1E2D}" srcOrd="0" destOrd="0" presId="urn:microsoft.com/office/officeart/2018/2/layout/IconCircleList"/>
    <dgm:cxn modelId="{BBB66CED-9B41-4EE5-ADC8-0AF1ED000A1A}" srcId="{C717562A-C299-47CB-90DB-54BB24351EEA}" destId="{8A057F2E-619F-4E0D-924C-C79E3F74B76D}" srcOrd="1" destOrd="0" parTransId="{D48E0E6F-2C3A-4E37-AB90-16DB0C859C6F}" sibTransId="{76813624-1F7C-49F2-BF8B-FAD883111444}"/>
    <dgm:cxn modelId="{CF75D320-8E4D-45D0-8ACB-CF9D51110AE4}" type="presParOf" srcId="{2B6956CB-BEF6-4599-A5B8-F7E256FF1E2D}" destId="{BBA91DE6-BA29-48F6-A634-1DE27440E0F3}" srcOrd="0" destOrd="0" presId="urn:microsoft.com/office/officeart/2018/2/layout/IconCircleList"/>
    <dgm:cxn modelId="{C68661F4-6F96-4933-8A50-4ADBC188C6E5}" type="presParOf" srcId="{BBA91DE6-BA29-48F6-A634-1DE27440E0F3}" destId="{9827CDEC-D8EC-4ABB-96C5-0909803F870A}" srcOrd="0" destOrd="0" presId="urn:microsoft.com/office/officeart/2018/2/layout/IconCircleList"/>
    <dgm:cxn modelId="{ECDFA9A6-85BE-4EE1-AC3C-C48A6B9F3B70}" type="presParOf" srcId="{9827CDEC-D8EC-4ABB-96C5-0909803F870A}" destId="{826D8D19-D2B1-44A3-A3F6-93338706F649}" srcOrd="0" destOrd="0" presId="urn:microsoft.com/office/officeart/2018/2/layout/IconCircleList"/>
    <dgm:cxn modelId="{F4B51162-8362-478C-BE81-B00F6AFA0F05}" type="presParOf" srcId="{9827CDEC-D8EC-4ABB-96C5-0909803F870A}" destId="{5C9FFA9E-48D9-4C08-AC2E-2D18242D1124}" srcOrd="1" destOrd="0" presId="urn:microsoft.com/office/officeart/2018/2/layout/IconCircleList"/>
    <dgm:cxn modelId="{F8E252C3-FF3B-4038-9CB1-44CC994DB214}" type="presParOf" srcId="{9827CDEC-D8EC-4ABB-96C5-0909803F870A}" destId="{12026935-AA61-4E36-A5DA-E8CB402A7A08}" srcOrd="2" destOrd="0" presId="urn:microsoft.com/office/officeart/2018/2/layout/IconCircleList"/>
    <dgm:cxn modelId="{C412CE19-921F-453C-91BD-4FE43F645E23}" type="presParOf" srcId="{9827CDEC-D8EC-4ABB-96C5-0909803F870A}" destId="{38AF215D-C5C7-4F5A-9AB4-78426D65C22C}" srcOrd="3" destOrd="0" presId="urn:microsoft.com/office/officeart/2018/2/layout/IconCircleList"/>
    <dgm:cxn modelId="{06004B03-1AE1-48F7-B07F-9212C99B4B84}" type="presParOf" srcId="{BBA91DE6-BA29-48F6-A634-1DE27440E0F3}" destId="{FED572C9-D7C7-4903-B80E-B47AB54A762A}" srcOrd="1" destOrd="0" presId="urn:microsoft.com/office/officeart/2018/2/layout/IconCircleList"/>
    <dgm:cxn modelId="{C66EC827-CEC3-4EB5-8547-54A7C8E5E2A0}" type="presParOf" srcId="{BBA91DE6-BA29-48F6-A634-1DE27440E0F3}" destId="{3AC06AD9-711C-499F-804E-428ED408E5EF}" srcOrd="2" destOrd="0" presId="urn:microsoft.com/office/officeart/2018/2/layout/IconCircleList"/>
    <dgm:cxn modelId="{2C4C58FC-53F1-4D2E-A28C-36FBD0516F48}" type="presParOf" srcId="{3AC06AD9-711C-499F-804E-428ED408E5EF}" destId="{4ADB6282-D8E2-426C-8915-22E004A6B2AA}" srcOrd="0" destOrd="0" presId="urn:microsoft.com/office/officeart/2018/2/layout/IconCircleList"/>
    <dgm:cxn modelId="{956984E9-332D-4CAC-8AF9-CAAD0FA806FD}" type="presParOf" srcId="{3AC06AD9-711C-499F-804E-428ED408E5EF}" destId="{95FF7B75-C742-43AE-AB02-F946F1664CA0}" srcOrd="1" destOrd="0" presId="urn:microsoft.com/office/officeart/2018/2/layout/IconCircleList"/>
    <dgm:cxn modelId="{C9558082-CCF7-4AF0-A20C-172212786920}" type="presParOf" srcId="{3AC06AD9-711C-499F-804E-428ED408E5EF}" destId="{BCD875A7-49AB-4DCE-A868-8DCF9FBCE673}" srcOrd="2" destOrd="0" presId="urn:microsoft.com/office/officeart/2018/2/layout/IconCircleList"/>
    <dgm:cxn modelId="{F5A00DC5-8D7C-4D25-B8C8-BBC5D9702D77}" type="presParOf" srcId="{3AC06AD9-711C-499F-804E-428ED408E5EF}" destId="{9CD0553F-E07D-4952-953E-331247986D04}" srcOrd="3" destOrd="0" presId="urn:microsoft.com/office/officeart/2018/2/layout/IconCircleList"/>
    <dgm:cxn modelId="{01407FD8-B801-445D-A4D0-053CDC10F944}" type="presParOf" srcId="{BBA91DE6-BA29-48F6-A634-1DE27440E0F3}" destId="{534ED8A6-874A-4006-97F8-2F4A44320B30}" srcOrd="3" destOrd="0" presId="urn:microsoft.com/office/officeart/2018/2/layout/IconCircleList"/>
    <dgm:cxn modelId="{5EF1164A-C2D4-4B8E-95EB-9F26506927A5}" type="presParOf" srcId="{BBA91DE6-BA29-48F6-A634-1DE27440E0F3}" destId="{CEEA20FE-469D-4055-92E6-28E2A93FB69C}" srcOrd="4" destOrd="0" presId="urn:microsoft.com/office/officeart/2018/2/layout/IconCircleList"/>
    <dgm:cxn modelId="{F05EDC2C-C723-4863-90E1-F2F2D30D518F}" type="presParOf" srcId="{CEEA20FE-469D-4055-92E6-28E2A93FB69C}" destId="{D7459BA3-D16F-400D-A50D-FD5595538714}" srcOrd="0" destOrd="0" presId="urn:microsoft.com/office/officeart/2018/2/layout/IconCircleList"/>
    <dgm:cxn modelId="{2B776252-1170-47A7-AE55-61E5909C11EA}" type="presParOf" srcId="{CEEA20FE-469D-4055-92E6-28E2A93FB69C}" destId="{6F2102EA-F512-4049-B49D-390319F6F3F5}" srcOrd="1" destOrd="0" presId="urn:microsoft.com/office/officeart/2018/2/layout/IconCircleList"/>
    <dgm:cxn modelId="{56EE44C8-C0BC-4680-B43F-4F05E370222C}" type="presParOf" srcId="{CEEA20FE-469D-4055-92E6-28E2A93FB69C}" destId="{426BC4D6-DA16-4F8B-AA10-92A62E54CD65}" srcOrd="2" destOrd="0" presId="urn:microsoft.com/office/officeart/2018/2/layout/IconCircleList"/>
    <dgm:cxn modelId="{EF747DEF-C987-480A-8409-FA539B53A89F}" type="presParOf" srcId="{CEEA20FE-469D-4055-92E6-28E2A93FB69C}" destId="{03D815E6-AD51-401E-BB0D-9C30F3B5BB0B}" srcOrd="3" destOrd="0" presId="urn:microsoft.com/office/officeart/2018/2/layout/IconCircleList"/>
    <dgm:cxn modelId="{A29C7BFA-C9D1-4E5C-8D4E-9A07D9D3A36B}" type="presParOf" srcId="{BBA91DE6-BA29-48F6-A634-1DE27440E0F3}" destId="{55038544-0CBF-44EA-BCE1-FF9DFDA31594}" srcOrd="5" destOrd="0" presId="urn:microsoft.com/office/officeart/2018/2/layout/IconCircleList"/>
    <dgm:cxn modelId="{6F0EAA0B-EAFB-4B5A-B42C-3498DA84A2FA}" type="presParOf" srcId="{BBA91DE6-BA29-48F6-A634-1DE27440E0F3}" destId="{23047381-BE56-4C3C-A7D4-025D88AF7CD6}" srcOrd="6" destOrd="0" presId="urn:microsoft.com/office/officeart/2018/2/layout/IconCircleList"/>
    <dgm:cxn modelId="{AB464CA6-8DCC-4A92-AFB1-CABD22FE0D2C}" type="presParOf" srcId="{23047381-BE56-4C3C-A7D4-025D88AF7CD6}" destId="{D4E99D72-8A67-4BF7-9E51-CB033BFB514B}" srcOrd="0" destOrd="0" presId="urn:microsoft.com/office/officeart/2018/2/layout/IconCircleList"/>
    <dgm:cxn modelId="{191F08CD-671F-4082-8F28-6A725B1E8636}" type="presParOf" srcId="{23047381-BE56-4C3C-A7D4-025D88AF7CD6}" destId="{0AA7C70C-48F7-4025-A31A-16B893EA69DE}" srcOrd="1" destOrd="0" presId="urn:microsoft.com/office/officeart/2018/2/layout/IconCircleList"/>
    <dgm:cxn modelId="{88A35C1E-0D49-4C08-BE7A-292946A70E47}" type="presParOf" srcId="{23047381-BE56-4C3C-A7D4-025D88AF7CD6}" destId="{6DDAFED9-066D-4442-B140-F4D4804B9202}" srcOrd="2" destOrd="0" presId="urn:microsoft.com/office/officeart/2018/2/layout/IconCircleList"/>
    <dgm:cxn modelId="{3294AC72-5E6D-48A7-8D57-9D30DC3D8324}" type="presParOf" srcId="{23047381-BE56-4C3C-A7D4-025D88AF7CD6}" destId="{FA3EC4C8-7825-4758-A8F4-856CC97B0981}" srcOrd="3" destOrd="0" presId="urn:microsoft.com/office/officeart/2018/2/layout/IconCircleList"/>
    <dgm:cxn modelId="{B715F3DC-D431-40B8-89AC-66BD2503339E}" type="presParOf" srcId="{BBA91DE6-BA29-48F6-A634-1DE27440E0F3}" destId="{AA4F4F34-E87E-490C-8224-BB7FAE30F98B}" srcOrd="7" destOrd="0" presId="urn:microsoft.com/office/officeart/2018/2/layout/IconCircleList"/>
    <dgm:cxn modelId="{E75564A3-44FE-4510-8EB4-45976750EB42}" type="presParOf" srcId="{BBA91DE6-BA29-48F6-A634-1DE27440E0F3}" destId="{8C746D7D-DECC-4867-BBBE-7D0B9417D2E1}" srcOrd="8" destOrd="0" presId="urn:microsoft.com/office/officeart/2018/2/layout/IconCircleList"/>
    <dgm:cxn modelId="{ABEE0DA3-B28F-4DAC-8C3B-65078D4FECFA}" type="presParOf" srcId="{8C746D7D-DECC-4867-BBBE-7D0B9417D2E1}" destId="{E4D9F70C-66C0-47A0-832B-93E3CF8C08A6}" srcOrd="0" destOrd="0" presId="urn:microsoft.com/office/officeart/2018/2/layout/IconCircleList"/>
    <dgm:cxn modelId="{2B57BAF1-08BB-4812-A4E0-392214E0A409}" type="presParOf" srcId="{8C746D7D-DECC-4867-BBBE-7D0B9417D2E1}" destId="{4F02C56F-4B28-4B25-A161-EDBCECBAA51B}" srcOrd="1" destOrd="0" presId="urn:microsoft.com/office/officeart/2018/2/layout/IconCircleList"/>
    <dgm:cxn modelId="{D2C05509-E62C-4343-A9B8-D02D7E45A43B}" type="presParOf" srcId="{8C746D7D-DECC-4867-BBBE-7D0B9417D2E1}" destId="{CE3D8775-F0A1-4AC9-9ACC-E21F9F193C51}" srcOrd="2" destOrd="0" presId="urn:microsoft.com/office/officeart/2018/2/layout/IconCircleList"/>
    <dgm:cxn modelId="{8CDF59CB-A2CB-4920-80F1-C603B790EF15}" type="presParOf" srcId="{8C746D7D-DECC-4867-BBBE-7D0B9417D2E1}" destId="{ADB48F1B-D6E2-48FF-9FF7-C82CA6C5118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1E03E1-2C96-427F-AE71-416E953562DD}" type="doc">
      <dgm:prSet loTypeId="urn:microsoft.com/office/officeart/2005/8/layout/gear1" loCatId="cycle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8AFA9043-5485-49C8-B694-86157BF2366D}" type="pres">
      <dgm:prSet presAssocID="{4E1E03E1-2C96-427F-AE71-416E953562DD}" presName="composite" presStyleCnt="0">
        <dgm:presLayoutVars>
          <dgm:chMax val="3"/>
          <dgm:animLvl val="lvl"/>
          <dgm:resizeHandles val="exact"/>
        </dgm:presLayoutVars>
      </dgm:prSet>
      <dgm:spPr/>
    </dgm:pt>
  </dgm:ptLst>
  <dgm:cxnLst>
    <dgm:cxn modelId="{A0F8F7CD-5CDF-4098-9ED6-B771D602E0CD}" type="presOf" srcId="{4E1E03E1-2C96-427F-AE71-416E953562DD}" destId="{8AFA9043-5485-49C8-B694-86157BF2366D}" srcOrd="0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D8D19-D2B1-44A3-A3F6-93338706F649}">
      <dsp:nvSpPr>
        <dsp:cNvPr id="0" name=""/>
        <dsp:cNvSpPr/>
      </dsp:nvSpPr>
      <dsp:spPr>
        <a:xfrm>
          <a:off x="300219" y="152544"/>
          <a:ext cx="1023126" cy="1023126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FFA9E-48D9-4C08-AC2E-2D18242D1124}">
      <dsp:nvSpPr>
        <dsp:cNvPr id="0" name=""/>
        <dsp:cNvSpPr/>
      </dsp:nvSpPr>
      <dsp:spPr>
        <a:xfrm>
          <a:off x="515076" y="367404"/>
          <a:ext cx="593413" cy="5934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F215D-C5C7-4F5A-9AB4-78426D65C22C}">
      <dsp:nvSpPr>
        <dsp:cNvPr id="0" name=""/>
        <dsp:cNvSpPr/>
      </dsp:nvSpPr>
      <dsp:spPr>
        <a:xfrm>
          <a:off x="1945166" y="184133"/>
          <a:ext cx="2411656" cy="13395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Collecting data from Twitter and </a:t>
          </a:r>
          <a:r>
            <a:rPr lang="en-US" sz="1800" kern="1200" dirty="0" err="1"/>
            <a:t>NewsAPI</a:t>
          </a:r>
          <a:r>
            <a:rPr lang="en-US" sz="1800" kern="1200" dirty="0"/>
            <a:t>. Real-time sentiment analysis ingestion via Kinesis. </a:t>
          </a:r>
        </a:p>
      </dsp:txBody>
      <dsp:txXfrm>
        <a:off x="1945166" y="184133"/>
        <a:ext cx="2411656" cy="1339508"/>
      </dsp:txXfrm>
    </dsp:sp>
    <dsp:sp modelId="{4ADB6282-D8E2-426C-8915-22E004A6B2AA}">
      <dsp:nvSpPr>
        <dsp:cNvPr id="0" name=""/>
        <dsp:cNvSpPr/>
      </dsp:nvSpPr>
      <dsp:spPr>
        <a:xfrm>
          <a:off x="5976428" y="746347"/>
          <a:ext cx="1023126" cy="1023126"/>
        </a:xfrm>
        <a:prstGeom prst="ellipse">
          <a:avLst/>
        </a:prstGeom>
        <a:solidFill>
          <a:schemeClr val="accent2"/>
        </a:solidFill>
        <a:ln>
          <a:solidFill>
            <a:schemeClr val="accent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F7B75-C742-43AE-AB02-F946F1664CA0}">
      <dsp:nvSpPr>
        <dsp:cNvPr id="0" name=""/>
        <dsp:cNvSpPr/>
      </dsp:nvSpPr>
      <dsp:spPr>
        <a:xfrm>
          <a:off x="6165071" y="919492"/>
          <a:ext cx="593413" cy="5934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D0553F-E07D-4952-953E-331247986D04}">
      <dsp:nvSpPr>
        <dsp:cNvPr id="0" name=""/>
        <dsp:cNvSpPr/>
      </dsp:nvSpPr>
      <dsp:spPr>
        <a:xfrm>
          <a:off x="7319118" y="727644"/>
          <a:ext cx="2411656" cy="102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Athena queries sentiment and stock data, enabling efficient analysis of market trends. This helps derive insights for stock price predictions.</a:t>
          </a:r>
        </a:p>
      </dsp:txBody>
      <dsp:txXfrm>
        <a:off x="7319118" y="727644"/>
        <a:ext cx="2411656" cy="1023126"/>
      </dsp:txXfrm>
    </dsp:sp>
    <dsp:sp modelId="{D7459BA3-D16F-400D-A50D-FD5595538714}">
      <dsp:nvSpPr>
        <dsp:cNvPr id="0" name=""/>
        <dsp:cNvSpPr/>
      </dsp:nvSpPr>
      <dsp:spPr>
        <a:xfrm>
          <a:off x="370702" y="2208309"/>
          <a:ext cx="1023126" cy="1023126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102EA-F512-4049-B49D-390319F6F3F5}">
      <dsp:nvSpPr>
        <dsp:cNvPr id="0" name=""/>
        <dsp:cNvSpPr/>
      </dsp:nvSpPr>
      <dsp:spPr>
        <a:xfrm>
          <a:off x="585562" y="2423168"/>
          <a:ext cx="593413" cy="593413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D815E6-AD51-401E-BB0D-9C30F3B5BB0B}">
      <dsp:nvSpPr>
        <dsp:cNvPr id="0" name=""/>
        <dsp:cNvSpPr/>
      </dsp:nvSpPr>
      <dsp:spPr>
        <a:xfrm>
          <a:off x="2019927" y="2301506"/>
          <a:ext cx="2411656" cy="102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AWS Lambda handles data processing and cleaning while applying NLP-based sentiment analysis.</a:t>
          </a:r>
        </a:p>
      </dsp:txBody>
      <dsp:txXfrm>
        <a:off x="2019927" y="2301506"/>
        <a:ext cx="2411656" cy="1023126"/>
      </dsp:txXfrm>
    </dsp:sp>
    <dsp:sp modelId="{D4E99D72-8A67-4BF7-9E51-CB033BFB514B}">
      <dsp:nvSpPr>
        <dsp:cNvPr id="0" name=""/>
        <dsp:cNvSpPr/>
      </dsp:nvSpPr>
      <dsp:spPr>
        <a:xfrm>
          <a:off x="6030736" y="3260728"/>
          <a:ext cx="1023126" cy="1023126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7C70C-48F7-4025-A31A-16B893EA69DE}">
      <dsp:nvSpPr>
        <dsp:cNvPr id="0" name=""/>
        <dsp:cNvSpPr/>
      </dsp:nvSpPr>
      <dsp:spPr>
        <a:xfrm>
          <a:off x="6245591" y="3475587"/>
          <a:ext cx="593413" cy="5934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EC4C8-7825-4758-A8F4-856CC97B0981}">
      <dsp:nvSpPr>
        <dsp:cNvPr id="0" name=""/>
        <dsp:cNvSpPr/>
      </dsp:nvSpPr>
      <dsp:spPr>
        <a:xfrm>
          <a:off x="7370848" y="3319425"/>
          <a:ext cx="2411656" cy="102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Visual charts and dashboards are created in Amazon </a:t>
          </a:r>
          <a:r>
            <a:rPr lang="en-US" sz="1800" kern="1200" dirty="0" err="1"/>
            <a:t>QuickSight</a:t>
          </a:r>
          <a:r>
            <a:rPr lang="en-US" sz="1800" kern="1200" dirty="0"/>
            <a:t>, helping investors see trends and make better trading decisions.</a:t>
          </a:r>
        </a:p>
      </dsp:txBody>
      <dsp:txXfrm>
        <a:off x="7370848" y="3319425"/>
        <a:ext cx="2411656" cy="1023126"/>
      </dsp:txXfrm>
    </dsp:sp>
    <dsp:sp modelId="{E4D9F70C-66C0-47A0-832B-93E3CF8C08A6}">
      <dsp:nvSpPr>
        <dsp:cNvPr id="0" name=""/>
        <dsp:cNvSpPr/>
      </dsp:nvSpPr>
      <dsp:spPr>
        <a:xfrm>
          <a:off x="410962" y="3981737"/>
          <a:ext cx="1023126" cy="1023126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2C56F-4B28-4B25-A161-EDBCECBAA51B}">
      <dsp:nvSpPr>
        <dsp:cNvPr id="0" name=""/>
        <dsp:cNvSpPr/>
      </dsp:nvSpPr>
      <dsp:spPr>
        <a:xfrm>
          <a:off x="625819" y="4196587"/>
          <a:ext cx="593413" cy="593413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48F1B-D6E2-48FF-9FF7-C82CA6C51186}">
      <dsp:nvSpPr>
        <dsp:cNvPr id="0" name=""/>
        <dsp:cNvSpPr/>
      </dsp:nvSpPr>
      <dsp:spPr>
        <a:xfrm>
          <a:off x="2002684" y="3975987"/>
          <a:ext cx="2411656" cy="102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Raw and processed sentiment data is then securely stored in S3, providing scalable and reliable storage.</a:t>
          </a:r>
        </a:p>
      </dsp:txBody>
      <dsp:txXfrm>
        <a:off x="2002684" y="3975987"/>
        <a:ext cx="2411656" cy="10231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0.24646</cdr:x>
      <cdr:y>0.13459</cdr:y>
    </cdr:from>
    <cdr:to>
      <cdr:x>0.24646</cdr:x>
      <cdr:y>0.73708</cdr:y>
    </cdr:to>
    <cdr:cxnSp macro="">
      <cdr:nvCxnSpPr>
        <cdr:cNvPr id="7" name="Straight Connector 6">
          <a:extLst xmlns:a="http://schemas.openxmlformats.org/drawingml/2006/main">
            <a:ext uri="{FF2B5EF4-FFF2-40B4-BE49-F238E27FC236}">
              <a16:creationId xmlns:a16="http://schemas.microsoft.com/office/drawing/2014/main" id="{A011BA77-428F-72A0-9E00-03920E4CEBB8}"/>
            </a:ext>
          </a:extLst>
        </cdr:cNvPr>
        <cdr:cNvCxnSpPr/>
      </cdr:nvCxnSpPr>
      <cdr:spPr>
        <a:xfrm xmlns:a="http://schemas.openxmlformats.org/drawingml/2006/main">
          <a:off x="2539854" y="566361"/>
          <a:ext cx="0" cy="2535382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0.50457</cdr:x>
      <cdr:y>0.13682</cdr:y>
    </cdr:from>
    <cdr:to>
      <cdr:x>0.50457</cdr:x>
      <cdr:y>0.73931</cdr:y>
    </cdr:to>
    <cdr:cxnSp macro="">
      <cdr:nvCxnSpPr>
        <cdr:cNvPr id="8" name="Straight Connector 7">
          <a:extLst xmlns:a="http://schemas.openxmlformats.org/drawingml/2006/main">
            <a:ext uri="{FF2B5EF4-FFF2-40B4-BE49-F238E27FC236}">
              <a16:creationId xmlns:a16="http://schemas.microsoft.com/office/drawing/2014/main" id="{6380FF8D-A8CD-C728-E989-D0893D8981F1}"/>
            </a:ext>
          </a:extLst>
        </cdr:cNvPr>
        <cdr:cNvCxnSpPr/>
      </cdr:nvCxnSpPr>
      <cdr:spPr>
        <a:xfrm xmlns:a="http://schemas.openxmlformats.org/drawingml/2006/main">
          <a:off x="5888319" y="603852"/>
          <a:ext cx="0" cy="2659098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0.0083</cdr:x>
      <cdr:y>0.16114</cdr:y>
    </cdr:from>
    <cdr:to>
      <cdr:x>0.23147</cdr:x>
      <cdr:y>0.71981</cdr:y>
    </cdr:to>
    <cdr:sp macro="" textlink="">
      <cdr:nvSpPr>
        <cdr:cNvPr id="9" name="Google Shape;96;p18">
          <a:extLst xmlns:a="http://schemas.openxmlformats.org/drawingml/2006/main">
            <a:ext uri="{FF2B5EF4-FFF2-40B4-BE49-F238E27FC236}">
              <a16:creationId xmlns:a16="http://schemas.microsoft.com/office/drawing/2014/main" id="{425634CC-C2E5-560E-299B-E916A8AE0A8E}"/>
            </a:ext>
          </a:extLst>
        </cdr:cNvPr>
        <cdr:cNvSpPr/>
      </cdr:nvSpPr>
      <cdr:spPr>
        <a:xfrm xmlns:a="http://schemas.openxmlformats.org/drawingml/2006/main">
          <a:off x="96861" y="711172"/>
          <a:ext cx="2604410" cy="2465719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2"/>
        </a:solidFill>
        <a:ln xmlns:a="http://schemas.openxmlformats.org/drawingml/2006/main">
          <a:noFill/>
        </a:ln>
      </cdr:spPr>
      <cdr:txBody>
        <a:bodyPr xmlns:a="http://schemas.openxmlformats.org/drawingml/2006/main" spcFirstLastPara="1" wrap="square" lIns="121900" tIns="60933" rIns="121900" bIns="60933" anchor="t" anchorCtr="0"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defTabSz="1219170">
            <a:buClr>
              <a:srgbClr val="000000"/>
            </a:buClr>
          </a:pPr>
          <a:endParaRPr lang="en-US" b="1" dirty="0"/>
        </a:p>
        <a:p xmlns:a="http://schemas.openxmlformats.org/drawingml/2006/main">
          <a:pPr algn="ctr" defTabSz="1219170">
            <a:buClr>
              <a:srgbClr val="000000"/>
            </a:buClr>
          </a:pPr>
          <a:endParaRPr lang="en-US" b="1" dirty="0"/>
        </a:p>
        <a:p xmlns:a="http://schemas.openxmlformats.org/drawingml/2006/main">
          <a:pPr algn="ctr" defTabSz="1219170">
            <a:buClr>
              <a:srgbClr val="000000"/>
            </a:buClr>
          </a:pPr>
          <a:r>
            <a:rPr lang="en-US" b="1" dirty="0"/>
            <a:t>High Volatility in Stock Prices</a:t>
          </a:r>
          <a:endParaRPr b="1" kern="0" dirty="0">
            <a:solidFill>
              <a:srgbClr val="4285F4"/>
            </a:solidFill>
            <a:latin typeface="Roboto"/>
            <a:ea typeface="Roboto"/>
            <a:cs typeface="Roboto"/>
            <a:sym typeface="Roboto"/>
          </a:endParaRPr>
        </a:p>
      </cdr:txBody>
    </cdr:sp>
  </cdr:relSizeAnchor>
  <cdr:relSizeAnchor xmlns:cdr="http://schemas.openxmlformats.org/drawingml/2006/chartDrawing">
    <cdr:from>
      <cdr:x>0.26064</cdr:x>
      <cdr:y>0.14219</cdr:y>
    </cdr:from>
    <cdr:to>
      <cdr:x>0.47911</cdr:x>
      <cdr:y>0.71239</cdr:y>
    </cdr:to>
    <cdr:sp macro="" textlink="">
      <cdr:nvSpPr>
        <cdr:cNvPr id="10" name="Google Shape;96;p18">
          <a:extLst xmlns:a="http://schemas.openxmlformats.org/drawingml/2006/main">
            <a:ext uri="{FF2B5EF4-FFF2-40B4-BE49-F238E27FC236}">
              <a16:creationId xmlns:a16="http://schemas.microsoft.com/office/drawing/2014/main" id="{26698CB3-E299-DC64-33D4-38311F933186}"/>
            </a:ext>
          </a:extLst>
        </cdr:cNvPr>
        <cdr:cNvSpPr/>
      </cdr:nvSpPr>
      <cdr:spPr>
        <a:xfrm xmlns:a="http://schemas.openxmlformats.org/drawingml/2006/main">
          <a:off x="3041679" y="627551"/>
          <a:ext cx="2549545" cy="2516586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2"/>
        </a:solidFill>
        <a:ln xmlns:a="http://schemas.openxmlformats.org/drawingml/2006/main">
          <a:noFill/>
        </a:ln>
      </cdr:spPr>
      <cdr:txBody>
        <a:bodyPr xmlns:a="http://schemas.openxmlformats.org/drawingml/2006/main" spcFirstLastPara="1" wrap="square" lIns="121900" tIns="60933" rIns="121900" bIns="60933" anchor="t" anchorCtr="0">
          <a:noAutofit/>
        </a:bodyPr>
        <a:lstStyle xmlns:a="http://schemas.openxmlformats.org/drawingml/2006/main">
          <a:defPPr>
            <a:defRPr lang="en-US"/>
          </a:defPPr>
          <a:lvl1pPr marL="0" indent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defTabSz="1219170">
            <a:buClr>
              <a:srgbClr val="000000"/>
            </a:buClr>
          </a:pPr>
          <a:r>
            <a:rPr lang="en-US" dirty="0"/>
            <a:t> </a:t>
          </a:r>
        </a:p>
        <a:p xmlns:a="http://schemas.openxmlformats.org/drawingml/2006/main">
          <a:pPr algn="ctr" defTabSz="1219170">
            <a:buClr>
              <a:srgbClr val="000000"/>
            </a:buClr>
          </a:pPr>
          <a:endParaRPr lang="en-IN" b="1" dirty="0"/>
        </a:p>
        <a:p xmlns:a="http://schemas.openxmlformats.org/drawingml/2006/main">
          <a:pPr algn="ctr" defTabSz="1219170">
            <a:buClr>
              <a:srgbClr val="000000"/>
            </a:buClr>
          </a:pPr>
          <a:r>
            <a:rPr lang="en-IN" b="1" dirty="0"/>
            <a:t>Lack of Real Time Insights</a:t>
          </a:r>
          <a:endParaRPr sz="2400" b="1" kern="0" dirty="0">
            <a:solidFill>
              <a:srgbClr val="4285F4"/>
            </a:solidFill>
            <a:latin typeface="Roboto"/>
            <a:ea typeface="Roboto"/>
            <a:cs typeface="Roboto"/>
            <a:sym typeface="Roboto"/>
          </a:endParaRPr>
        </a:p>
      </cdr:txBody>
    </cdr:sp>
  </cdr:relSizeAnchor>
  <cdr:relSizeAnchor xmlns:cdr="http://schemas.openxmlformats.org/drawingml/2006/chartDrawing">
    <cdr:from>
      <cdr:x>0.52493</cdr:x>
      <cdr:y>0.16636</cdr:y>
    </cdr:from>
    <cdr:to>
      <cdr:x>0.74084</cdr:x>
      <cdr:y>0.71453</cdr:y>
    </cdr:to>
    <cdr:sp macro="" textlink="">
      <cdr:nvSpPr>
        <cdr:cNvPr id="11" name="Google Shape;96;p18">
          <a:extLst xmlns:a="http://schemas.openxmlformats.org/drawingml/2006/main">
            <a:ext uri="{FF2B5EF4-FFF2-40B4-BE49-F238E27FC236}">
              <a16:creationId xmlns:a16="http://schemas.microsoft.com/office/drawing/2014/main" id="{26698CB3-E299-DC64-33D4-38311F933186}"/>
            </a:ext>
          </a:extLst>
        </cdr:cNvPr>
        <cdr:cNvSpPr/>
      </cdr:nvSpPr>
      <cdr:spPr>
        <a:xfrm xmlns:a="http://schemas.openxmlformats.org/drawingml/2006/main">
          <a:off x="6125934" y="734232"/>
          <a:ext cx="2519670" cy="2419356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2"/>
        </a:solidFill>
        <a:ln xmlns:a="http://schemas.openxmlformats.org/drawingml/2006/main">
          <a:noFill/>
        </a:ln>
      </cdr:spPr>
      <cdr:txBody>
        <a:bodyPr xmlns:a="http://schemas.openxmlformats.org/drawingml/2006/main" spcFirstLastPara="1" wrap="square" lIns="121900" tIns="60933" rIns="121900" bIns="60933" anchor="t" anchorCtr="0">
          <a:noAutofit/>
        </a:bodyPr>
        <a:lstStyle xmlns:a="http://schemas.openxmlformats.org/drawingml/2006/main">
          <a:defPPr>
            <a:defRPr lang="en-US"/>
          </a:defPPr>
          <a:lvl1pPr marL="0" indent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indent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indent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indent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indent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indent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indent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indent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indent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b="1" dirty="0"/>
        </a:p>
        <a:p xmlns:a="http://schemas.openxmlformats.org/drawingml/2006/main">
          <a:pPr algn="ctr"/>
          <a:endParaRPr lang="en-IN" b="1" dirty="0"/>
        </a:p>
        <a:p xmlns:a="http://schemas.openxmlformats.org/drawingml/2006/main">
          <a:pPr algn="ctr"/>
          <a:r>
            <a:rPr lang="en-IN" b="1" dirty="0"/>
            <a:t>Data Overload and Noise</a:t>
          </a:r>
          <a:br>
            <a:rPr lang="en-US" b="1" dirty="0"/>
          </a:br>
          <a:endParaRPr b="1" kern="0" dirty="0">
            <a:solidFill>
              <a:srgbClr val="4285F4"/>
            </a:solidFill>
            <a:latin typeface="Roboto"/>
            <a:ea typeface="Roboto"/>
            <a:cs typeface="Roboto"/>
            <a:sym typeface="Roboto"/>
          </a:endParaRPr>
        </a:p>
      </cdr:txBody>
    </cdr:sp>
  </cdr:relSizeAnchor>
  <cdr:relSizeAnchor xmlns:cdr="http://schemas.openxmlformats.org/drawingml/2006/chartDrawing">
    <cdr:from>
      <cdr:x>0.77199</cdr:x>
      <cdr:y>0.16815</cdr:y>
    </cdr:from>
    <cdr:to>
      <cdr:x>0.98575</cdr:x>
      <cdr:y>0.71303</cdr:y>
    </cdr:to>
    <cdr:sp macro="" textlink="">
      <cdr:nvSpPr>
        <cdr:cNvPr id="14" name="Google Shape;96;p18">
          <a:extLst xmlns:a="http://schemas.openxmlformats.org/drawingml/2006/main">
            <a:ext uri="{FF2B5EF4-FFF2-40B4-BE49-F238E27FC236}">
              <a16:creationId xmlns:a16="http://schemas.microsoft.com/office/drawing/2014/main" id="{5071DFC3-0BDA-1F7B-3F05-627C0092E3F9}"/>
            </a:ext>
          </a:extLst>
        </cdr:cNvPr>
        <cdr:cNvSpPr/>
      </cdr:nvSpPr>
      <cdr:spPr>
        <a:xfrm xmlns:a="http://schemas.openxmlformats.org/drawingml/2006/main">
          <a:off x="9009160" y="742149"/>
          <a:ext cx="2494586" cy="2404812"/>
        </a:xfrm>
        <a:prstGeom xmlns:a="http://schemas.openxmlformats.org/drawingml/2006/main" prst="ellipse">
          <a:avLst/>
        </a:prstGeom>
        <a:solidFill xmlns:a="http://schemas.openxmlformats.org/drawingml/2006/main">
          <a:schemeClr val="bg2"/>
        </a:solidFill>
        <a:ln xmlns:a="http://schemas.openxmlformats.org/drawingml/2006/main">
          <a:noFill/>
        </a:ln>
      </cdr:spPr>
      <cdr:txBody>
        <a:bodyPr xmlns:a="http://schemas.openxmlformats.org/drawingml/2006/main" spcFirstLastPara="1" wrap="square" lIns="121900" tIns="60933" rIns="121900" bIns="60933" anchor="t" anchorCtr="0"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 defTabSz="1219170">
            <a:buClr>
              <a:srgbClr val="000000"/>
            </a:buClr>
          </a:pPr>
          <a:endParaRPr lang="en-US" sz="1800" b="1" i="0" kern="1200" dirty="0">
            <a:solidFill>
              <a:schemeClr val="tx1"/>
            </a:solidFill>
            <a:effectLst/>
          </a:endParaRPr>
        </a:p>
        <a:p xmlns:a="http://schemas.openxmlformats.org/drawingml/2006/main">
          <a:pPr algn="ctr" defTabSz="1219170">
            <a:buClr>
              <a:srgbClr val="000000"/>
            </a:buClr>
          </a:pPr>
          <a:r>
            <a:rPr lang="en-US" b="1" dirty="0"/>
            <a:t>Sentiment Impact on Stock Prices</a:t>
          </a:r>
          <a:endParaRPr sz="2400" b="1" kern="0" dirty="0">
            <a:solidFill>
              <a:srgbClr val="4285F4"/>
            </a:solidFill>
            <a:latin typeface="Roboto"/>
            <a:ea typeface="Roboto"/>
            <a:cs typeface="Roboto"/>
            <a:sym typeface="Roboto"/>
          </a:endParaRPr>
        </a:p>
      </cdr:txBody>
    </cdr:sp>
  </cdr:relSizeAnchor>
  <cdr:relSizeAnchor xmlns:cdr="http://schemas.openxmlformats.org/drawingml/2006/chartDrawing">
    <cdr:from>
      <cdr:x>0.7521</cdr:x>
      <cdr:y>0.14273</cdr:y>
    </cdr:from>
    <cdr:to>
      <cdr:x>0.7521</cdr:x>
      <cdr:y>0.74522</cdr:y>
    </cdr:to>
    <cdr:cxnSp macro="">
      <cdr:nvCxnSpPr>
        <cdr:cNvPr id="15" name="Straight Connector 14">
          <a:extLst xmlns:a="http://schemas.openxmlformats.org/drawingml/2006/main">
            <a:ext uri="{FF2B5EF4-FFF2-40B4-BE49-F238E27FC236}">
              <a16:creationId xmlns:a16="http://schemas.microsoft.com/office/drawing/2014/main" id="{BF9561A2-9AA5-25DC-653A-7E4C86618773}"/>
            </a:ext>
          </a:extLst>
        </cdr:cNvPr>
        <cdr:cNvCxnSpPr/>
      </cdr:nvCxnSpPr>
      <cdr:spPr>
        <a:xfrm xmlns:a="http://schemas.openxmlformats.org/drawingml/2006/main">
          <a:off x="8777055" y="629927"/>
          <a:ext cx="0" cy="2659098"/>
        </a:xfrm>
        <a:prstGeom xmlns:a="http://schemas.openxmlformats.org/drawingml/2006/main" prst="lin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0.61107</cdr:x>
      <cdr:y>0.74485</cdr:y>
    </cdr:from>
    <cdr:to>
      <cdr:x>0.66574</cdr:x>
      <cdr:y>0.8757</cdr:y>
    </cdr:to>
    <cdr:pic>
      <cdr:nvPicPr>
        <cdr:cNvPr id="3" name="Picture 2" descr="A person sitting at a desk&#10;&#10;AI-generated content may be incorrect.">
          <a:extLst xmlns:a="http://schemas.openxmlformats.org/drawingml/2006/main">
            <a:ext uri="{FF2B5EF4-FFF2-40B4-BE49-F238E27FC236}">
              <a16:creationId xmlns:a16="http://schemas.microsoft.com/office/drawing/2014/main" id="{0E5224A5-1F97-3264-4782-0F5399A9E2F9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7131170" y="3287401"/>
          <a:ext cx="638050" cy="577509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0.09049</cdr:x>
      <cdr:y>0.73799</cdr:y>
    </cdr:from>
    <cdr:to>
      <cdr:x>0.15091</cdr:x>
      <cdr:y>0.88256</cdr:y>
    </cdr:to>
    <cdr:pic>
      <cdr:nvPicPr>
        <cdr:cNvPr id="5" name="Picture 4" descr="A screenshot of a computer&#10;&#10;AI-generated content may be incorrect.">
          <a:extLst xmlns:a="http://schemas.openxmlformats.org/drawingml/2006/main">
            <a:ext uri="{FF2B5EF4-FFF2-40B4-BE49-F238E27FC236}">
              <a16:creationId xmlns:a16="http://schemas.microsoft.com/office/drawing/2014/main" id="{A1297891-9E21-7272-6C42-01569FCE567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1055967" y="3257131"/>
          <a:ext cx="705126" cy="638051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0.34724</cdr:x>
      <cdr:y>0.72796</cdr:y>
    </cdr:from>
    <cdr:to>
      <cdr:x>0.41967</cdr:x>
      <cdr:y>0.90127</cdr:y>
    </cdr:to>
    <cdr:pic>
      <cdr:nvPicPr>
        <cdr:cNvPr id="16" name="Picture 15" descr="A blue graph and clock&#10;&#10;AI-generated content may be incorrect.">
          <a:extLst xmlns:a="http://schemas.openxmlformats.org/drawingml/2006/main">
            <a:ext uri="{FF2B5EF4-FFF2-40B4-BE49-F238E27FC236}">
              <a16:creationId xmlns:a16="http://schemas.microsoft.com/office/drawing/2014/main" id="{913C7655-C664-BBC6-C359-C5D6FAC7883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3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4052325" y="3212882"/>
          <a:ext cx="845273" cy="764867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144D4-1878-4D85-A428-4ABDA466FAAC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4E296-90A8-4120-9DA4-91BB4169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6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4E296-90A8-4120-9DA4-91BB4169C3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0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5A90-8E23-4581-94F0-CBB229A30F3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ED6D-1FA9-4700-815B-CD266A664E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7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5A90-8E23-4581-94F0-CBB229A30F3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ED6D-1FA9-4700-815B-CD266A66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1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5A90-8E23-4581-94F0-CBB229A30F3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ED6D-1FA9-4700-815B-CD266A66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5A90-8E23-4581-94F0-CBB229A30F3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ED6D-1FA9-4700-815B-CD266A66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5A90-8E23-4581-94F0-CBB229A30F3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ED6D-1FA9-4700-815B-CD266A664E8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20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5A90-8E23-4581-94F0-CBB229A30F3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ED6D-1FA9-4700-815B-CD266A66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12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5A90-8E23-4581-94F0-CBB229A30F3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ED6D-1FA9-4700-815B-CD266A66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0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5A90-8E23-4581-94F0-CBB229A30F3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ED6D-1FA9-4700-815B-CD266A66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2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5A90-8E23-4581-94F0-CBB229A30F3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ED6D-1FA9-4700-815B-CD266A66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7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8795A90-8E23-4581-94F0-CBB229A30F3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ACED6D-1FA9-4700-815B-CD266A66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46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95A90-8E23-4581-94F0-CBB229A30F3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CED6D-1FA9-4700-815B-CD266A664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0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8795A90-8E23-4581-94F0-CBB229A30F3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ACED6D-1FA9-4700-815B-CD266A664E8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483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2.sv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75678E-8F2A-7F6F-F95C-F44F5D4CF6CC}"/>
              </a:ext>
            </a:extLst>
          </p:cNvPr>
          <p:cNvSpPr txBox="1"/>
          <p:nvPr/>
        </p:nvSpPr>
        <p:spPr>
          <a:xfrm>
            <a:off x="2122099" y="195532"/>
            <a:ext cx="747622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rgbClr val="2D3B45"/>
                </a:solidFill>
                <a:latin typeface="+mj-lt"/>
              </a:rPr>
              <a:t>University of New Haven- </a:t>
            </a:r>
            <a:r>
              <a:rPr lang="en-US" sz="2400" b="1" u="sng" dirty="0" err="1">
                <a:solidFill>
                  <a:srgbClr val="2D3B45"/>
                </a:solidFill>
                <a:latin typeface="+mj-lt"/>
              </a:rPr>
              <a:t>Tagliatela</a:t>
            </a:r>
            <a:r>
              <a:rPr lang="en-US" sz="2400" b="1" u="sng" dirty="0">
                <a:solidFill>
                  <a:srgbClr val="2D3B45"/>
                </a:solidFill>
                <a:latin typeface="+mj-lt"/>
              </a:rPr>
              <a:t> College of Engineering</a:t>
            </a:r>
            <a:br>
              <a:rPr lang="en-US" sz="2400" b="1" u="sng" dirty="0">
                <a:solidFill>
                  <a:srgbClr val="2D3B45"/>
                </a:solidFill>
                <a:latin typeface="+mj-lt"/>
              </a:rPr>
            </a:br>
            <a:r>
              <a:rPr lang="en-US" sz="2400" b="1" i="0" dirty="0">
                <a:solidFill>
                  <a:srgbClr val="2D3B45"/>
                </a:solidFill>
                <a:effectLst/>
                <a:latin typeface="+mj-lt"/>
              </a:rPr>
              <a:t>DSCI-6007-03</a:t>
            </a:r>
            <a:br>
              <a:rPr lang="en-US" sz="2400" b="1" i="0" dirty="0">
                <a:solidFill>
                  <a:srgbClr val="2D3B45"/>
                </a:solidFill>
                <a:effectLst/>
                <a:latin typeface="+mj-lt"/>
              </a:rPr>
            </a:br>
            <a:r>
              <a:rPr lang="en-US" sz="2400" b="1" dirty="0">
                <a:solidFill>
                  <a:srgbClr val="2D3B45"/>
                </a:solidFill>
                <a:latin typeface="+mj-lt"/>
              </a:rPr>
              <a:t>Distributed &amp; Scalable Data Engineering</a:t>
            </a:r>
            <a:br>
              <a:rPr lang="en-US" sz="2000" b="1" i="0" dirty="0">
                <a:solidFill>
                  <a:srgbClr val="2D3B45"/>
                </a:solidFill>
                <a:effectLst/>
                <a:latin typeface="+mj-lt"/>
              </a:rPr>
            </a:b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1A58B-3E0C-B057-E7C9-A1008780CB2D}"/>
              </a:ext>
            </a:extLst>
          </p:cNvPr>
          <p:cNvSpPr txBox="1"/>
          <p:nvPr/>
        </p:nvSpPr>
        <p:spPr>
          <a:xfrm>
            <a:off x="431453" y="1742537"/>
            <a:ext cx="110705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5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Real-Time Sentiment Analysis for Stock Market Prediction Using Big Data &amp; Cloud Computing</a:t>
            </a:r>
            <a:endParaRPr lang="en-IN" sz="45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en-IN" sz="4500" dirty="0"/>
          </a:p>
        </p:txBody>
      </p:sp>
      <p:pic>
        <p:nvPicPr>
          <p:cNvPr id="1026" name="Picture 2" descr="AWS Logo PNG Transparent Images">
            <a:extLst>
              <a:ext uri="{FF2B5EF4-FFF2-40B4-BE49-F238E27FC236}">
                <a16:creationId xmlns:a16="http://schemas.microsoft.com/office/drawing/2014/main" id="{46374FFE-0C18-58D8-750D-A90902DC7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651" y="4062915"/>
            <a:ext cx="2494008" cy="2078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his may contain: the american flag and dollar bills are depicted in this composite image with an arrow pointing upward">
            <a:extLst>
              <a:ext uri="{FF2B5EF4-FFF2-40B4-BE49-F238E27FC236}">
                <a16:creationId xmlns:a16="http://schemas.microsoft.com/office/drawing/2014/main" id="{CD575B89-1088-A9EB-9C6D-4AA25978E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657" y="4210202"/>
            <a:ext cx="2884222" cy="163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37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4EC57-EB20-6ABC-F4FC-0656B1F3C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0F41BD-4E75-7762-AD5F-ECC3C24854D3}"/>
              </a:ext>
            </a:extLst>
          </p:cNvPr>
          <p:cNvSpPr txBox="1"/>
          <p:nvPr/>
        </p:nvSpPr>
        <p:spPr>
          <a:xfrm>
            <a:off x="281795" y="143772"/>
            <a:ext cx="541163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b="1" u="sng" dirty="0">
                <a:latin typeface="Calibri Light (Headings)"/>
              </a:rPr>
              <a:t>Evaluation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B77C7-CF30-7740-F320-27667C9157F7}"/>
              </a:ext>
            </a:extLst>
          </p:cNvPr>
          <p:cNvSpPr txBox="1"/>
          <p:nvPr/>
        </p:nvSpPr>
        <p:spPr>
          <a:xfrm>
            <a:off x="966158" y="1340484"/>
            <a:ext cx="779827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The model is tested using unseen data to check accuracy.</a:t>
            </a:r>
          </a:p>
          <a:p>
            <a:pPr>
              <a:buClr>
                <a:schemeClr val="accent1"/>
              </a:buClr>
            </a:pPr>
            <a:endParaRPr lang="en-US" sz="20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Metrics like MAE and RMSE measure prediction errors.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Historical stock data is used to validate performance.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EC2 runs evaluations, and S3 stores results.</a:t>
            </a:r>
          </a:p>
          <a:p>
            <a:pPr>
              <a:buClr>
                <a:schemeClr val="accent1"/>
              </a:buClr>
            </a:pPr>
            <a:endParaRPr lang="en-US" sz="20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Athena helps analyze past trends for comparison.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2791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8C54D-3FA0-1D9F-4D69-3DA09300C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D5CA83-9990-B2EC-BCA5-0FEE1ECD6E16}"/>
              </a:ext>
            </a:extLst>
          </p:cNvPr>
          <p:cNvSpPr txBox="1"/>
          <p:nvPr/>
        </p:nvSpPr>
        <p:spPr>
          <a:xfrm>
            <a:off x="281795" y="143772"/>
            <a:ext cx="541163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b="1" u="sng" dirty="0">
                <a:latin typeface="Calibri Light (Headings)"/>
              </a:rPr>
              <a:t>Deployment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0811D-BDB8-4CD1-EEBC-06FC2DC2F8D4}"/>
              </a:ext>
            </a:extLst>
          </p:cNvPr>
          <p:cNvSpPr txBox="1"/>
          <p:nvPr/>
        </p:nvSpPr>
        <p:spPr>
          <a:xfrm>
            <a:off x="569344" y="1086928"/>
            <a:ext cx="98226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The trained model is deployed using AWS Lambda or EC2 for predictions.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Prediction results are stored in S3 for easy access.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API Gateway is used to provide real-time prediction access.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Prediction trends are queried using Amazon Athena.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Stock sentiment insights are visualized with Amazon </a:t>
            </a:r>
            <a:r>
              <a:rPr lang="en-US" dirty="0" err="1"/>
              <a:t>QuickSight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3BD91358-C505-3A15-AC57-89D695AF9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312" y="4088922"/>
            <a:ext cx="6368782" cy="101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BBE5FE-299B-7B58-1E65-0E7DCCFC8F63}"/>
              </a:ext>
            </a:extLst>
          </p:cNvPr>
          <p:cNvSpPr txBox="1"/>
          <p:nvPr/>
        </p:nvSpPr>
        <p:spPr>
          <a:xfrm>
            <a:off x="7965497" y="5101447"/>
            <a:ext cx="123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Quick Shift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F12E2-A5AB-B081-0FDC-BA7AE0AC900F}"/>
              </a:ext>
            </a:extLst>
          </p:cNvPr>
          <p:cNvSpPr txBox="1"/>
          <p:nvPr/>
        </p:nvSpPr>
        <p:spPr>
          <a:xfrm>
            <a:off x="4329561" y="5101447"/>
            <a:ext cx="85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840DB-94BB-360B-7F41-7C9794EFF239}"/>
              </a:ext>
            </a:extLst>
          </p:cNvPr>
          <p:cNvSpPr txBox="1"/>
          <p:nvPr/>
        </p:nvSpPr>
        <p:spPr>
          <a:xfrm>
            <a:off x="5286540" y="4962948"/>
            <a:ext cx="107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API</a:t>
            </a:r>
          </a:p>
          <a:p>
            <a:pPr algn="ctr"/>
            <a:r>
              <a:rPr lang="en-IN" dirty="0"/>
              <a:t>Gateway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12AC6-3E78-DAA6-A9DB-2280B118F83A}"/>
              </a:ext>
            </a:extLst>
          </p:cNvPr>
          <p:cNvSpPr txBox="1"/>
          <p:nvPr/>
        </p:nvSpPr>
        <p:spPr>
          <a:xfrm>
            <a:off x="6748576" y="5101447"/>
            <a:ext cx="93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Athena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1389A3-BBB8-E6DE-F344-3797CFBB053A}"/>
              </a:ext>
            </a:extLst>
          </p:cNvPr>
          <p:cNvSpPr txBox="1"/>
          <p:nvPr/>
        </p:nvSpPr>
        <p:spPr>
          <a:xfrm>
            <a:off x="2726930" y="5101447"/>
            <a:ext cx="93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404635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A735B3-D8DE-61BB-D0BF-830AD6774D88}"/>
              </a:ext>
            </a:extLst>
          </p:cNvPr>
          <p:cNvSpPr txBox="1"/>
          <p:nvPr/>
        </p:nvSpPr>
        <p:spPr>
          <a:xfrm>
            <a:off x="276046" y="191602"/>
            <a:ext cx="581995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u="sng" dirty="0">
                <a:latin typeface="Calibri Light (Headings)"/>
              </a:rPr>
              <a:t>Planned Project Workflow </a:t>
            </a:r>
          </a:p>
        </p:txBody>
      </p:sp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67C1A65D-C16E-85AF-1C7C-636D0B3597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255290"/>
              </p:ext>
            </p:extLst>
          </p:nvPr>
        </p:nvGraphicFramePr>
        <p:xfrm>
          <a:off x="5894716" y="276045"/>
          <a:ext cx="402567" cy="534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Content Placeholder 4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7F8CC8C0-4064-96EA-9E54-D6E8C74D6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84" y="1095447"/>
            <a:ext cx="9606264" cy="5342735"/>
          </a:xfrm>
        </p:spPr>
      </p:pic>
    </p:spTree>
    <p:extLst>
      <p:ext uri="{BB962C8B-B14F-4D97-AF65-F5344CB8AC3E}">
        <p14:creationId xmlns:p14="http://schemas.microsoft.com/office/powerpoint/2010/main" val="19930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9A1B1-1BF4-7F01-C7CD-C35B49239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84D053-D60A-9263-243E-0C27C63B02E6}"/>
              </a:ext>
            </a:extLst>
          </p:cNvPr>
          <p:cNvSpPr txBox="1"/>
          <p:nvPr/>
        </p:nvSpPr>
        <p:spPr>
          <a:xfrm>
            <a:off x="281795" y="143772"/>
            <a:ext cx="541163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b="1" u="sng" dirty="0">
                <a:latin typeface="Calibri Light (Headings)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D446E7-C2D0-9C3E-C9F3-E79BB0DA2B1B}"/>
              </a:ext>
            </a:extLst>
          </p:cNvPr>
          <p:cNvSpPr txBox="1"/>
          <p:nvPr/>
        </p:nvSpPr>
        <p:spPr>
          <a:xfrm>
            <a:off x="1121434" y="1179457"/>
            <a:ext cx="779827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Stock prices fluctuate based on news and social media, but traditional methods lack real-time sentiment analysis.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Our solution uses AWS and machine learning for real-time sentiment analysis to enable smarter investment decisions.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Built a scalable pipeline to process high-volume data and predict stock movements.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Challenges: Handling real-time data, ensuring sentiment accuracy, and optimizing models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US" sz="20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/>
              <a:t>Future goals: Improve model accuracy, integrate deep learning, and expand multi-lingual sentiment analysis.</a:t>
            </a:r>
          </a:p>
          <a:p>
            <a:pPr>
              <a:buClr>
                <a:schemeClr val="accent1"/>
              </a:buClr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572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This may contain: the words thank you written in black ink on a blue watercolor background">
            <a:extLst>
              <a:ext uri="{FF2B5EF4-FFF2-40B4-BE49-F238E27FC236}">
                <a16:creationId xmlns:a16="http://schemas.microsoft.com/office/drawing/2014/main" id="{3F51BC91-26F5-F373-4191-AA3EDB973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798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5AD37-B0B4-A107-E4AB-57B3B9A1F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A1951-DBFD-E8F5-C9B4-D365E7651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2068" y="168668"/>
            <a:ext cx="4899804" cy="101589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b="1" u="sng" dirty="0"/>
              <a:t>MEET THE  TEAM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DD17AB-EDF8-C32F-A5C7-8503F9C53409}"/>
              </a:ext>
            </a:extLst>
          </p:cNvPr>
          <p:cNvSpPr/>
          <p:nvPr/>
        </p:nvSpPr>
        <p:spPr>
          <a:xfrm>
            <a:off x="1237924" y="2041289"/>
            <a:ext cx="2093296" cy="2775422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2D6F50-2E19-9E98-EC4B-41DBFB7E2293}"/>
              </a:ext>
            </a:extLst>
          </p:cNvPr>
          <p:cNvSpPr/>
          <p:nvPr/>
        </p:nvSpPr>
        <p:spPr>
          <a:xfrm>
            <a:off x="4991842" y="2041289"/>
            <a:ext cx="2093296" cy="2775422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723771-2DE0-0C00-971A-423072677D41}"/>
              </a:ext>
            </a:extLst>
          </p:cNvPr>
          <p:cNvSpPr/>
          <p:nvPr/>
        </p:nvSpPr>
        <p:spPr>
          <a:xfrm>
            <a:off x="8860780" y="2041289"/>
            <a:ext cx="2093296" cy="2775422"/>
          </a:xfrm>
          <a:prstGeom prst="rect">
            <a:avLst/>
          </a:prstGeom>
          <a:solidFill>
            <a:srgbClr val="B71E42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03A7A-5A18-AC29-C559-5080B490C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57" y="2041289"/>
            <a:ext cx="2400919" cy="30090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C72673-11A0-FB57-411F-3B24E6BD1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7083" y="2041288"/>
            <a:ext cx="2630659" cy="30090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669CBE-A6DB-CBF0-7100-98DEB4BDC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5" y="2041288"/>
            <a:ext cx="2392923" cy="30090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F78EDD-4CB1-1637-081B-6C9E98E63B47}"/>
              </a:ext>
            </a:extLst>
          </p:cNvPr>
          <p:cNvSpPr txBox="1"/>
          <p:nvPr/>
        </p:nvSpPr>
        <p:spPr>
          <a:xfrm>
            <a:off x="1237923" y="5219114"/>
            <a:ext cx="971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Harshitha </a:t>
            </a:r>
            <a:r>
              <a:rPr lang="en-US" dirty="0" err="1"/>
              <a:t>Sarabudla</a:t>
            </a:r>
            <a:r>
              <a:rPr lang="en-US" dirty="0"/>
              <a:t>				    Akhil </a:t>
            </a:r>
            <a:r>
              <a:rPr lang="en-US" dirty="0" err="1"/>
              <a:t>Puttabanthi</a:t>
            </a:r>
            <a:r>
              <a:rPr lang="en-US" dirty="0"/>
              <a:t>					 Yogananda Manjunath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51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5605-229A-62B1-ADBA-12F3187EE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101" y="126521"/>
            <a:ext cx="4951039" cy="870793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The Business Problem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8E93065-021B-96DB-D4ED-1D80E77DF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259957"/>
              </p:ext>
            </p:extLst>
          </p:nvPr>
        </p:nvGraphicFramePr>
        <p:xfrm>
          <a:off x="117226" y="2100998"/>
          <a:ext cx="11670001" cy="4413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074" name="Picture 2" descr="This may contain: a person standing in front of red arrows with question marks above them on white background">
            <a:extLst>
              <a:ext uri="{FF2B5EF4-FFF2-40B4-BE49-F238E27FC236}">
                <a16:creationId xmlns:a16="http://schemas.microsoft.com/office/drawing/2014/main" id="{BCB7D8A4-44A9-BE33-8779-5B881841B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877" y="240568"/>
            <a:ext cx="2245743" cy="224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graph of colored bars&#10;&#10;AI-generated content may be incorrect.">
            <a:extLst>
              <a:ext uri="{FF2B5EF4-FFF2-40B4-BE49-F238E27FC236}">
                <a16:creationId xmlns:a16="http://schemas.microsoft.com/office/drawing/2014/main" id="{82882003-5A5C-8D3A-1B81-F19FC742C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702" y="5381132"/>
            <a:ext cx="638050" cy="638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75A1FD-006A-8A9A-3B7D-B4C930A92800}"/>
              </a:ext>
            </a:extLst>
          </p:cNvPr>
          <p:cNvSpPr txBox="1"/>
          <p:nvPr/>
        </p:nvSpPr>
        <p:spPr>
          <a:xfrm>
            <a:off x="655608" y="1385978"/>
            <a:ext cx="8499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dirty="0"/>
              <a:t>Stock prices rise and fall based on news and social media. Traditional methods don’t track real-time sentiment, making it hard for investors to act quickly. This can lead to missed opportunities or bad investment decisions.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51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ADE4-01B8-21C1-72F5-8C9D9175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3" y="282000"/>
            <a:ext cx="10026533" cy="788721"/>
          </a:xfrm>
        </p:spPr>
        <p:txBody>
          <a:bodyPr>
            <a:noAutofit/>
          </a:bodyPr>
          <a:lstStyle/>
          <a:p>
            <a:r>
              <a:rPr lang="en-US" sz="5400" b="1" u="sng" dirty="0"/>
              <a:t>How to Solve</a:t>
            </a:r>
          </a:p>
        </p:txBody>
      </p:sp>
      <p:pic>
        <p:nvPicPr>
          <p:cNvPr id="5" name="Content Placeholder 4" descr="A lightbulb">
            <a:extLst>
              <a:ext uri="{FF2B5EF4-FFF2-40B4-BE49-F238E27FC236}">
                <a16:creationId xmlns:a16="http://schemas.microsoft.com/office/drawing/2014/main" id="{95D32CD9-3DF4-5FB6-4CEA-EC85353EE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2699" y="-195770"/>
            <a:ext cx="1568282" cy="1744260"/>
          </a:xfrm>
          <a:prstGeom prst="rect">
            <a:avLst/>
          </a:prstGeom>
        </p:spPr>
      </p:pic>
      <p:graphicFrame>
        <p:nvGraphicFramePr>
          <p:cNvPr id="16" name="TextBox 6">
            <a:extLst>
              <a:ext uri="{FF2B5EF4-FFF2-40B4-BE49-F238E27FC236}">
                <a16:creationId xmlns:a16="http://schemas.microsoft.com/office/drawing/2014/main" id="{3DC70FEB-14AA-527D-8145-68AC67ECC0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591674"/>
              </p:ext>
            </p:extLst>
          </p:nvPr>
        </p:nvGraphicFramePr>
        <p:xfrm>
          <a:off x="240203" y="1220690"/>
          <a:ext cx="11721759" cy="5252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08697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C5F7-166C-4985-D7CF-34A93939F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84" y="428798"/>
            <a:ext cx="6100156" cy="9822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Crisp-DM </a:t>
            </a:r>
            <a:br>
              <a:rPr lang="en-US" b="1" dirty="0"/>
            </a:br>
            <a:r>
              <a:rPr lang="en-US" b="1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E55C1-5BE9-4BC6-4930-14F9852A0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17716"/>
            <a:ext cx="10058400" cy="4023360"/>
          </a:xfrm>
        </p:spPr>
        <p:txBody>
          <a:bodyPr/>
          <a:lstStyle/>
          <a:p>
            <a:endParaRPr lang="en-US"/>
          </a:p>
          <a:p>
            <a:endParaRPr lang="en-US" dirty="0"/>
          </a:p>
        </p:txBody>
      </p:sp>
      <p:pic>
        <p:nvPicPr>
          <p:cNvPr id="11" name="Picture 10" descr="A diagram of data processing&#10;&#10;AI-generated content may be incorrect.">
            <a:extLst>
              <a:ext uri="{FF2B5EF4-FFF2-40B4-BE49-F238E27FC236}">
                <a16:creationId xmlns:a16="http://schemas.microsoft.com/office/drawing/2014/main" id="{F125D745-2BF2-432A-CF3D-A34690798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037" y="203132"/>
            <a:ext cx="7355458" cy="645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6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982AFF-8473-5D78-415B-177269C3C769}"/>
              </a:ext>
            </a:extLst>
          </p:cNvPr>
          <p:cNvSpPr txBox="1"/>
          <p:nvPr/>
        </p:nvSpPr>
        <p:spPr>
          <a:xfrm>
            <a:off x="281795" y="143772"/>
            <a:ext cx="541163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b="1" u="sng" dirty="0">
                <a:latin typeface="Calibri Light (Headings)"/>
              </a:rPr>
              <a:t>Business Understanding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CB63A-EF90-FB65-2020-463F018AF325}"/>
              </a:ext>
            </a:extLst>
          </p:cNvPr>
          <p:cNvSpPr txBox="1"/>
          <p:nvPr/>
        </p:nvSpPr>
        <p:spPr>
          <a:xfrm>
            <a:off x="713117" y="1368725"/>
            <a:ext cx="106334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500" b="1" dirty="0"/>
              <a:t>Objective: </a:t>
            </a:r>
            <a:r>
              <a:rPr lang="en-US" sz="2500" dirty="0"/>
              <a:t>To analyze real-time stock market sentiment from news and social media and provide insights to help investors make informed trading decisions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08BB8-AA29-EB41-D0FF-D63475D94B5A}"/>
              </a:ext>
            </a:extLst>
          </p:cNvPr>
          <p:cNvSpPr txBox="1"/>
          <p:nvPr/>
        </p:nvSpPr>
        <p:spPr>
          <a:xfrm>
            <a:off x="966158" y="2771954"/>
            <a:ext cx="1025968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Business Questions:</a:t>
            </a:r>
          </a:p>
          <a:p>
            <a:endParaRPr lang="en-IN" sz="2200" b="1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How can real-time sentiment analysis improve stock market predictions?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What challenges arise in processing and analyzing high-volume financial data?</a:t>
            </a:r>
            <a:br>
              <a:rPr lang="en-US" sz="2200" dirty="0"/>
            </a:b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How can investors use sentiment insights to make better trading decisions?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9742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2ECAE-3487-D857-B527-8B0492E25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E98525-A2ED-5F0A-08E4-EAC9F092AE3E}"/>
              </a:ext>
            </a:extLst>
          </p:cNvPr>
          <p:cNvSpPr txBox="1"/>
          <p:nvPr/>
        </p:nvSpPr>
        <p:spPr>
          <a:xfrm>
            <a:off x="281795" y="143772"/>
            <a:ext cx="541163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b="1" u="sng" dirty="0">
                <a:latin typeface="Calibri Light (Headings)"/>
              </a:rPr>
              <a:t>Data Understanding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20D8D-F6E4-F801-E46F-C4342FAB304F}"/>
              </a:ext>
            </a:extLst>
          </p:cNvPr>
          <p:cNvSpPr txBox="1"/>
          <p:nvPr/>
        </p:nvSpPr>
        <p:spPr>
          <a:xfrm>
            <a:off x="569344" y="1299713"/>
            <a:ext cx="1048972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1. </a:t>
            </a:r>
            <a:r>
              <a:rPr lang="en-IN" sz="2400" u="sng" dirty="0"/>
              <a:t>Types of Data:</a:t>
            </a:r>
          </a:p>
          <a:p>
            <a:endParaRPr lang="en-IN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Stock Market Data </a:t>
            </a:r>
            <a:r>
              <a:rPr lang="en-US" sz="2000" dirty="0"/>
              <a:t>(Numerical): Prices, volume, and trends to track stock movements.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News &amp; Social Media Data </a:t>
            </a:r>
            <a:r>
              <a:rPr lang="en-US" sz="2000" dirty="0"/>
              <a:t>(Textual): Financial news and tweets analyzed using NLP for sentiment.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Sentiment Scores</a:t>
            </a:r>
            <a:r>
              <a:rPr lang="en-US" sz="2000" dirty="0"/>
              <a:t> (Derived): NLP-generated scores ranging from -1 (negative) to +1 (positive)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5EF6B6-2C3C-18E6-93FA-5A7C0D5E8E87}"/>
              </a:ext>
            </a:extLst>
          </p:cNvPr>
          <p:cNvSpPr txBox="1"/>
          <p:nvPr/>
        </p:nvSpPr>
        <p:spPr>
          <a:xfrm>
            <a:off x="569344" y="3689229"/>
            <a:ext cx="104897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2. </a:t>
            </a:r>
            <a:r>
              <a:rPr lang="en-IN" sz="2400" u="sng" dirty="0"/>
              <a:t>Data Sources:</a:t>
            </a:r>
          </a:p>
          <a:p>
            <a:endParaRPr lang="en-IN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Yahoo Finance API</a:t>
            </a:r>
            <a:r>
              <a:rPr lang="en-US" sz="2000" dirty="0"/>
              <a:t>: Provides real-time and historical stock </a:t>
            </a:r>
            <a:r>
              <a:rPr lang="en-US" sz="2000" dirty="0" err="1"/>
              <a:t>prices.News</a:t>
            </a:r>
            <a:r>
              <a:rPr lang="en-US" sz="2000" dirty="0"/>
              <a:t> &amp; Social Media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Twitter API:</a:t>
            </a:r>
            <a:r>
              <a:rPr lang="en-US" sz="2000" dirty="0"/>
              <a:t> Captures social media sentiment on stocks and market trends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NewsAPI</a:t>
            </a:r>
            <a:r>
              <a:rPr lang="en-US" sz="2000" b="1" dirty="0"/>
              <a:t>:</a:t>
            </a:r>
            <a:r>
              <a:rPr lang="en-US" sz="2000" dirty="0"/>
              <a:t> Fetches financial news articles affecting the stock market.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373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77BB4-A012-4705-C49C-F484DBF9F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EDE23-6BDA-8708-0AA5-3DBB1E6595DA}"/>
              </a:ext>
            </a:extLst>
          </p:cNvPr>
          <p:cNvSpPr txBox="1"/>
          <p:nvPr/>
        </p:nvSpPr>
        <p:spPr>
          <a:xfrm>
            <a:off x="281795" y="143772"/>
            <a:ext cx="541163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b="1" u="sng" dirty="0">
                <a:latin typeface="Calibri Light (Headings)"/>
              </a:rPr>
              <a:t>Data Preparation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64A55B6-F3F6-8772-6D51-A3C60943B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032" y="4202725"/>
            <a:ext cx="36766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1F2739-062E-264F-FCA8-0C9230906133}"/>
              </a:ext>
            </a:extLst>
          </p:cNvPr>
          <p:cNvSpPr txBox="1"/>
          <p:nvPr/>
        </p:nvSpPr>
        <p:spPr>
          <a:xfrm>
            <a:off x="592347" y="1357223"/>
            <a:ext cx="11007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Data Processing</a:t>
            </a:r>
            <a:r>
              <a:rPr lang="en-US" dirty="0"/>
              <a:t>: Real-time and batch data from APIs is ingested via Amazon Kinesis, then cleaned and preprocessed using AWS Lambda.</a:t>
            </a:r>
          </a:p>
          <a:p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Sentiment Analysis &amp; Feature Engineering</a:t>
            </a:r>
            <a:r>
              <a:rPr lang="en-US" dirty="0"/>
              <a:t>: NLP models extract sentiment scores, and features like trends and volatility indicators are generated for analysis.</a:t>
            </a:r>
          </a:p>
          <a:p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Data Storage</a:t>
            </a:r>
            <a:r>
              <a:rPr lang="en-US" dirty="0"/>
              <a:t>: Raw and processed data is stored in Amazon S3 in structured formats for efficient querying and analysis.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BFF25-83CF-C105-5237-D80BA50CF73C}"/>
              </a:ext>
            </a:extLst>
          </p:cNvPr>
          <p:cNvSpPr txBox="1"/>
          <p:nvPr/>
        </p:nvSpPr>
        <p:spPr>
          <a:xfrm>
            <a:off x="3395032" y="5066581"/>
            <a:ext cx="85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Kinesis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8CC4D-9947-6946-197A-555F87BDDF91}"/>
              </a:ext>
            </a:extLst>
          </p:cNvPr>
          <p:cNvSpPr txBox="1"/>
          <p:nvPr/>
        </p:nvSpPr>
        <p:spPr>
          <a:xfrm>
            <a:off x="4724398" y="5066581"/>
            <a:ext cx="93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Lambda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2BB70-87C0-2733-97EC-55ECD39E19C9}"/>
              </a:ext>
            </a:extLst>
          </p:cNvPr>
          <p:cNvSpPr txBox="1"/>
          <p:nvPr/>
        </p:nvSpPr>
        <p:spPr>
          <a:xfrm>
            <a:off x="6399900" y="5066581"/>
            <a:ext cx="85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170054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077F3-FA7F-4DAE-D8F3-029DCA824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83AB27-0283-0964-D350-C0A8713003A8}"/>
              </a:ext>
            </a:extLst>
          </p:cNvPr>
          <p:cNvSpPr txBox="1"/>
          <p:nvPr/>
        </p:nvSpPr>
        <p:spPr>
          <a:xfrm>
            <a:off x="281795" y="143772"/>
            <a:ext cx="5411639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b="1" u="sng" dirty="0">
                <a:latin typeface="Calibri Light (Headings)"/>
              </a:rPr>
              <a:t>Modelling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05AF3-57C9-45B8-3498-D965AE674810}"/>
              </a:ext>
            </a:extLst>
          </p:cNvPr>
          <p:cNvSpPr txBox="1"/>
          <p:nvPr/>
        </p:nvSpPr>
        <p:spPr>
          <a:xfrm>
            <a:off x="529086" y="1495245"/>
            <a:ext cx="11007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b="1" dirty="0"/>
              <a:t>Split Data:</a:t>
            </a:r>
            <a:r>
              <a:rPr lang="en-US" sz="2000" dirty="0"/>
              <a:t> The dataset is divided into training, validation, and test sets for effective model learning.</a:t>
            </a:r>
          </a:p>
          <a:p>
            <a:endParaRPr lang="en-US" sz="20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000" b="1" dirty="0"/>
              <a:t>Select Features: </a:t>
            </a:r>
            <a:r>
              <a:rPr lang="en-US" sz="2000" dirty="0"/>
              <a:t>Key indicators like sentiment scores and stock trends are chosen to enhance predictions.</a:t>
            </a:r>
          </a:p>
          <a:p>
            <a:endParaRPr lang="en-US" sz="2000" b="1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000" b="1" dirty="0"/>
              <a:t>Train Model</a:t>
            </a:r>
            <a:r>
              <a:rPr lang="en-US" sz="2000" b="1" dirty="0"/>
              <a:t>: </a:t>
            </a:r>
            <a:r>
              <a:rPr lang="en-US" sz="2000" dirty="0"/>
              <a:t>Various models, such as Regression, </a:t>
            </a:r>
            <a:r>
              <a:rPr lang="en-US" sz="2000" dirty="0" err="1"/>
              <a:t>XGBoost</a:t>
            </a:r>
            <a:r>
              <a:rPr lang="en-US" sz="2000" dirty="0"/>
              <a:t>, and LSTMs are tested to determine the best performer.</a:t>
            </a:r>
            <a:endParaRPr lang="en-IN" sz="2000" b="1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B202B17-13FC-6817-43F6-22FFC5A24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349" y="4136964"/>
            <a:ext cx="4184170" cy="118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43BE69-E84C-4222-229C-622163DF64B1}"/>
              </a:ext>
            </a:extLst>
          </p:cNvPr>
          <p:cNvSpPr txBox="1"/>
          <p:nvPr/>
        </p:nvSpPr>
        <p:spPr>
          <a:xfrm>
            <a:off x="3818624" y="5242883"/>
            <a:ext cx="85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EC2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794E9-16C4-E190-0A81-337C951DFB92}"/>
              </a:ext>
            </a:extLst>
          </p:cNvPr>
          <p:cNvSpPr txBox="1"/>
          <p:nvPr/>
        </p:nvSpPr>
        <p:spPr>
          <a:xfrm>
            <a:off x="5224732" y="5242883"/>
            <a:ext cx="937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Lambda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34D7BC-DF1A-B24E-F9BA-6DF23887673F}"/>
              </a:ext>
            </a:extLst>
          </p:cNvPr>
          <p:cNvSpPr txBox="1"/>
          <p:nvPr/>
        </p:nvSpPr>
        <p:spPr>
          <a:xfrm>
            <a:off x="7049757" y="5242883"/>
            <a:ext cx="85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S3</a:t>
            </a:r>
          </a:p>
        </p:txBody>
      </p:sp>
    </p:spTree>
    <p:extLst>
      <p:ext uri="{BB962C8B-B14F-4D97-AF65-F5344CB8AC3E}">
        <p14:creationId xmlns:p14="http://schemas.microsoft.com/office/powerpoint/2010/main" val="15323603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2722</TotalTime>
  <Words>701</Words>
  <Application>Microsoft Office PowerPoint</Application>
  <PresentationFormat>Widescreen</PresentationFormat>
  <Paragraphs>98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Calibri Light (Headings)</vt:lpstr>
      <vt:lpstr>Roboto</vt:lpstr>
      <vt:lpstr>Times New Roman</vt:lpstr>
      <vt:lpstr>Wingdings</vt:lpstr>
      <vt:lpstr>Retrospect</vt:lpstr>
      <vt:lpstr>PowerPoint Presentation</vt:lpstr>
      <vt:lpstr>MEET THE  TEAM</vt:lpstr>
      <vt:lpstr>The Business Problem</vt:lpstr>
      <vt:lpstr>How to Solve</vt:lpstr>
      <vt:lpstr>Crisp-DM 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Priyanka Singh</dc:creator>
  <cp:lastModifiedBy>Harshitha Reddy</cp:lastModifiedBy>
  <cp:revision>44</cp:revision>
  <dcterms:created xsi:type="dcterms:W3CDTF">2025-03-01T17:54:10Z</dcterms:created>
  <dcterms:modified xsi:type="dcterms:W3CDTF">2025-03-04T20:33:16Z</dcterms:modified>
</cp:coreProperties>
</file>