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9ff642d6f_0_1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9ff642d6f_0_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2982214" y="597153"/>
            <a:ext cx="6191250" cy="6896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350">
                <a:solidFill>
                  <a:srgbClr val="24242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624331" y="1218565"/>
            <a:ext cx="10699750" cy="47713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2982214" y="597153"/>
            <a:ext cx="6191250" cy="6896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350">
                <a:solidFill>
                  <a:srgbClr val="24242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5"/>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6"/>
          <p:cNvSpPr txBox="1"/>
          <p:nvPr>
            <p:ph type="title"/>
          </p:nvPr>
        </p:nvSpPr>
        <p:spPr>
          <a:xfrm>
            <a:off x="2982214" y="597153"/>
            <a:ext cx="6191250" cy="6896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350">
                <a:solidFill>
                  <a:srgbClr val="24242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2851150" cy="6857998"/>
          </a:xfrm>
          <a:prstGeom prst="rect">
            <a:avLst/>
          </a:prstGeom>
          <a:noFill/>
          <a:ln>
            <a:noFill/>
          </a:ln>
        </p:spPr>
      </p:pic>
      <p:sp>
        <p:nvSpPr>
          <p:cNvPr id="7" name="Google Shape;7;p1"/>
          <p:cNvSpPr/>
          <p:nvPr/>
        </p:nvSpPr>
        <p:spPr>
          <a:xfrm>
            <a:off x="0" y="0"/>
            <a:ext cx="181610" cy="6856730"/>
          </a:xfrm>
          <a:custGeom>
            <a:rect b="b" l="l" r="r" t="t"/>
            <a:pathLst>
              <a:path extrusionOk="0" h="6856730" w="181610">
                <a:moveTo>
                  <a:pt x="181610" y="0"/>
                </a:moveTo>
                <a:lnTo>
                  <a:pt x="0" y="0"/>
                </a:lnTo>
                <a:lnTo>
                  <a:pt x="0" y="6856729"/>
                </a:lnTo>
                <a:lnTo>
                  <a:pt x="181610" y="6856729"/>
                </a:lnTo>
                <a:lnTo>
                  <a:pt x="181610" y="0"/>
                </a:lnTo>
                <a:close/>
              </a:path>
            </a:pathLst>
          </a:custGeom>
          <a:solidFill>
            <a:srgbClr val="756D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txBox="1"/>
          <p:nvPr>
            <p:ph type="title"/>
          </p:nvPr>
        </p:nvSpPr>
        <p:spPr>
          <a:xfrm>
            <a:off x="2982214" y="597153"/>
            <a:ext cx="6191250" cy="68961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350" u="none" cap="none" strike="noStrike">
                <a:solidFill>
                  <a:srgbClr val="242424"/>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624331" y="1218565"/>
            <a:ext cx="10699750" cy="477139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p:nvPr/>
        </p:nvSpPr>
        <p:spPr>
          <a:xfrm>
            <a:off x="0" y="4323079"/>
            <a:ext cx="1741805" cy="778510"/>
          </a:xfrm>
          <a:custGeom>
            <a:rect b="b" l="l" r="r" t="t"/>
            <a:pathLst>
              <a:path extrusionOk="0" h="778510" w="1741805">
                <a:moveTo>
                  <a:pt x="1344930" y="0"/>
                </a:moveTo>
                <a:lnTo>
                  <a:pt x="0" y="0"/>
                </a:lnTo>
                <a:lnTo>
                  <a:pt x="0" y="778510"/>
                </a:lnTo>
                <a:lnTo>
                  <a:pt x="1344930" y="778510"/>
                </a:lnTo>
                <a:lnTo>
                  <a:pt x="1355090" y="777875"/>
                </a:lnTo>
                <a:lnTo>
                  <a:pt x="1363345" y="775335"/>
                </a:lnTo>
                <a:lnTo>
                  <a:pt x="1369695" y="772795"/>
                </a:lnTo>
                <a:lnTo>
                  <a:pt x="1374140" y="769620"/>
                </a:lnTo>
                <a:lnTo>
                  <a:pt x="1374140" y="764540"/>
                </a:lnTo>
                <a:lnTo>
                  <a:pt x="1377950" y="764540"/>
                </a:lnTo>
                <a:lnTo>
                  <a:pt x="1734820" y="408940"/>
                </a:lnTo>
                <a:lnTo>
                  <a:pt x="1739900" y="400050"/>
                </a:lnTo>
                <a:lnTo>
                  <a:pt x="1741805" y="388620"/>
                </a:lnTo>
                <a:lnTo>
                  <a:pt x="1739900" y="377190"/>
                </a:lnTo>
                <a:lnTo>
                  <a:pt x="1734820" y="365760"/>
                </a:lnTo>
                <a:lnTo>
                  <a:pt x="1377950" y="13970"/>
                </a:lnTo>
                <a:lnTo>
                  <a:pt x="1377950" y="10160"/>
                </a:lnTo>
                <a:lnTo>
                  <a:pt x="1374140" y="10160"/>
                </a:lnTo>
                <a:lnTo>
                  <a:pt x="1369695" y="6350"/>
                </a:lnTo>
                <a:lnTo>
                  <a:pt x="1363345" y="3175"/>
                </a:lnTo>
                <a:lnTo>
                  <a:pt x="1355090" y="635"/>
                </a:lnTo>
                <a:lnTo>
                  <a:pt x="1344930" y="0"/>
                </a:lnTo>
                <a:close/>
              </a:path>
            </a:pathLst>
          </a:custGeom>
          <a:solidFill>
            <a:srgbClr val="A32E0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 name="Google Shape;46;p7"/>
          <p:cNvSpPr txBox="1"/>
          <p:nvPr>
            <p:ph type="title"/>
          </p:nvPr>
        </p:nvSpPr>
        <p:spPr>
          <a:xfrm>
            <a:off x="1601469" y="331978"/>
            <a:ext cx="8133715" cy="1124585"/>
          </a:xfrm>
          <a:prstGeom prst="rect">
            <a:avLst/>
          </a:prstGeom>
          <a:noFill/>
          <a:ln>
            <a:noFill/>
          </a:ln>
        </p:spPr>
        <p:txBody>
          <a:bodyPr anchorCtr="0" anchor="t" bIns="0" lIns="0" spcFirstLastPara="1" rIns="0" wrap="square" tIns="10775">
            <a:spAutoFit/>
          </a:bodyPr>
          <a:lstStyle/>
          <a:p>
            <a:pPr indent="0" lvl="0" marL="12700" marR="5080" rtl="0" algn="l">
              <a:lnSpc>
                <a:spcPct val="100299"/>
              </a:lnSpc>
              <a:spcBef>
                <a:spcPts val="0"/>
              </a:spcBef>
              <a:spcAft>
                <a:spcPts val="0"/>
              </a:spcAft>
              <a:buNone/>
            </a:pPr>
            <a:r>
              <a:rPr b="1" lang="en-US" sz="3600">
                <a:latin typeface="Trebuchet MS"/>
                <a:ea typeface="Trebuchet MS"/>
                <a:cs typeface="Trebuchet MS"/>
                <a:sym typeface="Trebuchet MS"/>
              </a:rPr>
              <a:t>18CSC302J-Computer Networks  Project</a:t>
            </a:r>
            <a:endParaRPr sz="3600">
              <a:latin typeface="Trebuchet MS"/>
              <a:ea typeface="Trebuchet MS"/>
              <a:cs typeface="Trebuchet MS"/>
              <a:sym typeface="Trebuchet MS"/>
            </a:endParaRPr>
          </a:p>
        </p:txBody>
      </p:sp>
      <p:sp>
        <p:nvSpPr>
          <p:cNvPr id="47" name="Google Shape;47;p7"/>
          <p:cNvSpPr txBox="1"/>
          <p:nvPr/>
        </p:nvSpPr>
        <p:spPr>
          <a:xfrm>
            <a:off x="1601469" y="1656715"/>
            <a:ext cx="8892600" cy="610500"/>
          </a:xfrm>
          <a:prstGeom prst="rect">
            <a:avLst/>
          </a:prstGeom>
          <a:noFill/>
          <a:ln>
            <a:noFill/>
          </a:ln>
        </p:spPr>
        <p:txBody>
          <a:bodyPr anchorCtr="0" anchor="t" bIns="0" lIns="0" spcFirstLastPara="1" rIns="0" wrap="square" tIns="10150">
            <a:spAutoFit/>
          </a:bodyPr>
          <a:lstStyle/>
          <a:p>
            <a:pPr indent="0" lvl="0" marL="12700" marR="5080" rtl="0" algn="l">
              <a:lnSpc>
                <a:spcPct val="100400"/>
              </a:lnSpc>
              <a:spcBef>
                <a:spcPts val="0"/>
              </a:spcBef>
              <a:spcAft>
                <a:spcPts val="0"/>
              </a:spcAft>
              <a:buNone/>
            </a:pPr>
            <a:r>
              <a:rPr b="1" lang="en-US" sz="3900">
                <a:solidFill>
                  <a:srgbClr val="242424"/>
                </a:solidFill>
                <a:latin typeface="Trebuchet MS"/>
                <a:ea typeface="Trebuchet MS"/>
                <a:cs typeface="Trebuchet MS"/>
                <a:sym typeface="Trebuchet MS"/>
              </a:rPr>
              <a:t>Network	Design  Proposal for Bank </a:t>
            </a:r>
            <a:endParaRPr sz="3900">
              <a:latin typeface="Trebuchet MS"/>
              <a:ea typeface="Trebuchet MS"/>
              <a:cs typeface="Trebuchet MS"/>
              <a:sym typeface="Trebuchet MS"/>
            </a:endParaRPr>
          </a:p>
        </p:txBody>
      </p:sp>
      <p:sp>
        <p:nvSpPr>
          <p:cNvPr id="48" name="Google Shape;48;p7"/>
          <p:cNvSpPr txBox="1"/>
          <p:nvPr/>
        </p:nvSpPr>
        <p:spPr>
          <a:xfrm>
            <a:off x="7346050" y="4616950"/>
            <a:ext cx="4018500" cy="1648200"/>
          </a:xfrm>
          <a:prstGeom prst="rect">
            <a:avLst/>
          </a:prstGeom>
          <a:noFill/>
          <a:ln>
            <a:noFill/>
          </a:ln>
        </p:spPr>
        <p:txBody>
          <a:bodyPr anchorCtr="0" anchor="t" bIns="0" lIns="0" spcFirstLastPara="1" rIns="0" wrap="square" tIns="12050">
            <a:spAutoFit/>
          </a:bodyPr>
          <a:lstStyle/>
          <a:p>
            <a:pPr indent="0" lvl="0" marL="0" rtl="0" algn="l">
              <a:spcBef>
                <a:spcPts val="0"/>
              </a:spcBef>
              <a:spcAft>
                <a:spcPts val="0"/>
              </a:spcAft>
              <a:buNone/>
            </a:pPr>
            <a:r>
              <a:rPr lang="en-US" sz="1600">
                <a:latin typeface="Times"/>
                <a:ea typeface="Times"/>
                <a:cs typeface="Times"/>
                <a:sym typeface="Times"/>
              </a:rPr>
              <a:t>RA2011003011121     Charvee Rathod</a:t>
            </a:r>
            <a:endParaRPr sz="1600">
              <a:latin typeface="Times"/>
              <a:ea typeface="Times"/>
              <a:cs typeface="Times"/>
              <a:sym typeface="Times"/>
            </a:endParaRPr>
          </a:p>
          <a:p>
            <a:pPr indent="0" lvl="0" marL="0" rtl="0" algn="l">
              <a:spcBef>
                <a:spcPts val="0"/>
              </a:spcBef>
              <a:spcAft>
                <a:spcPts val="0"/>
              </a:spcAft>
              <a:buNone/>
            </a:pPr>
            <a:r>
              <a:rPr lang="en-US" sz="1600">
                <a:latin typeface="Times"/>
                <a:ea typeface="Times"/>
                <a:cs typeface="Times"/>
                <a:sym typeface="Times"/>
              </a:rPr>
              <a:t>RA2011003011138     Divyansh Joshi</a:t>
            </a:r>
            <a:endParaRPr sz="1600">
              <a:latin typeface="Times"/>
              <a:ea typeface="Times"/>
              <a:cs typeface="Times"/>
              <a:sym typeface="Times"/>
            </a:endParaRPr>
          </a:p>
          <a:p>
            <a:pPr indent="0" lvl="0" marL="0" rtl="0" algn="l">
              <a:spcBef>
                <a:spcPts val="0"/>
              </a:spcBef>
              <a:spcAft>
                <a:spcPts val="0"/>
              </a:spcAft>
              <a:buNone/>
            </a:pPr>
            <a:r>
              <a:rPr lang="en-US" sz="1600">
                <a:latin typeface="Times"/>
                <a:ea typeface="Times"/>
                <a:cs typeface="Times"/>
                <a:sym typeface="Times"/>
              </a:rPr>
              <a:t>RA2011003011142     Kankana Majumder</a:t>
            </a:r>
            <a:endParaRPr sz="1600">
              <a:latin typeface="Times"/>
              <a:ea typeface="Times"/>
              <a:cs typeface="Times"/>
              <a:sym typeface="Times"/>
            </a:endParaRPr>
          </a:p>
          <a:p>
            <a:pPr indent="0" lvl="0" marL="0" rtl="0" algn="l">
              <a:spcBef>
                <a:spcPts val="0"/>
              </a:spcBef>
              <a:spcAft>
                <a:spcPts val="0"/>
              </a:spcAft>
              <a:buNone/>
            </a:pPr>
            <a:r>
              <a:rPr lang="en-US" sz="1600">
                <a:latin typeface="Times"/>
                <a:ea typeface="Times"/>
                <a:cs typeface="Times"/>
                <a:sym typeface="Times"/>
              </a:rPr>
              <a:t>RA2011003011149     Bhanu Pratap </a:t>
            </a:r>
            <a:r>
              <a:rPr lang="en-US" sz="1600">
                <a:latin typeface="Times"/>
                <a:ea typeface="Times"/>
                <a:cs typeface="Times"/>
                <a:sym typeface="Times"/>
              </a:rPr>
              <a:t>Singh</a:t>
            </a:r>
            <a:endParaRPr sz="1600">
              <a:latin typeface="Times"/>
              <a:ea typeface="Times"/>
              <a:cs typeface="Times"/>
              <a:sym typeface="Times"/>
            </a:endParaRPr>
          </a:p>
          <a:p>
            <a:pPr indent="0" lvl="0" marL="0" rtl="0" algn="l">
              <a:spcBef>
                <a:spcPts val="0"/>
              </a:spcBef>
              <a:spcAft>
                <a:spcPts val="0"/>
              </a:spcAft>
              <a:buNone/>
            </a:pPr>
            <a:r>
              <a:rPr lang="en-US" sz="1600">
                <a:latin typeface="Times"/>
                <a:ea typeface="Times"/>
                <a:cs typeface="Times"/>
                <a:sym typeface="Times"/>
              </a:rPr>
              <a:t>RA2011003011183     Sutirtha Chattopadhyay</a:t>
            </a:r>
            <a:endParaRPr sz="1600">
              <a:latin typeface="Times"/>
              <a:ea typeface="Times"/>
              <a:cs typeface="Times"/>
              <a:sym typeface="Times"/>
            </a:endParaRPr>
          </a:p>
          <a:p>
            <a:pPr indent="0" lvl="0" marL="12700" marR="0" rtl="0" algn="l">
              <a:lnSpc>
                <a:spcPct val="100000"/>
              </a:lnSpc>
              <a:spcBef>
                <a:spcPts val="994"/>
              </a:spcBef>
              <a:spcAft>
                <a:spcPts val="0"/>
              </a:spcAft>
              <a:buNone/>
            </a:pPr>
            <a:r>
              <a:t/>
            </a:r>
            <a:endParaRPr sz="1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grpSp>
        <p:nvGrpSpPr>
          <p:cNvPr id="110" name="Google Shape;110;p16"/>
          <p:cNvGrpSpPr/>
          <p:nvPr/>
        </p:nvGrpSpPr>
        <p:grpSpPr>
          <a:xfrm>
            <a:off x="0" y="0"/>
            <a:ext cx="2851150" cy="6857998"/>
            <a:chOff x="0" y="0"/>
            <a:chExt cx="2851150" cy="6857998"/>
          </a:xfrm>
        </p:grpSpPr>
        <p:pic>
          <p:nvPicPr>
            <p:cNvPr id="111" name="Google Shape;111;p16"/>
            <p:cNvPicPr preferRelativeResize="0"/>
            <p:nvPr/>
          </p:nvPicPr>
          <p:blipFill rotWithShape="1">
            <a:blip r:embed="rId3">
              <a:alphaModFix/>
            </a:blip>
            <a:srcRect b="0" l="0" r="0" t="0"/>
            <a:stretch/>
          </p:blipFill>
          <p:spPr>
            <a:xfrm>
              <a:off x="0" y="0"/>
              <a:ext cx="2851150" cy="6857998"/>
            </a:xfrm>
            <a:prstGeom prst="rect">
              <a:avLst/>
            </a:prstGeom>
            <a:noFill/>
            <a:ln>
              <a:noFill/>
            </a:ln>
          </p:spPr>
        </p:pic>
        <p:sp>
          <p:nvSpPr>
            <p:cNvPr id="112" name="Google Shape;112;p16"/>
            <p:cNvSpPr/>
            <p:nvPr/>
          </p:nvSpPr>
          <p:spPr>
            <a:xfrm>
              <a:off x="0" y="0"/>
              <a:ext cx="181610" cy="6856730"/>
            </a:xfrm>
            <a:custGeom>
              <a:rect b="b" l="l" r="r" t="t"/>
              <a:pathLst>
                <a:path extrusionOk="0" h="6856730" w="181610">
                  <a:moveTo>
                    <a:pt x="181610" y="0"/>
                  </a:moveTo>
                  <a:lnTo>
                    <a:pt x="0" y="0"/>
                  </a:lnTo>
                  <a:lnTo>
                    <a:pt x="0" y="6856729"/>
                  </a:lnTo>
                  <a:lnTo>
                    <a:pt x="181610" y="6856729"/>
                  </a:lnTo>
                  <a:lnTo>
                    <a:pt x="181610" y="0"/>
                  </a:lnTo>
                  <a:close/>
                </a:path>
              </a:pathLst>
            </a:custGeom>
            <a:solidFill>
              <a:srgbClr val="756D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3" name="Google Shape;113;p16"/>
          <p:cNvSpPr txBox="1"/>
          <p:nvPr>
            <p:ph type="title"/>
          </p:nvPr>
        </p:nvSpPr>
        <p:spPr>
          <a:xfrm>
            <a:off x="3380359" y="1386662"/>
            <a:ext cx="4910455" cy="10318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600">
                <a:solidFill>
                  <a:srgbClr val="000000"/>
                </a:solidFill>
              </a:rPr>
              <a:t>THANK YOU</a:t>
            </a:r>
            <a:endParaRPr sz="6600"/>
          </a:p>
        </p:txBody>
      </p:sp>
      <p:sp>
        <p:nvSpPr>
          <p:cNvPr id="114" name="Google Shape;114;p16"/>
          <p:cNvSpPr/>
          <p:nvPr/>
        </p:nvSpPr>
        <p:spPr>
          <a:xfrm>
            <a:off x="0" y="722630"/>
            <a:ext cx="1591310" cy="506730"/>
          </a:xfrm>
          <a:custGeom>
            <a:rect b="b" l="l" r="r" t="t"/>
            <a:pathLst>
              <a:path extrusionOk="0" h="506730" w="159131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5"/>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8"/>
          <p:cNvSpPr txBox="1"/>
          <p:nvPr>
            <p:ph type="title"/>
          </p:nvPr>
        </p:nvSpPr>
        <p:spPr>
          <a:xfrm>
            <a:off x="3877183" y="566369"/>
            <a:ext cx="3625215" cy="84899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solidFill>
                  <a:srgbClr val="000000"/>
                </a:solidFill>
              </a:rPr>
              <a:t>ABSTRACT</a:t>
            </a:r>
            <a:endParaRPr sz="5400"/>
          </a:p>
        </p:txBody>
      </p:sp>
      <p:sp>
        <p:nvSpPr>
          <p:cNvPr id="54" name="Google Shape;54;p8"/>
          <p:cNvSpPr txBox="1"/>
          <p:nvPr/>
        </p:nvSpPr>
        <p:spPr>
          <a:xfrm>
            <a:off x="735575" y="2266323"/>
            <a:ext cx="10509300" cy="4584900"/>
          </a:xfrm>
          <a:prstGeom prst="rect">
            <a:avLst/>
          </a:prstGeom>
          <a:noFill/>
          <a:ln>
            <a:noFill/>
          </a:ln>
        </p:spPr>
        <p:txBody>
          <a:bodyPr anchorCtr="0" anchor="t" bIns="0" lIns="0" spcFirstLastPara="1" rIns="0" wrap="square" tIns="13325">
            <a:spAutoFit/>
          </a:bodyPr>
          <a:lstStyle/>
          <a:p>
            <a:pPr indent="0" lvl="0" marL="457200" marR="599440" rtl="0" algn="l">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A network proposal has to be developed for a bank. The bank has a main office , which is</a:t>
            </a:r>
            <a:endParaRPr sz="2300">
              <a:latin typeface="Trebuchet MS"/>
              <a:ea typeface="Trebuchet MS"/>
              <a:cs typeface="Trebuchet MS"/>
              <a:sym typeface="Trebuchet MS"/>
            </a:endParaRPr>
          </a:p>
          <a:p>
            <a:pPr indent="0" lvl="0" marL="457200" marR="599440" rtl="0" algn="l">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located in Chennai, and has 5 branch offices located at Coimbatore, Madurai, Trichy, Salem</a:t>
            </a:r>
            <a:endParaRPr sz="2300">
              <a:latin typeface="Trebuchet MS"/>
              <a:ea typeface="Trebuchet MS"/>
              <a:cs typeface="Trebuchet MS"/>
              <a:sym typeface="Trebuchet MS"/>
            </a:endParaRPr>
          </a:p>
          <a:p>
            <a:pPr indent="0" lvl="0" marL="457200" marR="599440" rtl="0" algn="l">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and Thirunelveli. The bank has an application server, which is used by it’s customers across</a:t>
            </a:r>
            <a:endParaRPr sz="2300">
              <a:latin typeface="Trebuchet MS"/>
              <a:ea typeface="Trebuchet MS"/>
              <a:cs typeface="Trebuchet MS"/>
              <a:sym typeface="Trebuchet MS"/>
            </a:endParaRPr>
          </a:p>
          <a:p>
            <a:pPr indent="0" lvl="0" marL="457200" marR="599440" rtl="0" algn="l">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the world for online transactions. All the branches have high speed internet connection. There</a:t>
            </a:r>
            <a:endParaRPr sz="2300">
              <a:latin typeface="Trebuchet MS"/>
              <a:ea typeface="Trebuchet MS"/>
              <a:cs typeface="Trebuchet MS"/>
              <a:sym typeface="Trebuchet MS"/>
            </a:endParaRPr>
          </a:p>
          <a:p>
            <a:pPr indent="0" lvl="0" marL="457200" marR="599440" rtl="0" algn="l">
              <a:lnSpc>
                <a:spcPct val="120000"/>
              </a:lnSpc>
              <a:spcBef>
                <a:spcPts val="0"/>
              </a:spcBef>
              <a:spcAft>
                <a:spcPts val="0"/>
              </a:spcAft>
              <a:buClr>
                <a:schemeClr val="dk1"/>
              </a:buClr>
              <a:buSzPts val="1100"/>
              <a:buFont typeface="Arial"/>
              <a:buNone/>
            </a:pPr>
            <a:r>
              <a:rPr lang="en-US" sz="2300">
                <a:latin typeface="Trebuchet MS"/>
                <a:ea typeface="Trebuchet MS"/>
                <a:cs typeface="Trebuchet MS"/>
                <a:sym typeface="Trebuchet MS"/>
              </a:rPr>
              <a:t>are approximately 50 users in each of the branch offices and 100 users in the main office.</a:t>
            </a:r>
            <a:endParaRPr sz="2300">
              <a:latin typeface="Trebuchet MS"/>
              <a:ea typeface="Trebuchet MS"/>
              <a:cs typeface="Trebuchet MS"/>
              <a:sym typeface="Trebuchet MS"/>
            </a:endParaRPr>
          </a:p>
          <a:p>
            <a:pPr indent="0" lvl="0" marL="457200" marR="599440" rtl="0" algn="l">
              <a:lnSpc>
                <a:spcPct val="120000"/>
              </a:lnSpc>
              <a:spcBef>
                <a:spcPts val="0"/>
              </a:spcBef>
              <a:spcAft>
                <a:spcPts val="0"/>
              </a:spcAft>
              <a:buNone/>
            </a:pPr>
            <a:r>
              <a:t/>
            </a:r>
            <a:endParaRPr sz="2100">
              <a:latin typeface="Trebuchet MS"/>
              <a:ea typeface="Trebuchet MS"/>
              <a:cs typeface="Trebuchet MS"/>
              <a:sym typeface="Trebuchet MS"/>
            </a:endParaRPr>
          </a:p>
        </p:txBody>
      </p:sp>
      <p:sp>
        <p:nvSpPr>
          <p:cNvPr id="55" name="Google Shape;55;p8"/>
          <p:cNvSpPr/>
          <p:nvPr/>
        </p:nvSpPr>
        <p:spPr>
          <a:xfrm>
            <a:off x="0" y="713740"/>
            <a:ext cx="1591310" cy="506730"/>
          </a:xfrm>
          <a:custGeom>
            <a:rect b="b" l="l" r="r" t="t"/>
            <a:pathLst>
              <a:path extrusionOk="0" h="506730" w="159131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9"/>
          <p:cNvSpPr/>
          <p:nvPr/>
        </p:nvSpPr>
        <p:spPr>
          <a:xfrm>
            <a:off x="0" y="713740"/>
            <a:ext cx="1591310" cy="506730"/>
          </a:xfrm>
          <a:custGeom>
            <a:rect b="b" l="l" r="r" t="t"/>
            <a:pathLst>
              <a:path extrusionOk="0" h="506730" w="159131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 name="Google Shape;61;p9"/>
          <p:cNvSpPr txBox="1"/>
          <p:nvPr>
            <p:ph type="title"/>
          </p:nvPr>
        </p:nvSpPr>
        <p:spPr>
          <a:xfrm>
            <a:off x="5061330" y="464566"/>
            <a:ext cx="2052320" cy="3384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050"/>
              <a:t>INTRODUCTION</a:t>
            </a:r>
            <a:endParaRPr sz="2050"/>
          </a:p>
        </p:txBody>
      </p:sp>
      <p:sp>
        <p:nvSpPr>
          <p:cNvPr id="62" name="Google Shape;62;p9"/>
          <p:cNvSpPr txBox="1"/>
          <p:nvPr/>
        </p:nvSpPr>
        <p:spPr>
          <a:xfrm>
            <a:off x="1012952" y="1700529"/>
            <a:ext cx="10367700" cy="290100"/>
          </a:xfrm>
          <a:prstGeom prst="rect">
            <a:avLst/>
          </a:prstGeom>
          <a:noFill/>
          <a:ln>
            <a:noFill/>
          </a:ln>
        </p:spPr>
        <p:txBody>
          <a:bodyPr anchorCtr="0" anchor="t" bIns="0" lIns="0" spcFirstLastPara="1" rIns="0" wrap="square" tIns="13325">
            <a:spAutoFit/>
          </a:bodyPr>
          <a:lstStyle/>
          <a:p>
            <a:pPr indent="0" lvl="0" marL="12065" marR="5080" rtl="0" algn="l">
              <a:lnSpc>
                <a:spcPct val="99800"/>
              </a:lnSpc>
              <a:spcBef>
                <a:spcPts val="0"/>
              </a:spcBef>
              <a:spcAft>
                <a:spcPts val="0"/>
              </a:spcAft>
              <a:buNone/>
            </a:pPr>
            <a:r>
              <a:t/>
            </a:r>
            <a:endParaRPr sz="1800">
              <a:latin typeface="Trebuchet MS"/>
              <a:ea typeface="Trebuchet MS"/>
              <a:cs typeface="Trebuchet MS"/>
              <a:sym typeface="Trebuchet MS"/>
            </a:endParaRPr>
          </a:p>
        </p:txBody>
      </p:sp>
      <p:sp>
        <p:nvSpPr>
          <p:cNvPr id="63" name="Google Shape;63;p9"/>
          <p:cNvSpPr txBox="1"/>
          <p:nvPr/>
        </p:nvSpPr>
        <p:spPr>
          <a:xfrm>
            <a:off x="729487" y="2785998"/>
            <a:ext cx="1059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1800">
              <a:latin typeface="Arial"/>
              <a:ea typeface="Arial"/>
              <a:cs typeface="Arial"/>
              <a:sym typeface="Arial"/>
            </a:endParaRPr>
          </a:p>
        </p:txBody>
      </p:sp>
      <p:sp>
        <p:nvSpPr>
          <p:cNvPr id="64" name="Google Shape;64;p9"/>
          <p:cNvSpPr txBox="1"/>
          <p:nvPr/>
        </p:nvSpPr>
        <p:spPr>
          <a:xfrm>
            <a:off x="1012952" y="2811907"/>
            <a:ext cx="10751100" cy="289800"/>
          </a:xfrm>
          <a:prstGeom prst="rect">
            <a:avLst/>
          </a:prstGeom>
          <a:noFill/>
          <a:ln>
            <a:noFill/>
          </a:ln>
        </p:spPr>
        <p:txBody>
          <a:bodyPr anchorCtr="0" anchor="t" bIns="0" lIns="0" spcFirstLastPara="1" rIns="0" wrap="square" tIns="13950">
            <a:spAutoFit/>
          </a:bodyPr>
          <a:lstStyle/>
          <a:p>
            <a:pPr indent="-1905" lvl="0" marL="13970" marR="5080" rtl="0" algn="l">
              <a:lnSpc>
                <a:spcPct val="99500"/>
              </a:lnSpc>
              <a:spcBef>
                <a:spcPts val="0"/>
              </a:spcBef>
              <a:spcAft>
                <a:spcPts val="0"/>
              </a:spcAft>
              <a:buNone/>
            </a:pPr>
            <a:r>
              <a:t/>
            </a:r>
            <a:endParaRPr sz="1800">
              <a:latin typeface="Trebuchet MS"/>
              <a:ea typeface="Trebuchet MS"/>
              <a:cs typeface="Trebuchet MS"/>
              <a:sym typeface="Trebuchet MS"/>
            </a:endParaRPr>
          </a:p>
        </p:txBody>
      </p:sp>
      <p:sp>
        <p:nvSpPr>
          <p:cNvPr id="65" name="Google Shape;65;p9"/>
          <p:cNvSpPr txBox="1"/>
          <p:nvPr/>
        </p:nvSpPr>
        <p:spPr>
          <a:xfrm>
            <a:off x="1012952" y="3920108"/>
            <a:ext cx="71544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66" name="Google Shape;66;p9"/>
          <p:cNvSpPr txBox="1"/>
          <p:nvPr/>
        </p:nvSpPr>
        <p:spPr>
          <a:xfrm>
            <a:off x="1404250" y="1763475"/>
            <a:ext cx="9089700" cy="23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50">
                <a:solidFill>
                  <a:srgbClr val="333333"/>
                </a:solidFill>
                <a:highlight>
                  <a:srgbClr val="FFFFFF"/>
                </a:highlight>
                <a:latin typeface="Roboto"/>
                <a:ea typeface="Roboto"/>
                <a:cs typeface="Roboto"/>
                <a:sym typeface="Roboto"/>
              </a:rPr>
              <a:t>The general aim of this project is to simulate a banking system which is secure and easy to use. Previously the system was manual, not secure, also working slowly. This proposed system overcomes the lacking of the existing manual system. All branches of the Bank situated at District level provide the Banking services to customers and had to send report to the central branch manually, which sometimes creates problem to get, up-to-date information rapidly. </a:t>
            </a:r>
            <a:endParaRPr sz="2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ph type="title"/>
          </p:nvPr>
        </p:nvSpPr>
        <p:spPr>
          <a:xfrm>
            <a:off x="4338954" y="516382"/>
            <a:ext cx="326199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solidFill>
                  <a:srgbClr val="000000"/>
                </a:solidFill>
              </a:rPr>
              <a:t>OBJECTIVE</a:t>
            </a:r>
            <a:endParaRPr sz="4800"/>
          </a:p>
        </p:txBody>
      </p:sp>
      <p:sp>
        <p:nvSpPr>
          <p:cNvPr id="72" name="Google Shape;72;p10"/>
          <p:cNvSpPr txBox="1"/>
          <p:nvPr/>
        </p:nvSpPr>
        <p:spPr>
          <a:xfrm>
            <a:off x="1591302" y="1365837"/>
            <a:ext cx="9565500" cy="5063100"/>
          </a:xfrm>
          <a:prstGeom prst="rect">
            <a:avLst/>
          </a:prstGeom>
          <a:noFill/>
          <a:ln>
            <a:noFill/>
          </a:ln>
        </p:spPr>
        <p:txBody>
          <a:bodyPr anchorCtr="0" anchor="t" bIns="0" lIns="0" spcFirstLastPara="1" rIns="0" wrap="square" tIns="13950">
            <a:spAutoFit/>
          </a:bodyPr>
          <a:lstStyle/>
          <a:p>
            <a:pPr indent="0" lvl="0" marL="12700" marR="5080" rtl="0" algn="l">
              <a:lnSpc>
                <a:spcPct val="99400"/>
              </a:lnSpc>
              <a:spcBef>
                <a:spcPts val="0"/>
              </a:spcBef>
              <a:spcAft>
                <a:spcPts val="0"/>
              </a:spcAft>
              <a:buNone/>
            </a:pPr>
            <a:r>
              <a:rPr lang="en-US" sz="2200"/>
              <a:t>1. Identify the hardware components required to setup the network for the Bank </a:t>
            </a:r>
            <a:endParaRPr sz="2200"/>
          </a:p>
          <a:p>
            <a:pPr indent="0" lvl="0" marL="12700" marR="5080" rtl="0" algn="l">
              <a:lnSpc>
                <a:spcPct val="99400"/>
              </a:lnSpc>
              <a:spcBef>
                <a:spcPts val="0"/>
              </a:spcBef>
              <a:spcAft>
                <a:spcPts val="0"/>
              </a:spcAft>
              <a:buNone/>
            </a:pPr>
            <a:r>
              <a:rPr lang="en-US" sz="2200"/>
              <a:t>2. High availability should be available to the application server, which is accessible using https protocol. </a:t>
            </a:r>
            <a:endParaRPr sz="2200"/>
          </a:p>
          <a:p>
            <a:pPr indent="0" lvl="0" marL="12700" marR="5080" rtl="0" algn="l">
              <a:lnSpc>
                <a:spcPct val="99400"/>
              </a:lnSpc>
              <a:spcBef>
                <a:spcPts val="0"/>
              </a:spcBef>
              <a:spcAft>
                <a:spcPts val="0"/>
              </a:spcAft>
              <a:buNone/>
            </a:pPr>
            <a:r>
              <a:rPr lang="en-US" sz="2200"/>
              <a:t>3. The application server should be setup in a secure manner with network and host level protection. </a:t>
            </a:r>
            <a:endParaRPr sz="2200"/>
          </a:p>
          <a:p>
            <a:pPr indent="0" lvl="0" marL="12700" marR="5080" rtl="0" algn="l">
              <a:lnSpc>
                <a:spcPct val="99400"/>
              </a:lnSpc>
              <a:spcBef>
                <a:spcPts val="0"/>
              </a:spcBef>
              <a:spcAft>
                <a:spcPts val="0"/>
              </a:spcAft>
              <a:buNone/>
            </a:pPr>
            <a:r>
              <a:rPr lang="en-US" sz="2200"/>
              <a:t>4. All traffic into the application server should be scanned for security attacks. </a:t>
            </a:r>
            <a:endParaRPr sz="2200"/>
          </a:p>
          <a:p>
            <a:pPr indent="0" lvl="0" marL="12700" marR="5080" rtl="0" algn="l">
              <a:lnSpc>
                <a:spcPct val="99400"/>
              </a:lnSpc>
              <a:spcBef>
                <a:spcPts val="0"/>
              </a:spcBef>
              <a:spcAft>
                <a:spcPts val="0"/>
              </a:spcAft>
              <a:buNone/>
            </a:pPr>
            <a:r>
              <a:rPr lang="en-US" sz="2200"/>
              <a:t>5. IP network design for the branch and main offices. </a:t>
            </a:r>
            <a:endParaRPr sz="2200"/>
          </a:p>
          <a:p>
            <a:pPr indent="0" lvl="0" marL="12700" marR="5080" rtl="0" algn="l">
              <a:lnSpc>
                <a:spcPct val="99400"/>
              </a:lnSpc>
              <a:spcBef>
                <a:spcPts val="0"/>
              </a:spcBef>
              <a:spcAft>
                <a:spcPts val="0"/>
              </a:spcAft>
              <a:buNone/>
            </a:pPr>
            <a:r>
              <a:rPr lang="en-US" sz="2200"/>
              <a:t>6. IP addressing range for users and hardware components. </a:t>
            </a:r>
            <a:endParaRPr sz="2200"/>
          </a:p>
          <a:p>
            <a:pPr indent="0" lvl="0" marL="12700" marR="5080" rtl="0" algn="l">
              <a:lnSpc>
                <a:spcPct val="99400"/>
              </a:lnSpc>
              <a:spcBef>
                <a:spcPts val="0"/>
              </a:spcBef>
              <a:spcAft>
                <a:spcPts val="0"/>
              </a:spcAft>
              <a:buNone/>
            </a:pPr>
            <a:r>
              <a:rPr lang="en-US" sz="2200"/>
              <a:t>7. The users at different locations should be able to access each other, including the application server. </a:t>
            </a:r>
            <a:endParaRPr sz="2200"/>
          </a:p>
          <a:p>
            <a:pPr indent="0" lvl="0" marL="12700" marR="5080" rtl="0" algn="l">
              <a:lnSpc>
                <a:spcPct val="99400"/>
              </a:lnSpc>
              <a:spcBef>
                <a:spcPts val="0"/>
              </a:spcBef>
              <a:spcAft>
                <a:spcPts val="0"/>
              </a:spcAft>
              <a:buNone/>
            </a:pPr>
            <a:r>
              <a:rPr lang="en-US" sz="2200"/>
              <a:t>8. Identify the features and methodology which would be followed to achieve the solution. </a:t>
            </a:r>
            <a:endParaRPr sz="2200"/>
          </a:p>
          <a:p>
            <a:pPr indent="0" lvl="0" marL="12700" marR="5080" rtl="0" algn="l">
              <a:lnSpc>
                <a:spcPct val="99400"/>
              </a:lnSpc>
              <a:spcBef>
                <a:spcPts val="0"/>
              </a:spcBef>
              <a:spcAft>
                <a:spcPts val="0"/>
              </a:spcAft>
              <a:buNone/>
            </a:pPr>
            <a:r>
              <a:t/>
            </a:r>
            <a:endParaRPr sz="2200">
              <a:latin typeface="Arial"/>
              <a:ea typeface="Arial"/>
              <a:cs typeface="Arial"/>
              <a:sym typeface="Arial"/>
            </a:endParaRPr>
          </a:p>
        </p:txBody>
      </p:sp>
      <p:sp>
        <p:nvSpPr>
          <p:cNvPr id="73" name="Google Shape;73;p10"/>
          <p:cNvSpPr/>
          <p:nvPr/>
        </p:nvSpPr>
        <p:spPr>
          <a:xfrm>
            <a:off x="0" y="713740"/>
            <a:ext cx="1591310" cy="506730"/>
          </a:xfrm>
          <a:custGeom>
            <a:rect b="b" l="l" r="r" t="t"/>
            <a:pathLst>
              <a:path extrusionOk="0" h="506730" w="159131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4064634" y="656590"/>
            <a:ext cx="3983354"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REQUIREMENTS</a:t>
            </a:r>
            <a:endParaRPr sz="4000"/>
          </a:p>
        </p:txBody>
      </p:sp>
      <p:sp>
        <p:nvSpPr>
          <p:cNvPr id="79" name="Google Shape;79;p11"/>
          <p:cNvSpPr txBox="1"/>
          <p:nvPr/>
        </p:nvSpPr>
        <p:spPr>
          <a:xfrm>
            <a:off x="1116888" y="2051430"/>
            <a:ext cx="5481955" cy="3681095"/>
          </a:xfrm>
          <a:prstGeom prst="rect">
            <a:avLst/>
          </a:prstGeom>
          <a:noFill/>
          <a:ln>
            <a:noFill/>
          </a:ln>
        </p:spPr>
        <p:txBody>
          <a:bodyPr anchorCtr="0" anchor="t" bIns="0" lIns="0" spcFirstLastPara="1" rIns="0" wrap="square" tIns="12700">
            <a:spAutoFit/>
          </a:bodyPr>
          <a:lstStyle/>
          <a:p>
            <a:pPr indent="-283844" lvl="0" marL="295910" marR="0" rtl="0" algn="l">
              <a:lnSpc>
                <a:spcPct val="119791"/>
              </a:lnSpc>
              <a:spcBef>
                <a:spcPts val="0"/>
              </a:spcBef>
              <a:spcAft>
                <a:spcPts val="0"/>
              </a:spcAft>
              <a:buSzPts val="2400"/>
              <a:buFont typeface="Arial"/>
              <a:buChar char="•"/>
            </a:pPr>
            <a:r>
              <a:rPr i="1" lang="en-US" sz="2400">
                <a:latin typeface="Trebuchet MS"/>
                <a:ea typeface="Trebuchet MS"/>
                <a:cs typeface="Trebuchet MS"/>
                <a:sym typeface="Trebuchet MS"/>
              </a:rPr>
              <a:t>Hardware Requirements:</a:t>
            </a:r>
            <a:endParaRPr sz="2400">
              <a:latin typeface="Trebuchet MS"/>
              <a:ea typeface="Trebuchet MS"/>
              <a:cs typeface="Trebuchet MS"/>
              <a:sym typeface="Trebuchet MS"/>
            </a:endParaRPr>
          </a:p>
          <a:p>
            <a:pPr indent="-146049" lvl="1" marL="467994" marR="5080" rtl="0" algn="l">
              <a:lnSpc>
                <a:spcPct val="119583"/>
              </a:lnSpc>
              <a:spcBef>
                <a:spcPts val="95"/>
              </a:spcBef>
              <a:spcAft>
                <a:spcPts val="0"/>
              </a:spcAft>
              <a:buSzPts val="2300"/>
              <a:buFont typeface="Trebuchet MS"/>
              <a:buAutoNum type="arabicPeriod"/>
            </a:pPr>
            <a:r>
              <a:rPr b="0" i="1" lang="en-US" sz="2400" u="none" cap="none" strike="noStrike">
                <a:latin typeface="Trebuchet MS"/>
                <a:ea typeface="Trebuchet MS"/>
                <a:cs typeface="Trebuchet MS"/>
                <a:sym typeface="Trebuchet MS"/>
              </a:rPr>
              <a:t>End user devices-Pc’s, laptops.  2.Router</a:t>
            </a:r>
            <a:endParaRPr b="0" i="0" sz="2400" u="none" cap="none" strike="noStrike">
              <a:latin typeface="Trebuchet MS"/>
              <a:ea typeface="Trebuchet MS"/>
              <a:cs typeface="Trebuchet MS"/>
              <a:sym typeface="Trebuchet MS"/>
            </a:endParaRPr>
          </a:p>
          <a:p>
            <a:pPr indent="0" lvl="0" marL="467994" marR="2494915" rtl="0" algn="l">
              <a:lnSpc>
                <a:spcPct val="119583"/>
              </a:lnSpc>
              <a:spcBef>
                <a:spcPts val="25"/>
              </a:spcBef>
              <a:spcAft>
                <a:spcPts val="0"/>
              </a:spcAft>
              <a:buNone/>
            </a:pPr>
            <a:r>
              <a:rPr i="1" lang="en-US" sz="2400">
                <a:latin typeface="Trebuchet MS"/>
                <a:ea typeface="Trebuchet MS"/>
                <a:cs typeface="Trebuchet MS"/>
                <a:sym typeface="Trebuchet MS"/>
              </a:rPr>
              <a:t>3.Modem  4.Firewall  5.Ethernet cable  6.Server</a:t>
            </a:r>
            <a:endParaRPr sz="2400">
              <a:latin typeface="Trebuchet MS"/>
              <a:ea typeface="Trebuchet MS"/>
              <a:cs typeface="Trebuchet MS"/>
              <a:sym typeface="Trebuchet MS"/>
            </a:endParaRPr>
          </a:p>
          <a:p>
            <a:pPr indent="0" lvl="0" marL="467994" marR="0" rtl="0" algn="l">
              <a:lnSpc>
                <a:spcPct val="115416"/>
              </a:lnSpc>
              <a:spcBef>
                <a:spcPts val="0"/>
              </a:spcBef>
              <a:spcAft>
                <a:spcPts val="0"/>
              </a:spcAft>
              <a:buNone/>
            </a:pPr>
            <a:r>
              <a:rPr i="1" lang="en-US" sz="2400">
                <a:latin typeface="Trebuchet MS"/>
                <a:ea typeface="Trebuchet MS"/>
                <a:cs typeface="Trebuchet MS"/>
                <a:sym typeface="Trebuchet MS"/>
              </a:rPr>
              <a:t>7.Switch</a:t>
            </a:r>
            <a:endParaRPr sz="2400">
              <a:latin typeface="Trebuchet MS"/>
              <a:ea typeface="Trebuchet MS"/>
              <a:cs typeface="Trebuchet MS"/>
              <a:sym typeface="Trebuchet MS"/>
            </a:endParaRPr>
          </a:p>
          <a:p>
            <a:pPr indent="-283844" lvl="0" marL="295910" marR="0" rtl="0" algn="l">
              <a:lnSpc>
                <a:spcPct val="100000"/>
              </a:lnSpc>
              <a:spcBef>
                <a:spcPts val="0"/>
              </a:spcBef>
              <a:spcAft>
                <a:spcPts val="0"/>
              </a:spcAft>
              <a:buSzPts val="2400"/>
              <a:buFont typeface="Arial"/>
              <a:buChar char="•"/>
            </a:pPr>
            <a:r>
              <a:rPr i="1" lang="en-US" sz="2400">
                <a:latin typeface="Trebuchet MS"/>
                <a:ea typeface="Trebuchet MS"/>
                <a:cs typeface="Trebuchet MS"/>
                <a:sym typeface="Trebuchet MS"/>
              </a:rPr>
              <a:t>Software Requirements:</a:t>
            </a:r>
            <a:endParaRPr sz="2400">
              <a:latin typeface="Trebuchet MS"/>
              <a:ea typeface="Trebuchet MS"/>
              <a:cs typeface="Trebuchet MS"/>
              <a:sym typeface="Trebuchet MS"/>
            </a:endParaRPr>
          </a:p>
          <a:p>
            <a:pPr indent="-349885" lvl="1" marL="817244" marR="0" rtl="0" algn="l">
              <a:lnSpc>
                <a:spcPct val="100000"/>
              </a:lnSpc>
              <a:spcBef>
                <a:spcPts val="35"/>
              </a:spcBef>
              <a:spcAft>
                <a:spcPts val="0"/>
              </a:spcAft>
              <a:buSzPts val="2400"/>
              <a:buFont typeface="Trebuchet MS"/>
              <a:buAutoNum type="arabicPeriod"/>
            </a:pPr>
            <a:r>
              <a:rPr b="0" i="1" lang="en-US" sz="2400" u="none" cap="none" strike="noStrike">
                <a:latin typeface="Trebuchet MS"/>
                <a:ea typeface="Trebuchet MS"/>
                <a:cs typeface="Trebuchet MS"/>
                <a:sym typeface="Trebuchet MS"/>
              </a:rPr>
              <a:t>Cisco Packet Tracer</a:t>
            </a:r>
            <a:endParaRPr b="0" i="0" sz="2400" u="none" cap="none" strike="noStrike">
              <a:latin typeface="Trebuchet MS"/>
              <a:ea typeface="Trebuchet MS"/>
              <a:cs typeface="Trebuchet MS"/>
              <a:sym typeface="Trebuchet MS"/>
            </a:endParaRPr>
          </a:p>
        </p:txBody>
      </p:sp>
      <p:sp>
        <p:nvSpPr>
          <p:cNvPr id="80" name="Google Shape;80;p11"/>
          <p:cNvSpPr/>
          <p:nvPr/>
        </p:nvSpPr>
        <p:spPr>
          <a:xfrm>
            <a:off x="0" y="713740"/>
            <a:ext cx="1591310" cy="506730"/>
          </a:xfrm>
          <a:custGeom>
            <a:rect b="b" l="l" r="r" t="t"/>
            <a:pathLst>
              <a:path extrusionOk="0" h="506730" w="159131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 name="Shape 84"/>
        <p:cNvGrpSpPr/>
        <p:nvPr/>
      </p:nvGrpSpPr>
      <p:grpSpPr>
        <a:xfrm>
          <a:off x="0" y="0"/>
          <a:ext cx="0" cy="0"/>
          <a:chOff x="0" y="0"/>
          <a:chExt cx="0" cy="0"/>
        </a:xfrm>
      </p:grpSpPr>
      <p:sp>
        <p:nvSpPr>
          <p:cNvPr id="85" name="Google Shape;85;p12"/>
          <p:cNvSpPr txBox="1"/>
          <p:nvPr>
            <p:ph type="title"/>
          </p:nvPr>
        </p:nvSpPr>
        <p:spPr>
          <a:xfrm>
            <a:off x="4479180" y="33025"/>
            <a:ext cx="4599600" cy="1243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Network Topology Diagram </a:t>
            </a:r>
            <a:endParaRPr sz="4000"/>
          </a:p>
        </p:txBody>
      </p:sp>
      <p:pic>
        <p:nvPicPr>
          <p:cNvPr id="86" name="Google Shape;86;p12"/>
          <p:cNvPicPr preferRelativeResize="0"/>
          <p:nvPr/>
        </p:nvPicPr>
        <p:blipFill>
          <a:blip r:embed="rId3">
            <a:alphaModFix/>
          </a:blip>
          <a:stretch>
            <a:fillRect/>
          </a:stretch>
        </p:blipFill>
        <p:spPr>
          <a:xfrm>
            <a:off x="2497338" y="1375569"/>
            <a:ext cx="7124700" cy="435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2982214" y="597153"/>
            <a:ext cx="6191400" cy="444300"/>
          </a:xfrm>
          <a:prstGeom prst="rect">
            <a:avLst/>
          </a:prstGeom>
          <a:noFill/>
          <a:ln>
            <a:noFill/>
          </a:ln>
        </p:spPr>
        <p:txBody>
          <a:bodyPr anchorCtr="0" anchor="t" bIns="0" lIns="0" spcFirstLastPara="1" rIns="0" wrap="square" tIns="13325">
            <a:spAutoFit/>
          </a:bodyPr>
          <a:lstStyle/>
          <a:p>
            <a:pPr indent="0" lvl="0" marL="0" rtl="0" algn="l">
              <a:spcBef>
                <a:spcPts val="875"/>
              </a:spcBef>
              <a:spcAft>
                <a:spcPts val="0"/>
              </a:spcAft>
              <a:buNone/>
            </a:pPr>
            <a:r>
              <a:rPr b="1" lang="en-US" sz="2800">
                <a:solidFill>
                  <a:schemeClr val="dk1"/>
                </a:solidFill>
              </a:rPr>
              <a:t>Feature and Services</a:t>
            </a:r>
            <a:endParaRPr sz="5350"/>
          </a:p>
        </p:txBody>
      </p:sp>
      <p:sp>
        <p:nvSpPr>
          <p:cNvPr id="92" name="Google Shape;92;p13"/>
          <p:cNvSpPr txBox="1"/>
          <p:nvPr>
            <p:ph idx="1" type="body"/>
          </p:nvPr>
        </p:nvSpPr>
        <p:spPr>
          <a:xfrm>
            <a:off x="624331" y="1218565"/>
            <a:ext cx="10699800" cy="4890300"/>
          </a:xfrm>
          <a:prstGeom prst="rect">
            <a:avLst/>
          </a:prstGeom>
          <a:noFill/>
          <a:ln>
            <a:noFill/>
          </a:ln>
        </p:spPr>
        <p:txBody>
          <a:bodyPr anchorCtr="0" anchor="t" bIns="0" lIns="0" spcFirstLastPara="1" rIns="0" wrap="square" tIns="149850">
            <a:spAutoFit/>
          </a:bodyPr>
          <a:lstStyle/>
          <a:p>
            <a:pPr indent="0" lvl="0" marL="0" rtl="0" algn="l">
              <a:lnSpc>
                <a:spcPct val="100000"/>
              </a:lnSpc>
              <a:spcBef>
                <a:spcPts val="875"/>
              </a:spcBef>
              <a:spcAft>
                <a:spcPts val="0"/>
              </a:spcAft>
              <a:buNone/>
            </a:pPr>
            <a:r>
              <a:rPr b="1" lang="en-US" sz="2200"/>
              <a:t>1. VLAN </a:t>
            </a:r>
            <a:endParaRPr b="1" sz="2200"/>
          </a:p>
          <a:p>
            <a:pPr indent="0" lvl="0" marL="0" rtl="0" algn="l">
              <a:lnSpc>
                <a:spcPct val="100000"/>
              </a:lnSpc>
              <a:spcBef>
                <a:spcPts val="875"/>
              </a:spcBef>
              <a:spcAft>
                <a:spcPts val="0"/>
              </a:spcAft>
              <a:buNone/>
            </a:pPr>
            <a:r>
              <a:rPr b="1" lang="en-US" sz="2200"/>
              <a:t>Two networks are required at the main office. One network would be for the LAN, where the offices users would be connected. The second network would be the DMZ network, where the application server is hosted. This is required since the application server would require access from outside. Two VLANS would be created which would be mapped with the LAN and DMZ network. VLANS would be configured on the Switches. </a:t>
            </a:r>
            <a:endParaRPr b="1" sz="2200"/>
          </a:p>
          <a:p>
            <a:pPr indent="0" lvl="0" marL="0" rtl="0" algn="l">
              <a:lnSpc>
                <a:spcPct val="100000"/>
              </a:lnSpc>
              <a:spcBef>
                <a:spcPts val="875"/>
              </a:spcBef>
              <a:spcAft>
                <a:spcPts val="0"/>
              </a:spcAft>
              <a:buNone/>
            </a:pPr>
            <a:r>
              <a:rPr b="1" lang="en-US" sz="2200"/>
              <a:t>2. Access control lists. </a:t>
            </a:r>
            <a:endParaRPr b="1" sz="2200"/>
          </a:p>
          <a:p>
            <a:pPr indent="0" lvl="0" marL="0" rtl="0" algn="l">
              <a:lnSpc>
                <a:spcPct val="100000"/>
              </a:lnSpc>
              <a:spcBef>
                <a:spcPts val="875"/>
              </a:spcBef>
              <a:spcAft>
                <a:spcPts val="0"/>
              </a:spcAft>
              <a:buNone/>
            </a:pPr>
            <a:r>
              <a:rPr b="1" lang="en-US" sz="2200"/>
              <a:t>Access control lists are configured on the VPN appliance at the main office. The ACLs are used to restrict communication from the internet to only the allowed port, which is TCP port 443 on the application server in the DMZ. ACL is also configured to allow all traffic from the branch office networks to the DMZ and LAN network in the main office. </a:t>
            </a:r>
            <a:endParaRPr sz="2600"/>
          </a:p>
        </p:txBody>
      </p:sp>
      <p:sp>
        <p:nvSpPr>
          <p:cNvPr id="93" name="Google Shape;93;p13"/>
          <p:cNvSpPr/>
          <p:nvPr/>
        </p:nvSpPr>
        <p:spPr>
          <a:xfrm>
            <a:off x="0" y="713740"/>
            <a:ext cx="1591310" cy="506730"/>
          </a:xfrm>
          <a:custGeom>
            <a:rect b="b" l="l" r="r" t="t"/>
            <a:pathLst>
              <a:path extrusionOk="0" h="506730" w="1591310">
                <a:moveTo>
                  <a:pt x="0" y="0"/>
                </a:moveTo>
                <a:lnTo>
                  <a:pt x="0" y="502920"/>
                </a:lnTo>
                <a:lnTo>
                  <a:pt x="1244600" y="506730"/>
                </a:lnTo>
                <a:lnTo>
                  <a:pt x="1344930" y="506730"/>
                </a:lnTo>
                <a:lnTo>
                  <a:pt x="1351280" y="500380"/>
                </a:lnTo>
                <a:lnTo>
                  <a:pt x="1353820" y="499110"/>
                </a:lnTo>
                <a:lnTo>
                  <a:pt x="1355090" y="496570"/>
                </a:lnTo>
                <a:lnTo>
                  <a:pt x="1583690" y="267970"/>
                </a:lnTo>
                <a:lnTo>
                  <a:pt x="1589405" y="260985"/>
                </a:lnTo>
                <a:lnTo>
                  <a:pt x="1591310" y="254000"/>
                </a:lnTo>
                <a:lnTo>
                  <a:pt x="1589405" y="247014"/>
                </a:lnTo>
                <a:lnTo>
                  <a:pt x="1583690" y="240030"/>
                </a:lnTo>
                <a:lnTo>
                  <a:pt x="1355090" y="11430"/>
                </a:lnTo>
                <a:lnTo>
                  <a:pt x="1350010" y="11430"/>
                </a:lnTo>
                <a:lnTo>
                  <a:pt x="1350010" y="6350"/>
                </a:lnTo>
                <a:lnTo>
                  <a:pt x="1344930" y="6350"/>
                </a:lnTo>
                <a:lnTo>
                  <a:pt x="1339850" y="1270"/>
                </a:lnTo>
                <a:lnTo>
                  <a:pt x="0" y="0"/>
                </a:lnTo>
                <a:close/>
              </a:path>
            </a:pathLst>
          </a:custGeom>
          <a:solidFill>
            <a:srgbClr val="A32E0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nvSpPr>
        <p:spPr>
          <a:xfrm>
            <a:off x="1600050" y="2209825"/>
            <a:ext cx="8991900" cy="3065700"/>
          </a:xfrm>
          <a:prstGeom prst="rect">
            <a:avLst/>
          </a:prstGeom>
          <a:noFill/>
          <a:ln>
            <a:noFill/>
          </a:ln>
        </p:spPr>
        <p:txBody>
          <a:bodyPr anchorCtr="0" anchor="t" bIns="91425" lIns="91425" spcFirstLastPara="1" rIns="91425" wrap="square" tIns="91425">
            <a:spAutoFit/>
          </a:bodyPr>
          <a:lstStyle/>
          <a:p>
            <a:pPr indent="0" lvl="0" marL="0" rtl="0" algn="l">
              <a:spcBef>
                <a:spcPts val="875"/>
              </a:spcBef>
              <a:spcAft>
                <a:spcPts val="0"/>
              </a:spcAft>
              <a:buNone/>
            </a:pPr>
            <a:r>
              <a:rPr b="1" lang="en-US" sz="1800">
                <a:solidFill>
                  <a:schemeClr val="dk1"/>
                </a:solidFill>
                <a:latin typeface="Trebuchet MS"/>
                <a:ea typeface="Trebuchet MS"/>
                <a:cs typeface="Trebuchet MS"/>
                <a:sym typeface="Trebuchet MS"/>
              </a:rPr>
              <a:t>3. Static NAT </a:t>
            </a:r>
            <a:endParaRPr b="1" sz="1800">
              <a:solidFill>
                <a:schemeClr val="dk1"/>
              </a:solidFill>
              <a:latin typeface="Trebuchet MS"/>
              <a:ea typeface="Trebuchet MS"/>
              <a:cs typeface="Trebuchet MS"/>
              <a:sym typeface="Trebuchet MS"/>
            </a:endParaRPr>
          </a:p>
          <a:p>
            <a:pPr indent="0" lvl="0" marL="0" rtl="0" algn="l">
              <a:spcBef>
                <a:spcPts val="875"/>
              </a:spcBef>
              <a:spcAft>
                <a:spcPts val="0"/>
              </a:spcAft>
              <a:buNone/>
            </a:pPr>
            <a:r>
              <a:rPr b="1" lang="en-US" sz="1800">
                <a:solidFill>
                  <a:schemeClr val="dk1"/>
                </a:solidFill>
                <a:latin typeface="Trebuchet MS"/>
                <a:ea typeface="Trebuchet MS"/>
                <a:cs typeface="Trebuchet MS"/>
                <a:sym typeface="Trebuchet MS"/>
              </a:rPr>
              <a:t>Static NAT is configured on the VPN Appliance to allow traffic from the public IP address of the application server, to the LAN IP address. </a:t>
            </a:r>
            <a:endParaRPr b="1" sz="1800">
              <a:solidFill>
                <a:schemeClr val="dk1"/>
              </a:solidFill>
              <a:latin typeface="Trebuchet MS"/>
              <a:ea typeface="Trebuchet MS"/>
              <a:cs typeface="Trebuchet MS"/>
              <a:sym typeface="Trebuchet MS"/>
            </a:endParaRPr>
          </a:p>
          <a:p>
            <a:pPr indent="0" lvl="0" marL="0" rtl="0" algn="l">
              <a:spcBef>
                <a:spcPts val="875"/>
              </a:spcBef>
              <a:spcAft>
                <a:spcPts val="0"/>
              </a:spcAft>
              <a:buNone/>
            </a:pPr>
            <a:r>
              <a:t/>
            </a:r>
            <a:endParaRPr b="1" sz="1800">
              <a:solidFill>
                <a:schemeClr val="dk1"/>
              </a:solidFill>
              <a:latin typeface="Trebuchet MS"/>
              <a:ea typeface="Trebuchet MS"/>
              <a:cs typeface="Trebuchet MS"/>
              <a:sym typeface="Trebuchet MS"/>
            </a:endParaRPr>
          </a:p>
          <a:p>
            <a:pPr indent="0" lvl="0" marL="0" rtl="0" algn="l">
              <a:spcBef>
                <a:spcPts val="875"/>
              </a:spcBef>
              <a:spcAft>
                <a:spcPts val="0"/>
              </a:spcAft>
              <a:buNone/>
            </a:pPr>
            <a:r>
              <a:t/>
            </a:r>
            <a:endParaRPr b="1" sz="1800">
              <a:solidFill>
                <a:schemeClr val="dk1"/>
              </a:solidFill>
              <a:latin typeface="Trebuchet MS"/>
              <a:ea typeface="Trebuchet MS"/>
              <a:cs typeface="Trebuchet MS"/>
              <a:sym typeface="Trebuchet MS"/>
            </a:endParaRPr>
          </a:p>
          <a:p>
            <a:pPr indent="0" lvl="0" marL="0" rtl="0" algn="l">
              <a:spcBef>
                <a:spcPts val="875"/>
              </a:spcBef>
              <a:spcAft>
                <a:spcPts val="0"/>
              </a:spcAft>
              <a:buClr>
                <a:schemeClr val="dk1"/>
              </a:buClr>
              <a:buSzPts val="1100"/>
              <a:buFont typeface="Arial"/>
              <a:buNone/>
            </a:pPr>
            <a:r>
              <a:rPr b="1" lang="en-US" sz="1800">
                <a:solidFill>
                  <a:schemeClr val="dk1"/>
                </a:solidFill>
                <a:latin typeface="Trebuchet MS"/>
                <a:ea typeface="Trebuchet MS"/>
                <a:cs typeface="Trebuchet MS"/>
                <a:sym typeface="Trebuchet MS"/>
              </a:rPr>
              <a:t>4. Failover cluster Failover cluster is configured on the Windows 2008/2012, on which the application server is hosted. This would ensure that high availability is provided to the application.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99" name="Google Shape;99;p14"/>
          <p:cNvSpPr txBox="1"/>
          <p:nvPr/>
        </p:nvSpPr>
        <p:spPr>
          <a:xfrm>
            <a:off x="1785250" y="1143000"/>
            <a:ext cx="6270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Trebuchet MS"/>
                <a:ea typeface="Trebuchet MS"/>
                <a:cs typeface="Trebuchet MS"/>
                <a:sym typeface="Trebuchet MS"/>
              </a:rPr>
              <a:t>Feature and Services</a:t>
            </a:r>
            <a:endParaRPr sz="19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2982214" y="597153"/>
            <a:ext cx="6191400" cy="669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Conclusion</a:t>
            </a:r>
            <a:endParaRPr/>
          </a:p>
        </p:txBody>
      </p:sp>
      <p:sp>
        <p:nvSpPr>
          <p:cNvPr id="105" name="Google Shape;105;p15"/>
          <p:cNvSpPr txBox="1"/>
          <p:nvPr>
            <p:ph idx="1" type="body"/>
          </p:nvPr>
        </p:nvSpPr>
        <p:spPr>
          <a:xfrm>
            <a:off x="728025" y="1392750"/>
            <a:ext cx="11104800" cy="5233500"/>
          </a:xfrm>
          <a:prstGeom prst="rect">
            <a:avLst/>
          </a:prstGeom>
        </p:spPr>
        <p:txBody>
          <a:bodyPr anchorCtr="0" anchor="t" bIns="0" lIns="0" spcFirstLastPara="1" rIns="0" wrap="square" tIns="0">
            <a:spAutoFit/>
          </a:bodyPr>
          <a:lstStyle/>
          <a:p>
            <a:pPr indent="0" lvl="0" marL="0" rtl="0" algn="l">
              <a:lnSpc>
                <a:spcPct val="200000"/>
              </a:lnSpc>
              <a:spcBef>
                <a:spcPts val="0"/>
              </a:spcBef>
              <a:spcAft>
                <a:spcPts val="0"/>
              </a:spcAft>
              <a:buNone/>
            </a:pPr>
            <a:r>
              <a:rPr lang="en-US" sz="2000"/>
              <a:t>Now a days, technological development, and automated system development is more essential and crying need for the expansion of banking services because They will need less employers by using automated system. On top of that Security is a major issue regarding banking issues. With this system network will be easier to handle and it will route the data in a shortest path in a vast distributed system. In future we will try to implement it in real life so that banks can use it and get benefited from this project. The main goals are to optimize the network resources, to give security and to provide real-time users monitoring, to avoid time-wasting. As a result of this work, the solution implemented can be changed according to current organization requirements. This is especially useful because the workstations can be easily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