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 snapToObjects="1">
      <p:cViewPr>
        <p:scale>
          <a:sx n="110" d="100"/>
          <a:sy n="110" d="100"/>
        </p:scale>
        <p:origin x="14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7711-7789-914C-8019-9CA00C45A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B0BAD-E3E1-F845-AF96-EE011D794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8DE8-94A7-4D4E-AF0D-8B357D5F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76F-C67F-E340-AD3A-211768286E5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E0C53-EC6D-F946-820B-C11CC0AE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F2B12-3513-274C-9326-CD5EF9E0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1FA7-6B03-D649-B130-2CAB1E57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9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0B55-09A7-104A-A1A6-39C79138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ACCA6-E730-DF41-AAAA-0A32BDC37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3BC43-5129-FA4B-8B14-A5326143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76F-C67F-E340-AD3A-211768286E5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37A03-86B7-694C-9749-82A84267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ABBCA-1BCA-B442-88A9-1BC399A5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1FA7-6B03-D649-B130-2CAB1E57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3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3DEF3-FBB7-574C-8FD9-713381F2A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F997C-43B0-184E-9BFB-B4266CB26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F4F30-EE43-9540-94EA-092D2C1E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76F-C67F-E340-AD3A-211768286E5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EA496-28D9-DB4F-81F0-2D7A705D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AA82E-3A56-9041-BDEA-8EF94BFB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1FA7-6B03-D649-B130-2CAB1E57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EB6E-8193-494C-8D88-A1FDA9E1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AC9A-E681-BB47-9E6F-B26E6B7EC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DFB54-E474-8549-A1B3-0B0E6CBC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76F-C67F-E340-AD3A-211768286E5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8D80B-1386-514F-8435-856025FC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0F662-7D6B-B04E-BBEE-7E7D2708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1FA7-6B03-D649-B130-2CAB1E57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D162-5032-4443-8318-26736DFB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B9AF1-4498-634C-9104-0D779936E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0564C-3445-1848-941C-29121DDE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76F-C67F-E340-AD3A-211768286E5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69987-E977-C742-BAF9-F726D4F1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515F7-89A7-3347-A888-2B55888B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1FA7-6B03-D649-B130-2CAB1E57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1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C578-3F4A-314F-9AE0-0DDBE99C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02FAD-5CA0-C347-A9BD-D7A801CB3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A5503-6594-BA43-8AE5-D0240A23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63C2D-308A-E845-8529-755DA793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76F-C67F-E340-AD3A-211768286E5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60168-65B4-7744-AE4A-BE417AB7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560F5-FEAD-FE44-A2A7-92F56864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1FA7-6B03-D649-B130-2CAB1E57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8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11FF-AD16-EF4A-91D5-062C64F3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5FD3D-D6E0-024E-BA5D-823E01639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27908-D905-984D-9A3C-579F9BB5C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E01AB-228B-3E4E-B09C-3EED13312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BBBFC-D754-6F48-85D2-7505B9597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B8655-D0F8-D847-AAAB-7A7EAF44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76F-C67F-E340-AD3A-211768286E5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0F844-B2BF-2A43-B701-A5A5E68D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B96B9-C7B3-D443-8870-CF85453A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1FA7-6B03-D649-B130-2CAB1E57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0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9EED-AB85-BB42-91EB-DAC71EBD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FCD99-A30A-934E-94DF-8C526F6E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76F-C67F-E340-AD3A-211768286E5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98B17-ED98-394E-B3D4-6D3261EA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6B9A4-DD02-7E49-A107-3CE6811F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1FA7-6B03-D649-B130-2CAB1E57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5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408F60-FDF7-444A-BEB6-1D40191D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76F-C67F-E340-AD3A-211768286E5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45691-9734-F24A-8BF6-1EA108F3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9F5F6-B5C2-364E-B820-8BAB270B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1FA7-6B03-D649-B130-2CAB1E57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9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4C49-20BE-3141-828E-435D6939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6AD2-3938-C043-A9CE-240E52051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B134F-210D-EC42-888B-6927D23A8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4CCC0-21C2-9240-BA2D-15498666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76F-C67F-E340-AD3A-211768286E5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A6DB4-5C93-B847-829F-D9C5A089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86035-FCCC-5541-AD6A-6E9CAFC5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1FA7-6B03-D649-B130-2CAB1E57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7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F7A5-9F9E-A346-8169-0136F84A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72EB6-0FE1-DB45-AFEA-84704C6E6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B630E-9416-FB44-8B84-BC7C38ABD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97AD0-4267-0043-8446-DB8757C3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676F-C67F-E340-AD3A-211768286E5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2E2E4-74CD-6C4C-A3EF-759E5D0A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C1E13-8252-4F4B-BF34-C73DBB0D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01FA7-6B03-D649-B130-2CAB1E57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4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997C7-AC19-1A49-A156-DF8993BF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35A3F-B166-404F-BF6F-E86586465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C0FFF-6622-9045-BE2D-01F2333C6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2676F-C67F-E340-AD3A-211768286E52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3F83B-8FC5-3044-B9D7-D3786AB97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A5A30-F04D-D947-89E4-0FCD7ACD0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01FA7-6B03-D649-B130-2CAB1E57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6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6667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4502-5B96-8D49-BCB1-A7BAF1DEE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CONCORD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F1196-57DB-7447-8E8F-5512BE2DE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Poojitha Kotha</a:t>
            </a:r>
          </a:p>
        </p:txBody>
      </p:sp>
    </p:spTree>
    <p:extLst>
      <p:ext uri="{BB962C8B-B14F-4D97-AF65-F5344CB8AC3E}">
        <p14:creationId xmlns:p14="http://schemas.microsoft.com/office/powerpoint/2010/main" val="375241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4DA3-401B-214B-9C09-3FA88075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B7FBF-CB40-974C-9CBB-62A2D089B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Data Considered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Steps in generating ETL pipeline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Solution to prevent inserting duplicate records when ETL pipeline is re-run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0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A4AC-560D-9142-ACCF-71D0D9EE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considered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FE3A-77D4-3749-BB6E-A087F820E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03E365-B99A-064D-8F3E-9CEE24418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23588"/>
              </p:ext>
            </p:extLst>
          </p:nvPr>
        </p:nvGraphicFramePr>
        <p:xfrm>
          <a:off x="838200" y="1825625"/>
          <a:ext cx="10344665" cy="3944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1334">
                  <a:extLst>
                    <a:ext uri="{9D8B030D-6E8A-4147-A177-3AD203B41FA5}">
                      <a16:colId xmlns:a16="http://schemas.microsoft.com/office/drawing/2014/main" val="1538265326"/>
                    </a:ext>
                  </a:extLst>
                </a:gridCol>
                <a:gridCol w="9403331">
                  <a:extLst>
                    <a:ext uri="{9D8B030D-6E8A-4147-A177-3AD203B41FA5}">
                      <a16:colId xmlns:a16="http://schemas.microsoft.com/office/drawing/2014/main" val="176037543"/>
                    </a:ext>
                  </a:extLst>
                </a:gridCol>
              </a:tblGrid>
              <a:tr h="35863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Column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Description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extLst>
                  <a:ext uri="{0D108BD9-81ED-4DB2-BD59-A6C34878D82A}">
                    <a16:rowId xmlns:a16="http://schemas.microsoft.com/office/drawing/2014/main" val="314831233"/>
                  </a:ext>
                </a:extLst>
              </a:tr>
              <a:tr h="35863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claim_uid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 unique identifier for each numerical claim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extLst>
                  <a:ext uri="{0D108BD9-81ED-4DB2-BD59-A6C34878D82A}">
                    <a16:rowId xmlns:a16="http://schemas.microsoft.com/office/drawing/2014/main" val="4064348538"/>
                  </a:ext>
                </a:extLst>
              </a:tr>
              <a:tr h="35863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cord_uid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An identifier for the paper from which the claims are extracted (similar to the one provided in CORD-19)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extLst>
                  <a:ext uri="{0D108BD9-81ED-4DB2-BD59-A6C34878D82A}">
                    <a16:rowId xmlns:a16="http://schemas.microsoft.com/office/drawing/2014/main" val="2112705089"/>
                  </a:ext>
                </a:extLst>
              </a:tr>
              <a:tr h="35863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title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 str-valued field for the paper title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extLst>
                  <a:ext uri="{0D108BD9-81ED-4DB2-BD59-A6C34878D82A}">
                    <a16:rowId xmlns:a16="http://schemas.microsoft.com/office/drawing/2014/main" val="3372944895"/>
                  </a:ext>
                </a:extLst>
              </a:tr>
              <a:tr h="35863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doi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 str-valued field for the paper DOI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extLst>
                  <a:ext uri="{0D108BD9-81ED-4DB2-BD59-A6C34878D82A}">
                    <a16:rowId xmlns:a16="http://schemas.microsoft.com/office/drawing/2014/main" val="2435613428"/>
                  </a:ext>
                </a:extLst>
              </a:tr>
              <a:tr h="35863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numerical_claims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 str-valued field for the numerical claim sentence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extLst>
                  <a:ext uri="{0D108BD9-81ED-4DB2-BD59-A6C34878D82A}">
                    <a16:rowId xmlns:a16="http://schemas.microsoft.com/office/drawing/2014/main" val="3682276152"/>
                  </a:ext>
                </a:extLst>
              </a:tr>
              <a:tr h="35863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publish_time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 datetime field for the published date of the paper. This is in yyyy-mm-dd format. Not always accurate as some publishers will denote unknown dates with future dates like yyyy-12-31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extLst>
                  <a:ext uri="{0D108BD9-81ED-4DB2-BD59-A6C34878D82A}">
                    <a16:rowId xmlns:a16="http://schemas.microsoft.com/office/drawing/2014/main" val="3646123693"/>
                  </a:ext>
                </a:extLst>
              </a:tr>
              <a:tr h="35863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authors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 List[str]-valued field for the authors of the paper. Each author name is in Last, First Middle format and semicolon-separated.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extLst>
                  <a:ext uri="{0D108BD9-81ED-4DB2-BD59-A6C34878D82A}">
                    <a16:rowId xmlns:a16="http://schemas.microsoft.com/office/drawing/2014/main" val="2940203908"/>
                  </a:ext>
                </a:extLst>
              </a:tr>
              <a:tr h="35863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journal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 str-valued field for the paper journal. Strings are not normalized (e.g. BMJ and British Medical Journal can both exist). Empty string if unknown.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extLst>
                  <a:ext uri="{0D108BD9-81ED-4DB2-BD59-A6C34878D82A}">
                    <a16:rowId xmlns:a16="http://schemas.microsoft.com/office/drawing/2014/main" val="3552981310"/>
                  </a:ext>
                </a:extLst>
              </a:tr>
              <a:tr h="35863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country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 str-valued field for the author's country. Strings are not normalized (e.g. USA and United States of America can both exist). Empty string if unknown.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extLst>
                  <a:ext uri="{0D108BD9-81ED-4DB2-BD59-A6C34878D82A}">
                    <a16:rowId xmlns:a16="http://schemas.microsoft.com/office/drawing/2014/main" val="4124274152"/>
                  </a:ext>
                </a:extLst>
              </a:tr>
              <a:tr h="35863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institution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 str-valued field for the author's institute of affiliation. Empty string if unknown.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extLst>
                  <a:ext uri="{0D108BD9-81ED-4DB2-BD59-A6C34878D82A}">
                    <a16:rowId xmlns:a16="http://schemas.microsoft.com/office/drawing/2014/main" val="686274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10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ACA8-8257-584C-AB55-4F68F707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Steps in generating ETL pipeline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AD25E-63DA-6B4E-8CDD-15B6A37E6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Identify dataset</a:t>
            </a:r>
          </a:p>
          <a:p>
            <a:r>
              <a:rPr lang="en-US" dirty="0"/>
              <a:t>Explore data; Analyze the columns in dataset using Pandas</a:t>
            </a:r>
          </a:p>
          <a:p>
            <a:r>
              <a:rPr lang="en-US" dirty="0"/>
              <a:t>Design Tables in </a:t>
            </a:r>
            <a:r>
              <a:rPr lang="en-US" dirty="0" err="1"/>
              <a:t>Postgresql</a:t>
            </a:r>
            <a:r>
              <a:rPr lang="en-US" dirty="0"/>
              <a:t> to normalize data in file- Created 2 tables </a:t>
            </a:r>
            <a:r>
              <a:rPr lang="en-US" dirty="0" err="1"/>
              <a:t>Cord_data</a:t>
            </a:r>
            <a:r>
              <a:rPr lang="en-US" dirty="0"/>
              <a:t>, </a:t>
            </a:r>
            <a:r>
              <a:rPr lang="en-US" dirty="0" err="1"/>
              <a:t>claims_data</a:t>
            </a:r>
            <a:endParaRPr lang="en-US" dirty="0"/>
          </a:p>
          <a:p>
            <a:r>
              <a:rPr lang="en-US" dirty="0"/>
              <a:t>Start ETL pipeline coding</a:t>
            </a:r>
          </a:p>
          <a:p>
            <a:pPr lvl="1"/>
            <a:r>
              <a:rPr lang="en-US" dirty="0"/>
              <a:t>Perform cleanups, standardization like remove duplicates, remove special characters(if any)</a:t>
            </a:r>
          </a:p>
          <a:p>
            <a:pPr lvl="1"/>
            <a:r>
              <a:rPr lang="en-US" dirty="0"/>
              <a:t>Create CSV file for data to be loaded to table</a:t>
            </a:r>
          </a:p>
          <a:p>
            <a:pPr lvl="1"/>
            <a:r>
              <a:rPr lang="en-US" dirty="0"/>
              <a:t>Load data using COPY command</a:t>
            </a:r>
          </a:p>
          <a:p>
            <a:pPr lvl="1"/>
            <a:r>
              <a:rPr lang="en-US" dirty="0"/>
              <a:t>Configure log file to capture exceptions when running pipeline</a:t>
            </a:r>
          </a:p>
          <a:p>
            <a:r>
              <a:rPr lang="en-US" dirty="0"/>
              <a:t>Validate and analyze data loaded to </a:t>
            </a:r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Write queries to generate analysis of data in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Conduct performance check and optimize code by validating time to run and replacing pandas with </a:t>
            </a:r>
            <a:r>
              <a:rPr lang="en-US" dirty="0" err="1"/>
              <a:t>dask</a:t>
            </a:r>
            <a:r>
              <a:rPr lang="en-US" dirty="0"/>
              <a:t> library; 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5F0C-F453-6E4A-B493-8C94DCD6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Rules set to clean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F43D-8162-8A46-B911-500D65C5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Remove row if all column values are null</a:t>
            </a:r>
          </a:p>
          <a:p>
            <a:r>
              <a:rPr lang="en-US" sz="4000" dirty="0"/>
              <a:t>Drop duplicate records for unique values in </a:t>
            </a:r>
            <a:r>
              <a:rPr lang="en-US" sz="4000" dirty="0" err="1"/>
              <a:t>dataframe</a:t>
            </a:r>
            <a:endParaRPr lang="en-US" sz="4000" dirty="0"/>
          </a:p>
          <a:p>
            <a:r>
              <a:rPr lang="en-US" sz="4000" dirty="0"/>
              <a:t>Remove special characters from text field</a:t>
            </a:r>
          </a:p>
        </p:txBody>
      </p:sp>
    </p:spTree>
    <p:extLst>
      <p:ext uri="{BB962C8B-B14F-4D97-AF65-F5344CB8AC3E}">
        <p14:creationId xmlns:p14="http://schemas.microsoft.com/office/powerpoint/2010/main" val="95838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5453-F545-C34E-80A9-13A7BB4B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to prevent inserting duplicate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8B367-2EB2-EF48-8198-29924E36C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1:</a:t>
            </a:r>
          </a:p>
          <a:p>
            <a:pPr lvl="1"/>
            <a:r>
              <a:rPr lang="en-US" dirty="0"/>
              <a:t>To prevent inserting duplicates into tables when ETL pipeline is re-run, a </a:t>
            </a:r>
            <a:r>
              <a:rPr lang="en-US" dirty="0" err="1"/>
              <a:t>unquie</a:t>
            </a:r>
            <a:r>
              <a:rPr lang="en-US" dirty="0"/>
              <a:t>  constraint (primary key) can be set to tables in </a:t>
            </a:r>
            <a:r>
              <a:rPr lang="en-US" dirty="0" err="1"/>
              <a:t>postgresql</a:t>
            </a:r>
            <a:r>
              <a:rPr lang="en-US" dirty="0"/>
              <a:t>. This will prevent inserting duplicates</a:t>
            </a:r>
          </a:p>
          <a:p>
            <a:r>
              <a:rPr lang="en-US" dirty="0"/>
              <a:t>Approach 2:</a:t>
            </a:r>
          </a:p>
          <a:p>
            <a:pPr lvl="1"/>
            <a:r>
              <a:rPr lang="en-US" dirty="0"/>
              <a:t>Create a Raw DB layer with no constraints and a final DB layer with constraints  in </a:t>
            </a:r>
            <a:r>
              <a:rPr lang="en-US" dirty="0" err="1"/>
              <a:t>postgresql</a:t>
            </a:r>
            <a:r>
              <a:rPr lang="en-US" dirty="0"/>
              <a:t>. After cleaning data received in file, insert data to Raw layer. Then perform another SQL operation to load data that is NOT in </a:t>
            </a:r>
            <a:r>
              <a:rPr lang="en-US"/>
              <a:t>final DB </a:t>
            </a:r>
            <a:r>
              <a:rPr lang="en-US" dirty="0"/>
              <a:t>but is available in raw DB layer.</a:t>
            </a:r>
          </a:p>
          <a:p>
            <a:pPr lvl="1"/>
            <a:r>
              <a:rPr lang="en-US" dirty="0"/>
              <a:t>In case of re-running ETL pipeline, duplicate records will be inserted to Raw layer but will not be inserted in final DB layer</a:t>
            </a:r>
          </a:p>
        </p:txBody>
      </p:sp>
    </p:spTree>
    <p:extLst>
      <p:ext uri="{BB962C8B-B14F-4D97-AF65-F5344CB8AC3E}">
        <p14:creationId xmlns:p14="http://schemas.microsoft.com/office/powerpoint/2010/main" val="47678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Logo&#10;&#10;Description automatically generated">
            <a:extLst>
              <a:ext uri="{FF2B5EF4-FFF2-40B4-BE49-F238E27FC236}">
                <a16:creationId xmlns:a16="http://schemas.microsoft.com/office/drawing/2014/main" id="{50C62A2A-871F-B641-BFAF-345614A15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2344727"/>
            <a:ext cx="10515600" cy="3313134"/>
          </a:xfrm>
        </p:spPr>
      </p:pic>
    </p:spTree>
    <p:extLst>
      <p:ext uri="{BB962C8B-B14F-4D97-AF65-F5344CB8AC3E}">
        <p14:creationId xmlns:p14="http://schemas.microsoft.com/office/powerpoint/2010/main" val="217776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496</Words>
  <Application>Microsoft Macintosh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CONCORD Data Analysis</vt:lpstr>
      <vt:lpstr>CONTENTS</vt:lpstr>
      <vt:lpstr>Dataset considered </vt:lpstr>
      <vt:lpstr> Steps in generating ETL pipeline</vt:lpstr>
      <vt:lpstr>Rules set to clean data</vt:lpstr>
      <vt:lpstr>Solution to prevent inserting duplicate records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CONCORD Data Analysis</dc:title>
  <dc:creator>poojitha kotha</dc:creator>
  <cp:lastModifiedBy>poojitha kotha</cp:lastModifiedBy>
  <cp:revision>6</cp:revision>
  <dcterms:created xsi:type="dcterms:W3CDTF">2022-08-13T03:44:16Z</dcterms:created>
  <dcterms:modified xsi:type="dcterms:W3CDTF">2022-08-13T04:23:12Z</dcterms:modified>
</cp:coreProperties>
</file>