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5" r:id="rId11"/>
    <p:sldId id="266" r:id="rId12"/>
  </p:sldIdLst>
  <p:sldSz cx="18288000" cy="10287000"/>
  <p:notesSz cx="6858000" cy="9144000"/>
  <p:embeddedFontLst>
    <p:embeddedFont>
      <p:font typeface="Bahnschrift SemiCondensed" panose="020B0502040204020203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lear Sans Regular Bold" panose="020B0604020202020204" charset="0"/>
      <p:regular r:id="rId20"/>
    </p:embeddedFont>
    <p:embeddedFont>
      <p:font typeface="Franklin Gothic Demi" panose="020B0703020102020204" pitchFamily="34" charset="0"/>
      <p:regular r:id="rId21"/>
      <p:italic r:id="rId22"/>
    </p:embeddedFont>
    <p:embeddedFont>
      <p:font typeface="JetBrains Mono Medium" panose="02000009000000000000" pitchFamily="49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053" autoAdjust="0"/>
    <p:restoredTop sz="86381" autoAdjust="0"/>
  </p:normalViewPr>
  <p:slideViewPr>
    <p:cSldViewPr>
      <p:cViewPr varScale="1">
        <p:scale>
          <a:sx n="49" d="100"/>
          <a:sy n="49" d="100"/>
        </p:scale>
        <p:origin x="1435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4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Top 5 Most Popular Categories</a:t>
            </a:r>
            <a:r>
              <a:rPr lang="en-US" sz="40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</a:p>
        </c:rich>
      </c:tx>
      <c:layout>
        <c:manualLayout>
          <c:xMode val="edge"/>
          <c:yMode val="edge"/>
          <c:x val="0.33390230734715959"/>
          <c:y val="7.65625000000000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 per category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6-40BB-AE3D-A3F52BE9A3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4-FF66-40BB-AE3D-A3F52BE9A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87479711"/>
        <c:axId val="97672063"/>
      </c:barChart>
      <c:catAx>
        <c:axId val="8747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97672063"/>
        <c:crosses val="autoZero"/>
        <c:auto val="1"/>
        <c:lblAlgn val="ctr"/>
        <c:lblOffset val="100"/>
        <c:noMultiLvlLbl val="0"/>
      </c:catAx>
      <c:valAx>
        <c:axId val="9767206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747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 SemiCondensed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 dirty="0"/>
              <a:t>Percentage Share of Popularity from the 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Score per category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7D6-4C82-96BB-53682246CF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7D6-4C82-96BB-53682246CF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B7D6-4C82-96BB-53682246CF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7D6-4C82-96BB-53682246CF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7D6-4C82-96BB-53682246CF03}"/>
              </c:ext>
            </c:extLst>
          </c:dPt>
          <c:dLbls>
            <c:dLbl>
              <c:idx val="0"/>
              <c:layout>
                <c:manualLayout>
                  <c:x val="-0.14316428805774278"/>
                  <c:y val="0.18851513287401575"/>
                </c:manualLayout>
              </c:layout>
              <c:tx>
                <c:rich>
                  <a:bodyPr/>
                  <a:lstStyle/>
                  <a:p>
                    <a:fld id="{2EA733A4-8D22-4948-B20B-AEB5CF0EBD59}" type="CATEGORYNAME">
                      <a:rPr lang="en-US" sz="3200"/>
                      <a:pPr/>
                      <a:t>[CATEGORY NAME]</a:t>
                    </a:fld>
                    <a:endParaRPr lang="en-US" sz="3200" baseline="0" dirty="0"/>
                  </a:p>
                  <a:p>
                    <a:fld id="{B4F0370B-99CC-4A5C-9BC6-8EAFD23715B5}" type="PERCENTAGE">
                      <a:rPr lang="en-US" sz="3200"/>
                      <a:pPr/>
                      <a:t>[PERCENTAGE]</a:t>
                    </a:fld>
                    <a:endParaRPr lang="en-GB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7D6-4C82-96BB-53682246CF03}"/>
                </c:ext>
              </c:extLst>
            </c:dLbl>
            <c:dLbl>
              <c:idx val="1"/>
              <c:layout>
                <c:manualLayout>
                  <c:x val="-0.16931250000000009"/>
                  <c:y val="-0.1250718503937007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D6-4C82-96BB-53682246CF03}"/>
                </c:ext>
              </c:extLst>
            </c:dLbl>
            <c:dLbl>
              <c:idx val="2"/>
              <c:layout>
                <c:manualLayout>
                  <c:x val="3.1189140419947432E-2"/>
                  <c:y val="-7.829466043307098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7D6-4C82-96BB-53682246CF03}"/>
                </c:ext>
              </c:extLst>
            </c:dLbl>
            <c:dLbl>
              <c:idx val="3"/>
              <c:layout>
                <c:manualLayout>
                  <c:x val="0.18820980971128609"/>
                  <c:y val="-9.06417322834646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7D6-4C82-96BB-53682246CF03}"/>
                </c:ext>
              </c:extLst>
            </c:dLbl>
            <c:dLbl>
              <c:idx val="4"/>
              <c:layout>
                <c:manualLayout>
                  <c:x val="0.15451197506561679"/>
                  <c:y val="0.1905396161417322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200" b="1" i="0" u="none" strike="noStrike" kern="1200" baseline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7E7C615-CD68-4DB8-A16D-D98A2B4DF4D3}" type="CATEGORYNAME">
                      <a:rPr lang="en-US" sz="320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 sz="3200" baseline="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  <a:p>
                    <a:pPr>
                      <a:defRPr sz="320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defRPr>
                    </a:pPr>
                    <a:fld id="{ADDB7A25-DC16-435A-AE30-424B5D70F20D}" type="PERCENTAGE">
                      <a:rPr lang="en-US" sz="320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pPr>
                        <a:defRPr sz="320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defRPr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>
                  <a:outerShdw sx="1000" sy="1000" algn="tl" rotWithShape="0">
                    <a:prstClr val="black"/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2297399934383202"/>
                      <c:h val="0.2488047490157480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7D6-4C82-96BB-53682246CF03}"/>
                </c:ext>
              </c:extLst>
            </c:dLbl>
            <c:spPr>
              <a:noFill/>
              <a:ln>
                <a:noFill/>
              </a:ln>
              <a:effectLst>
                <a:outerShdw sx="1000" sy="1000" algn="tl" rotWithShape="0">
                  <a:prstClr val="black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accent6">
                        <a:lumMod val="20000"/>
                        <a:lumOff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6-4C82-96BB-53682246CF0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So, how did we tackle this problem?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Well, we approached it in 5 steps: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1. Data understanding - the key to success on any data project is to understand the data in detail. So we took the time to understand the data model and domain of your business.</a:t>
            </a:r>
          </a:p>
          <a:p>
            <a:pPr lvl="0"/>
            <a:r>
              <a:rPr lang="en-US" dirty="0"/>
              <a:t>2. Data extraction - after understanding your business, we then architected what an ideal dataset should look like for this problem and extracted it from the relevant data sources.</a:t>
            </a:r>
          </a:p>
          <a:p>
            <a:pPr lvl="0"/>
            <a:r>
              <a:rPr lang="en-US" dirty="0"/>
              <a:t>3. After extracting the raw data, we needed to process and model this data into a dataset that can precisely answer the business questions and produce analytics.</a:t>
            </a:r>
          </a:p>
          <a:p>
            <a:pPr lvl="0"/>
            <a:r>
              <a:rPr lang="en-US" dirty="0"/>
              <a:t>4. With our new dataset, we used our analytical expertise to uncover insights from this dataset and to produce visualizations to describe the insights.</a:t>
            </a:r>
          </a:p>
          <a:p>
            <a:pPr lvl="0"/>
            <a:r>
              <a:rPr lang="en-US" dirty="0"/>
              <a:t>5. And finally we used these insights to unlock business decisions and to make recommendations on next steps.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07.09.2024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20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07.09.2024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00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Franklin Gothic Demi" panose="020B0703020102020204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Demi" panose="020B07030201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8A0E0B2-4FD7-42ED-8644-E7ED386857D4}"/>
              </a:ext>
            </a:extLst>
          </p:cNvPr>
          <p:cNvSpPr txBox="1"/>
          <p:nvPr/>
        </p:nvSpPr>
        <p:spPr>
          <a:xfrm>
            <a:off x="10752598" y="1580430"/>
            <a:ext cx="7230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ANALYSIS</a:t>
            </a:r>
          </a:p>
          <a:p>
            <a:pPr algn="just"/>
            <a:r>
              <a:rPr lang="en-US" sz="2600" dirty="0"/>
              <a:t>Animals and Science  are the Two most popular categories of content showing that people enjoy “real-life” and “factual” content the most</a:t>
            </a:r>
            <a:r>
              <a:rPr lang="en-US" sz="2600" dirty="0">
                <a:latin typeface="Bahnschrift SemiCondensed" panose="020B0502040204020203" pitchFamily="34" charset="0"/>
              </a:rPr>
              <a:t>.</a:t>
            </a:r>
            <a:endParaRPr lang="en-IN" sz="2600" dirty="0">
              <a:latin typeface="Bahnschrift SemiCondensed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9B2EF6-9013-4214-B3B3-6B3127EE4829}"/>
              </a:ext>
            </a:extLst>
          </p:cNvPr>
          <p:cNvSpPr txBox="1"/>
          <p:nvPr/>
        </p:nvSpPr>
        <p:spPr>
          <a:xfrm>
            <a:off x="10752597" y="4087269"/>
            <a:ext cx="7230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sz="2600" dirty="0"/>
              <a:t>Food is a common theme with the top 5 Categories with “Healthy Eating” ranking the highest. This may give an indication to the audience within your user base. You could use the insight to create a campaign and work with healthy eating brands to boots user engagement.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88726-8B56-4BDF-9AF4-67FBE5291FD1}"/>
              </a:ext>
            </a:extLst>
          </p:cNvPr>
          <p:cNvSpPr txBox="1"/>
          <p:nvPr/>
        </p:nvSpPr>
        <p:spPr>
          <a:xfrm>
            <a:off x="10752597" y="7445172"/>
            <a:ext cx="72083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STEPS</a:t>
            </a:r>
            <a:endParaRPr lang="en-US" sz="2800" dirty="0"/>
          </a:p>
          <a:p>
            <a:pPr algn="just"/>
            <a:r>
              <a:rPr lang="en-US" sz="2600" dirty="0"/>
              <a:t>This  ad-hoc analysis is insightful, but it’s time to take this analysis into large scale production for real-time understanding of your business. We can show you how to do this.</a:t>
            </a:r>
            <a:endParaRPr lang="en-IN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Bahnschrift SemiCondensed" panose="020B050204020402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514022"/>
            <a:chOff x="0" y="0"/>
            <a:chExt cx="11564591" cy="735202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0538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Bahnschrift SemiCondensed" panose="020B0502040204020203" pitchFamily="34" charset="0"/>
                  <a:cs typeface="JetBrains Mono Medium" panose="02000009000000000000" pitchFamily="49" charset="0"/>
                </a:rPr>
                <a:t>Project recap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Bahnschrift SemiCondensed" panose="020B0502040204020203" pitchFamily="34" charset="0"/>
                  <a:cs typeface="JetBrains Mono Medium" panose="02000009000000000000" pitchFamily="49" charset="0"/>
                </a:rPr>
                <a:t>Problem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Bahnschrift SemiCondensed" panose="020B0502040204020203" pitchFamily="34" charset="0"/>
                  <a:cs typeface="JetBrains Mono Medium" panose="02000009000000000000" pitchFamily="49" charset="0"/>
                </a:rPr>
                <a:t>The Analytics team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Bahnschrift SemiCondensed" panose="020B0502040204020203" pitchFamily="34" charset="0"/>
                  <a:cs typeface="JetBrains Mono Medium" panose="02000009000000000000" pitchFamily="49" charset="0"/>
                </a:rPr>
                <a:t>Process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Bahnschrift SemiCondensed" panose="020B0502040204020203" pitchFamily="34" charset="0"/>
                  <a:cs typeface="JetBrains Mono Medium" panose="02000009000000000000" pitchFamily="49" charset="0"/>
                </a:rPr>
                <a:t>Insights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Bahnschrift SemiCondensed" panose="020B0502040204020203" pitchFamily="34" charset="0"/>
                  <a:cs typeface="JetBrains Mono Medium" panose="02000009000000000000" pitchFamily="49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5846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72000" y="1909667"/>
            <a:ext cx="11717179" cy="637175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S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73205" y="1909666"/>
            <a:ext cx="6551057" cy="6467667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6CD66-AC13-47A2-BDFC-B729BBDB5F2D}"/>
              </a:ext>
            </a:extLst>
          </p:cNvPr>
          <p:cNvSpPr txBox="1"/>
          <p:nvPr/>
        </p:nvSpPr>
        <p:spPr>
          <a:xfrm>
            <a:off x="8719948" y="2941116"/>
            <a:ext cx="74344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Social Buzz is a fast growing technology unicorn that need to adapt quickly to it’s global scale.</a:t>
            </a:r>
          </a:p>
          <a:p>
            <a:endParaRPr lang="en-US" sz="2800" dirty="0">
              <a:latin typeface="Bahnschrift SemiCondensed" panose="020B0502040204020203" pitchFamily="34" charset="0"/>
              <a:cs typeface="JetBrains Mono Medium" panose="02000009000000000000" pitchFamily="49" charset="0"/>
            </a:endParaRPr>
          </a:p>
          <a:p>
            <a:r>
              <a:rPr lang="en-US" sz="2800" dirty="0"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Accenture has begun a 3 month POC focusing on these tasks:</a:t>
            </a:r>
          </a:p>
          <a:p>
            <a:endParaRPr lang="en-US" sz="2800" dirty="0">
              <a:latin typeface="Bahnschrift SemiCondensed" panose="020B0502040204020203" pitchFamily="34" charset="0"/>
              <a:cs typeface="JetBrains Mono Medium" panose="02000009000000000000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An audit of Social Buzz’s  big data practice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Analysis to find Social Buzz’s top 5 most popular categories of content</a:t>
            </a:r>
            <a:endParaRPr lang="en-IN" sz="2800" dirty="0">
              <a:latin typeface="Bahnschrift SemiCondensed" panose="020B0502040204020203" pitchFamily="34" charset="0"/>
              <a:cs typeface="JetBrains Mono Medium" panose="02000009000000000000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181760"/>
            <a:ext cx="10820400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B857D-702A-49C1-94D1-1579893C1503}"/>
              </a:ext>
            </a:extLst>
          </p:cNvPr>
          <p:cNvSpPr txBox="1"/>
          <p:nvPr/>
        </p:nvSpPr>
        <p:spPr>
          <a:xfrm>
            <a:off x="2507087" y="5021200"/>
            <a:ext cx="8017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Over </a:t>
            </a:r>
            <a:r>
              <a:rPr lang="en-US" sz="3200" u="sng" dirty="0">
                <a:solidFill>
                  <a:schemeClr val="bg1"/>
                </a:solidFill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100000</a:t>
            </a:r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 posts per day</a:t>
            </a:r>
          </a:p>
          <a:p>
            <a:endParaRPr lang="en-US" sz="3200" dirty="0">
              <a:solidFill>
                <a:schemeClr val="bg1"/>
              </a:solidFill>
              <a:latin typeface="Bahnschrift SemiCondensed" panose="020B0502040204020203" pitchFamily="34" charset="0"/>
              <a:cs typeface="JetBrains Mono Medium" panose="02000009000000000000" pitchFamily="49" charset="0"/>
            </a:endParaRPr>
          </a:p>
          <a:p>
            <a:r>
              <a:rPr lang="en-US" sz="3200" u="sng" dirty="0">
                <a:solidFill>
                  <a:schemeClr val="bg1"/>
                </a:solidFill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36,500,000</a:t>
            </a:r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 pieces of content per year!</a:t>
            </a:r>
          </a:p>
          <a:p>
            <a:endParaRPr lang="en-US" sz="3600" dirty="0">
              <a:solidFill>
                <a:schemeClr val="bg1"/>
              </a:solidFill>
              <a:latin typeface="Bahnschrift SemiCondensed" panose="020B0502040204020203" pitchFamily="34" charset="0"/>
              <a:cs typeface="JetBrains Mono Medium" panose="02000009000000000000" pitchFamily="49" charset="0"/>
            </a:endParaRPr>
          </a:p>
          <a:p>
            <a:endParaRPr lang="en-US" sz="3600" dirty="0">
              <a:solidFill>
                <a:schemeClr val="bg1"/>
              </a:solidFill>
              <a:latin typeface="Bahnschrift SemiCondensed" panose="020B0502040204020203" pitchFamily="34" charset="0"/>
              <a:cs typeface="JetBrains Mono Medium" panose="02000009000000000000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But how to Capitalize on it when there is so much?</a:t>
            </a:r>
          </a:p>
          <a:p>
            <a:endParaRPr lang="en-US" sz="2800" dirty="0">
              <a:solidFill>
                <a:schemeClr val="bg1"/>
              </a:solidFill>
              <a:latin typeface="Bahnschrift SemiCondensed" panose="020B0502040204020203" pitchFamily="34" charset="0"/>
              <a:cs typeface="JetBrains Mono Medium" panose="02000009000000000000" pitchFamily="49" charset="0"/>
            </a:endParaRPr>
          </a:p>
          <a:p>
            <a:r>
              <a:rPr lang="en-US" sz="2800" u="sng" dirty="0">
                <a:solidFill>
                  <a:schemeClr val="bg1"/>
                </a:solidFill>
                <a:latin typeface="Bahnschrift SemiCondensed" panose="020B0502040204020203" pitchFamily="34" charset="0"/>
                <a:cs typeface="JetBrains Mono Medium" panose="02000009000000000000" pitchFamily="49" charset="0"/>
              </a:rPr>
              <a:t>Analysis to find Social Buzz’s top 5 most popular categories of content</a:t>
            </a:r>
            <a:endParaRPr lang="en-IN" sz="2800" u="sng" dirty="0">
              <a:solidFill>
                <a:schemeClr val="bg1"/>
              </a:solidFill>
              <a:latin typeface="Bahnschrift SemiCondensed" panose="020B0502040204020203" pitchFamily="34" charset="0"/>
              <a:cs typeface="JetBrains Mono Medium" panose="02000009000000000000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734800" y="133350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60355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11000" y="7353300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5" y="4274206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02020" y="1015395"/>
            <a:ext cx="2187334" cy="8178344"/>
            <a:chOff x="73038" y="-18044588"/>
            <a:chExt cx="6542158" cy="24460844"/>
          </a:xfrm>
        </p:grpSpPr>
        <p:sp>
          <p:nvSpPr>
            <p:cNvPr id="29" name="Freeform 29"/>
            <p:cNvSpPr/>
            <p:nvPr/>
          </p:nvSpPr>
          <p:spPr>
            <a:xfrm>
              <a:off x="73038" y="-18044588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Demi" panose="020B0703020102020204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DC0190-11E3-41EB-8EFE-A4135C0C08AE}"/>
              </a:ext>
            </a:extLst>
          </p:cNvPr>
          <p:cNvSpPr txBox="1"/>
          <p:nvPr/>
        </p:nvSpPr>
        <p:spPr>
          <a:xfrm>
            <a:off x="14447028" y="1506989"/>
            <a:ext cx="3612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Condensed" panose="020B0502040204020203" pitchFamily="34" charset="0"/>
              </a:rPr>
              <a:t>ANDREW FLEMING</a:t>
            </a:r>
          </a:p>
          <a:p>
            <a:r>
              <a:rPr lang="en-US" sz="2400" dirty="0">
                <a:latin typeface="Bahnschrift SemiCondensed" panose="020B0502040204020203" pitchFamily="34" charset="0"/>
              </a:rPr>
              <a:t>Chief Technology Architect</a:t>
            </a:r>
            <a:endParaRPr lang="en-IN" sz="2400" dirty="0">
              <a:latin typeface="Bahnschrift SemiCondense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491CD-87DC-4668-9B13-15657995981C}"/>
              </a:ext>
            </a:extLst>
          </p:cNvPr>
          <p:cNvSpPr txBox="1"/>
          <p:nvPr/>
        </p:nvSpPr>
        <p:spPr>
          <a:xfrm>
            <a:off x="14422376" y="4494263"/>
            <a:ext cx="2725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Condensed" panose="020B0502040204020203" pitchFamily="34" charset="0"/>
              </a:rPr>
              <a:t>MARCUS ROMPTON</a:t>
            </a:r>
          </a:p>
          <a:p>
            <a:r>
              <a:rPr lang="en-US" sz="2400" dirty="0">
                <a:latin typeface="Bahnschrift SemiCondensed" panose="020B0502040204020203" pitchFamily="34" charset="0"/>
              </a:rPr>
              <a:t>Senior Principal</a:t>
            </a:r>
            <a:endParaRPr lang="en-IN" sz="2400" dirty="0">
              <a:latin typeface="Bahnschrift SemiCondense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6C8E8-7AB8-4134-B77A-4ADE4F9807B5}"/>
              </a:ext>
            </a:extLst>
          </p:cNvPr>
          <p:cNvSpPr txBox="1"/>
          <p:nvPr/>
        </p:nvSpPr>
        <p:spPr>
          <a:xfrm>
            <a:off x="14542853" y="7567606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Bahnschrift SemiCondensed" panose="020B0502040204020203" pitchFamily="34" charset="0"/>
              </a:rPr>
              <a:t>Romany </a:t>
            </a:r>
            <a:r>
              <a:rPr lang="en-GB" sz="2400" b="1" dirty="0" err="1">
                <a:latin typeface="Bahnschrift SemiCondensed" panose="020B0502040204020203" pitchFamily="34" charset="0"/>
              </a:rPr>
              <a:t>Tawfeek</a:t>
            </a:r>
            <a:endParaRPr lang="en-GB" sz="2400" b="1" dirty="0">
              <a:latin typeface="Bahnschrift SemiCondensed" panose="020B0502040204020203" pitchFamily="34" charset="0"/>
            </a:endParaRPr>
          </a:p>
          <a:p>
            <a:r>
              <a:rPr lang="en-GB" sz="2400" dirty="0">
                <a:latin typeface="Bahnschrift SemiCondensed" panose="020B0502040204020203" pitchFamily="34" charset="0"/>
              </a:rPr>
              <a:t> Data Analyst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E5ABE9-B8B1-4615-A210-40B5B868E6A8}"/>
              </a:ext>
            </a:extLst>
          </p:cNvPr>
          <p:cNvSpPr/>
          <p:nvPr/>
        </p:nvSpPr>
        <p:spPr>
          <a:xfrm>
            <a:off x="11221599" y="7024106"/>
            <a:ext cx="2183684" cy="2159404"/>
          </a:xfrm>
          <a:prstGeom prst="ellipse">
            <a:avLst/>
          </a:prstGeom>
          <a:blipFill dpi="0" rotWithShape="0">
            <a:blip r:embed="rId7"/>
            <a:srcRect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FAC5E-314C-4B7E-86B2-4BC67498A897}"/>
              </a:ext>
            </a:extLst>
          </p:cNvPr>
          <p:cNvSpPr txBox="1"/>
          <p:nvPr/>
        </p:nvSpPr>
        <p:spPr>
          <a:xfrm>
            <a:off x="4056664" y="1348113"/>
            <a:ext cx="5493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Data Understanding</a:t>
            </a:r>
            <a:endParaRPr lang="en-IN" sz="3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1B625-5E65-4399-B7EF-A90E482B29E0}"/>
              </a:ext>
            </a:extLst>
          </p:cNvPr>
          <p:cNvSpPr txBox="1"/>
          <p:nvPr/>
        </p:nvSpPr>
        <p:spPr>
          <a:xfrm>
            <a:off x="5764133" y="3107154"/>
            <a:ext cx="242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Data Cleaning</a:t>
            </a:r>
            <a:endParaRPr lang="en-IN" sz="3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6C4FC-CA89-4909-914E-10821BC58210}"/>
              </a:ext>
            </a:extLst>
          </p:cNvPr>
          <p:cNvSpPr txBox="1"/>
          <p:nvPr/>
        </p:nvSpPr>
        <p:spPr>
          <a:xfrm>
            <a:off x="7803225" y="4781368"/>
            <a:ext cx="370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Data Modelling</a:t>
            </a:r>
            <a:endParaRPr lang="en-IN" sz="3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F4D85-42CE-4C07-A46F-225FCAA25954}"/>
              </a:ext>
            </a:extLst>
          </p:cNvPr>
          <p:cNvSpPr txBox="1"/>
          <p:nvPr/>
        </p:nvSpPr>
        <p:spPr>
          <a:xfrm>
            <a:off x="9725885" y="6206233"/>
            <a:ext cx="242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Data Analysis</a:t>
            </a:r>
            <a:endParaRPr lang="en-IN" sz="3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58DA2-8A77-4978-A07E-95D1583F33C6}"/>
              </a:ext>
            </a:extLst>
          </p:cNvPr>
          <p:cNvSpPr txBox="1"/>
          <p:nvPr/>
        </p:nvSpPr>
        <p:spPr>
          <a:xfrm>
            <a:off x="11337710" y="8037333"/>
            <a:ext cx="294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Uncover Insights</a:t>
            </a:r>
            <a:endParaRPr lang="en-IN" sz="3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Demi" panose="020B07030201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9791F5-88FE-45E3-8923-DACE504A3BC3}"/>
              </a:ext>
            </a:extLst>
          </p:cNvPr>
          <p:cNvSpPr txBox="1"/>
          <p:nvPr/>
        </p:nvSpPr>
        <p:spPr>
          <a:xfrm>
            <a:off x="2569283" y="4058699"/>
            <a:ext cx="253009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  <a:latin typeface="Bahnschrift SemiCondensed" panose="020B0502040204020203" pitchFamily="34" charset="0"/>
              </a:rPr>
              <a:t>16</a:t>
            </a:r>
          </a:p>
          <a:p>
            <a:pPr algn="ctr"/>
            <a:endParaRPr lang="en-US" sz="2400" dirty="0">
              <a:latin typeface="Bahnschrift SemiCondensed" panose="020B0502040204020203" pitchFamily="34" charset="0"/>
            </a:endParaRPr>
          </a:p>
          <a:p>
            <a:pPr algn="ctr"/>
            <a:r>
              <a:rPr lang="en-US" sz="2800" dirty="0">
                <a:latin typeface="Bahnschrift SemiCondensed" panose="020B0502040204020203" pitchFamily="34" charset="0"/>
              </a:rPr>
              <a:t>Unique Categories</a:t>
            </a:r>
            <a:endParaRPr lang="en-IN" sz="2800" dirty="0">
              <a:latin typeface="Bahnschrift SemiCondense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15619-1B82-46C0-8A9C-43A8D8691A88}"/>
              </a:ext>
            </a:extLst>
          </p:cNvPr>
          <p:cNvSpPr txBox="1"/>
          <p:nvPr/>
        </p:nvSpPr>
        <p:spPr>
          <a:xfrm>
            <a:off x="7714306" y="4058699"/>
            <a:ext cx="25300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  <a:latin typeface="Bahnschrift SemiCondensed" panose="020B0502040204020203" pitchFamily="34" charset="0"/>
              </a:rPr>
              <a:t>1897</a:t>
            </a:r>
          </a:p>
          <a:p>
            <a:pPr algn="ctr"/>
            <a:endParaRPr lang="en-US" sz="2400" dirty="0">
              <a:latin typeface="Bahnschrift SemiCondensed" panose="020B0502040204020203" pitchFamily="34" charset="0"/>
            </a:endParaRPr>
          </a:p>
          <a:p>
            <a:pPr algn="ctr"/>
            <a:r>
              <a:rPr lang="en-US" sz="2800" dirty="0">
                <a:latin typeface="Bahnschrift SemiCondensed" panose="020B0502040204020203" pitchFamily="34" charset="0"/>
              </a:rPr>
              <a:t>Reactions to  “Animal” posts</a:t>
            </a:r>
            <a:endParaRPr lang="en-IN" sz="2800" dirty="0">
              <a:latin typeface="Bahnschrift SemiCondense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AB508-FCED-4BE7-98AA-90390FA7F8FD}"/>
              </a:ext>
            </a:extLst>
          </p:cNvPr>
          <p:cNvSpPr txBox="1"/>
          <p:nvPr/>
        </p:nvSpPr>
        <p:spPr>
          <a:xfrm>
            <a:off x="13768703" y="4108015"/>
            <a:ext cx="3336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C85-9035-45EE-ACF1-34DB411300CA}"/>
              </a:ext>
            </a:extLst>
          </p:cNvPr>
          <p:cNvSpPr txBox="1"/>
          <p:nvPr/>
        </p:nvSpPr>
        <p:spPr>
          <a:xfrm>
            <a:off x="12345302" y="4064943"/>
            <a:ext cx="362229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  <a:latin typeface="Bahnschrift SemiCondensed" panose="020B0502040204020203" pitchFamily="34" charset="0"/>
              </a:rPr>
              <a:t>January </a:t>
            </a:r>
          </a:p>
          <a:p>
            <a:pPr algn="ctr"/>
            <a:endParaRPr lang="en-US" sz="2400" dirty="0">
              <a:latin typeface="Bahnschrift SemiCondensed" panose="020B0502040204020203" pitchFamily="34" charset="0"/>
            </a:endParaRPr>
          </a:p>
          <a:p>
            <a:pPr algn="ctr"/>
            <a:r>
              <a:rPr lang="en-US" sz="2800" dirty="0">
                <a:latin typeface="Bahnschrift SemiCondensed" panose="020B0502040204020203" pitchFamily="34" charset="0"/>
              </a:rPr>
              <a:t>Month with</a:t>
            </a:r>
          </a:p>
          <a:p>
            <a:pPr algn="ctr"/>
            <a:r>
              <a:rPr lang="en-US" sz="2800" dirty="0">
                <a:latin typeface="Bahnschrift SemiCondensed" panose="020B0502040204020203" pitchFamily="34" charset="0"/>
              </a:rPr>
              <a:t> most posts</a:t>
            </a:r>
            <a:endParaRPr lang="en-IN" sz="2800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8F09983-28B0-4899-AB9D-27EE76256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760404"/>
              </p:ext>
            </p:extLst>
          </p:nvPr>
        </p:nvGraphicFramePr>
        <p:xfrm>
          <a:off x="3048000" y="1079500"/>
          <a:ext cx="14388472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7837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CBD73FA-1518-47E6-ABF3-A2E7FC710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6870779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88208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490</Words>
  <Application>Microsoft Office PowerPoint</Application>
  <PresentationFormat>Custom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Arial</vt:lpstr>
      <vt:lpstr>Franklin Gothic Demi</vt:lpstr>
      <vt:lpstr>Clear Sans Regular Bold</vt:lpstr>
      <vt:lpstr>Graphik Regular</vt:lpstr>
      <vt:lpstr>Bahnschrift SemiCondensed</vt:lpstr>
      <vt:lpstr>JetBrains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Romany</dc:creator>
  <cp:lastModifiedBy>Romany</cp:lastModifiedBy>
  <cp:revision>41</cp:revision>
  <dcterms:created xsi:type="dcterms:W3CDTF">2006-08-16T00:00:00Z</dcterms:created>
  <dcterms:modified xsi:type="dcterms:W3CDTF">2024-09-07T16:48:18Z</dcterms:modified>
  <dc:identifier>DAEhDyfaYKE</dc:identifier>
</cp:coreProperties>
</file>