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87" r:id="rId4"/>
    <p:sldId id="286" r:id="rId5"/>
    <p:sldId id="283" r:id="rId6"/>
    <p:sldId id="284" r:id="rId7"/>
    <p:sldId id="262" r:id="rId8"/>
    <p:sldId id="270" r:id="rId9"/>
    <p:sldId id="268" r:id="rId10"/>
    <p:sldId id="285" r:id="rId11"/>
    <p:sldId id="272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A3C4"/>
    <a:srgbClr val="1B36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3" autoAdjust="0"/>
    <p:restoredTop sz="94660"/>
  </p:normalViewPr>
  <p:slideViewPr>
    <p:cSldViewPr snapToGrid="0" showGuides="1">
      <p:cViewPr varScale="1">
        <p:scale>
          <a:sx n="153" d="100"/>
          <a:sy n="153" d="100"/>
        </p:scale>
        <p:origin x="162" y="2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21" d="100"/>
          <a:sy n="121" d="100"/>
        </p:scale>
        <p:origin x="49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440F30-AF0D-4948-BF63-0C09B748AFDA}" type="datetimeFigureOut">
              <a:rPr lang="de-DE" smtClean="0"/>
              <a:t>04.03.2021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BA71E0-64AB-4CED-9CE4-8D92BEFF56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58129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D734AE-5F6B-4058-B4B8-2DA1EE8DA227}" type="datetimeFigureOut">
              <a:rPr lang="de-DE" smtClean="0"/>
              <a:t>04.03.2021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F5D90F-5D7B-4D2C-80F6-DE249E1BEC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2086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276349"/>
            <a:ext cx="9144000" cy="223361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4368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16E5B-40E7-4147-927F-FD7E05449C5C}" type="datetime1">
              <a:rPr lang="de-DE" smtClean="0"/>
              <a:t>04.03.2021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InfAI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3B3B-EC1F-4A1A-87ED-86BA59647E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5208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1199-33F1-421A-91B4-74C948AFC3F9}" type="datetime1">
              <a:rPr lang="de-DE" smtClean="0"/>
              <a:t>04.03.2021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InfAI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3B3B-EC1F-4A1A-87ED-86BA59647E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8375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DCA4-4B5A-44CB-A76A-683329B1BE56}" type="datetime1">
              <a:rPr lang="de-DE" smtClean="0"/>
              <a:t>04.03.2021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InfAI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3B3B-EC1F-4A1A-87ED-86BA59647E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4311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DC79-3A10-4D3E-8D3A-910B010F3C2E}" type="datetime1">
              <a:rPr lang="de-DE" smtClean="0"/>
              <a:t>04.03.2021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InfAI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3B3B-EC1F-4A1A-87ED-86BA59647E28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65A3C4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38371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32238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430371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79F28-DDE3-421A-9BEE-E1CB7BDF96E2}" type="datetime1">
              <a:rPr lang="de-DE" smtClean="0"/>
              <a:t>04.03.2021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InfAI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3B3B-EC1F-4A1A-87ED-86BA59647E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3631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10DA0-0DB0-400F-9025-3CAECC7A5869}" type="datetime1">
              <a:rPr lang="de-DE" smtClean="0"/>
              <a:t>04.03.2021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InfAI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3B3B-EC1F-4A1A-87ED-86BA59647E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8878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0F2C1-0554-4993-816F-2A36DD454A9B}" type="datetime1">
              <a:rPr lang="de-DE" smtClean="0"/>
              <a:t>04.03.2021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InfAI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3B3B-EC1F-4A1A-87ED-86BA59647E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775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900DE-B7F2-43BC-8073-87CB4392C074}" type="datetime1">
              <a:rPr lang="de-DE" smtClean="0"/>
              <a:t>04.03.2021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InfAI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3B3B-EC1F-4A1A-87ED-86BA59647E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3482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1459-DBD3-44D6-ABED-C1D1AFD755A0}" type="datetime1">
              <a:rPr lang="de-DE" smtClean="0"/>
              <a:t>04.03.2021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InfAI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3B3B-EC1F-4A1A-87ED-86BA59647E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0430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91BD-B406-4724-8CB9-F814ED4C9CEC}" type="datetime1">
              <a:rPr lang="de-DE" smtClean="0"/>
              <a:t>04.03.2021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InfAI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3B3B-EC1F-4A1A-87ED-86BA59647E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4659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4EFE0-A60E-4C6A-A1C8-75153CE8CC63}" type="datetime1">
              <a:rPr lang="de-DE" smtClean="0"/>
              <a:t>04.03.2021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InfAI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3B3B-EC1F-4A1A-87ED-86BA59647E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142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1219863"/>
            <a:ext cx="10515600" cy="950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2327275"/>
            <a:ext cx="10515600" cy="3864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11151" y="6530982"/>
            <a:ext cx="2540000" cy="236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BCEB6-04F8-4650-9005-590AD902B746}" type="datetime1">
              <a:rPr lang="de-DE" smtClean="0"/>
              <a:t>04.03.2021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651376" y="6533371"/>
            <a:ext cx="2889250" cy="236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InfAI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629776" y="6530982"/>
            <a:ext cx="2359025" cy="236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F3B3B-EC1F-4A1A-87ED-86BA59647E28}" type="slidenum">
              <a:rPr lang="de-DE" smtClean="0"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129646"/>
            <a:ext cx="2279616" cy="1011779"/>
          </a:xfrm>
          <a:prstGeom prst="rect">
            <a:avLst/>
          </a:prstGeom>
        </p:spPr>
      </p:pic>
      <p:grpSp>
        <p:nvGrpSpPr>
          <p:cNvPr id="20" name="Gruppieren 19"/>
          <p:cNvGrpSpPr/>
          <p:nvPr userDrawn="1"/>
        </p:nvGrpSpPr>
        <p:grpSpPr>
          <a:xfrm>
            <a:off x="0" y="6322967"/>
            <a:ext cx="12192000" cy="130205"/>
            <a:chOff x="590550" y="107950"/>
            <a:chExt cx="4775200" cy="84520"/>
          </a:xfrm>
        </p:grpSpPr>
        <p:sp>
          <p:nvSpPr>
            <p:cNvPr id="19" name="Rechteck 18"/>
            <p:cNvSpPr/>
            <p:nvPr userDrawn="1"/>
          </p:nvSpPr>
          <p:spPr>
            <a:xfrm>
              <a:off x="590550" y="107950"/>
              <a:ext cx="1193800" cy="8452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 20"/>
            <p:cNvSpPr/>
            <p:nvPr userDrawn="1"/>
          </p:nvSpPr>
          <p:spPr>
            <a:xfrm>
              <a:off x="1784350" y="107950"/>
              <a:ext cx="1193800" cy="8452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/>
            <p:cNvSpPr/>
            <p:nvPr userDrawn="1"/>
          </p:nvSpPr>
          <p:spPr>
            <a:xfrm>
              <a:off x="2978150" y="107950"/>
              <a:ext cx="1193800" cy="8452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4171950" y="107950"/>
              <a:ext cx="1193800" cy="8452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8" name="Picture 2" descr="partners &amp; supporters - SDE21">
            <a:extLst>
              <a:ext uri="{FF2B5EF4-FFF2-40B4-BE49-F238E27FC236}">
                <a16:creationId xmlns:a16="http://schemas.microsoft.com/office/drawing/2014/main" id="{C8711FE6-68B3-4D2F-BA5E-E8F1B0D325B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40" t="6078" r="22460" b="4719"/>
          <a:stretch/>
        </p:blipFill>
        <p:spPr bwMode="auto">
          <a:xfrm>
            <a:off x="11044303" y="114613"/>
            <a:ext cx="1033397" cy="102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44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65A3C4"/>
          </a:solidFill>
          <a:latin typeface="Trebuchet MS (Überschriften)"/>
          <a:ea typeface="+mj-ea"/>
          <a:cs typeface="+mj-cs"/>
        </a:defRPr>
      </a:lvl1pPr>
    </p:titleStyle>
    <p:bodyStyle>
      <a:lvl1pPr marL="357188" indent="-357188" algn="l" defTabSz="914400" rtl="0" eaLnBrk="1" latinLnBrk="0" hangingPunct="1">
        <a:lnSpc>
          <a:spcPct val="90000"/>
        </a:lnSpc>
        <a:spcBef>
          <a:spcPts val="1000"/>
        </a:spcBef>
        <a:buClr>
          <a:schemeClr val="accent4">
            <a:lumMod val="50000"/>
          </a:schemeClr>
        </a:buClr>
        <a:buSzPct val="80000"/>
        <a:buFont typeface="Wingdings 3" panose="05040102010807070707" pitchFamily="18" charset="2"/>
        <a:buChar char="u"/>
        <a:defRPr sz="2400" kern="1200">
          <a:solidFill>
            <a:schemeClr val="tx1"/>
          </a:solidFill>
          <a:latin typeface="Trebuchet MS (Textkörper)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4">
            <a:lumMod val="50000"/>
          </a:schemeClr>
        </a:buClr>
        <a:buSzPct val="80000"/>
        <a:buFont typeface="Wingdings 3" panose="05040102010807070707" pitchFamily="18" charset="2"/>
        <a:buChar char="u"/>
        <a:defRPr sz="2000" kern="1200">
          <a:solidFill>
            <a:schemeClr val="tx1"/>
          </a:solidFill>
          <a:latin typeface="Trebuchet MS (Textkörper)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4">
            <a:lumMod val="50000"/>
          </a:schemeClr>
        </a:buClr>
        <a:buSzPct val="80000"/>
        <a:buFont typeface="Wingdings 3" panose="05040102010807070707" pitchFamily="18" charset="2"/>
        <a:buChar char="u"/>
        <a:defRPr sz="1800" kern="1200">
          <a:solidFill>
            <a:schemeClr val="tx1"/>
          </a:solidFill>
          <a:latin typeface="Trebuchet MS (Textkörper)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4">
            <a:lumMod val="50000"/>
          </a:schemeClr>
        </a:buClr>
        <a:buSzPct val="80000"/>
        <a:buFont typeface="Wingdings 3" panose="05040102010807070707" pitchFamily="18" charset="2"/>
        <a:buChar char="u"/>
        <a:defRPr sz="1800" kern="1200">
          <a:solidFill>
            <a:schemeClr val="tx1"/>
          </a:solidFill>
          <a:latin typeface="Trebuchet MS (Textkörper)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4">
            <a:lumMod val="50000"/>
          </a:schemeClr>
        </a:buClr>
        <a:buSzPct val="80000"/>
        <a:buFont typeface="Wingdings 3" panose="05040102010807070707" pitchFamily="18" charset="2"/>
        <a:buChar char="u"/>
        <a:defRPr sz="1800" kern="1200">
          <a:solidFill>
            <a:schemeClr val="tx1"/>
          </a:solidFill>
          <a:latin typeface="Trebuchet MS (Textkörper)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4l.io/en/about-de4l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play.google.com/store/apps/details?id=io.de4l.ap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www.habitatmap.org/airbea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07721" y="2078015"/>
            <a:ext cx="10101567" cy="2233613"/>
          </a:xfrm>
        </p:spPr>
        <p:txBody>
          <a:bodyPr anchor="ctr">
            <a:normAutofit fontScale="90000"/>
          </a:bodyPr>
          <a:lstStyle/>
          <a:p>
            <a:pPr algn="r"/>
            <a:r>
              <a:rPr lang="en-US" dirty="0" err="1">
                <a:latin typeface="Trebuchet MS" panose="020B0603020202020204" pitchFamily="34" charset="0"/>
              </a:rPr>
              <a:t>Quickstart</a:t>
            </a:r>
            <a:r>
              <a:rPr lang="en-US" dirty="0">
                <a:latin typeface="Trebuchet MS" panose="020B0603020202020204" pitchFamily="34" charset="0"/>
              </a:rPr>
              <a:t> – </a:t>
            </a:r>
            <a:br>
              <a:rPr lang="en-US" dirty="0">
                <a:latin typeface="Trebuchet MS" panose="020B0603020202020204" pitchFamily="34" charset="0"/>
              </a:rPr>
            </a:br>
            <a:r>
              <a:rPr lang="en-US" dirty="0">
                <a:latin typeface="Trebuchet MS" panose="020B0603020202020204" pitchFamily="34" charset="0"/>
              </a:rPr>
              <a:t>AirBeam2 + DE4L Sensing App</a:t>
            </a:r>
            <a:endParaRPr lang="de-DE" dirty="0">
              <a:latin typeface="Trebuchet MS" panose="020B0603020202020204" pitchFamily="34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1" y="5272171"/>
            <a:ext cx="3022600" cy="805610"/>
          </a:xfrm>
          <a:prstGeom prst="rect">
            <a:avLst/>
          </a:prstGeom>
        </p:spPr>
      </p:pic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5E93-2082-4E61-851D-EB746B52BEFB}" type="datetime1">
              <a:rPr lang="de-DE" smtClean="0"/>
              <a:t>04.03.2021</a:t>
            </a:fld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InfAI</a:t>
            </a:r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3B3B-EC1F-4A1A-87ED-86BA59647E28}" type="slidenum">
              <a:rPr lang="de-DE" smtClean="0"/>
              <a:t>1</a:t>
            </a:fld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9673B63-4BD7-47C3-8491-B1BC9574A650}"/>
              </a:ext>
            </a:extLst>
          </p:cNvPr>
          <p:cNvSpPr/>
          <p:nvPr/>
        </p:nvSpPr>
        <p:spPr>
          <a:xfrm>
            <a:off x="311151" y="1205084"/>
            <a:ext cx="220445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>
                <a:latin typeface="Trebuchet MS" panose="020B0603020202020204" pitchFamily="34" charset="0"/>
                <a:hlinkClick r:id="rId3"/>
              </a:rPr>
              <a:t>https://de4l.io/en/about-de4l/</a:t>
            </a:r>
            <a:endParaRPr lang="de-DE" sz="1100" dirty="0">
              <a:latin typeface="Trebuchet MS" panose="020B0603020202020204" pitchFamily="34" charset="0"/>
            </a:endParaRPr>
          </a:p>
          <a:p>
            <a:endParaRPr lang="de-DE" sz="11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01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9E6B7676-CDFB-4F75-8863-1FBDF825A9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15494" y="580888"/>
            <a:ext cx="2723845" cy="5599017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9836F3C-53D9-4888-8E7B-CE1A797F9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Inhaltsplatzhalter 3">
            <a:extLst>
              <a:ext uri="{FF2B5EF4-FFF2-40B4-BE49-F238E27FC236}">
                <a16:creationId xmlns:a16="http://schemas.microsoft.com/office/drawing/2014/main" id="{7C0A920B-A6A5-4A1F-AA11-50781EE35A8F}"/>
              </a:ext>
            </a:extLst>
          </p:cNvPr>
          <p:cNvSpPr txBox="1">
            <a:spLocks/>
          </p:cNvSpPr>
          <p:nvPr/>
        </p:nvSpPr>
        <p:spPr>
          <a:xfrm>
            <a:off x="677333" y="2160589"/>
            <a:ext cx="4538355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In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connection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sensor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lost </a:t>
            </a:r>
            <a:r>
              <a:rPr lang="de-DE" dirty="0" err="1"/>
              <a:t>unexpectedly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tries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reconnect</a:t>
            </a:r>
            <a:endParaRPr lang="de-DE" dirty="0"/>
          </a:p>
          <a:p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cancel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reconnect</a:t>
            </a:r>
            <a:r>
              <a:rPr lang="de-DE" dirty="0"/>
              <a:t> </a:t>
            </a:r>
            <a:r>
              <a:rPr lang="de-DE" dirty="0" err="1"/>
              <a:t>trials</a:t>
            </a:r>
            <a:r>
              <a:rPr lang="de-DE" dirty="0"/>
              <a:t>, press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sensor</a:t>
            </a:r>
            <a:r>
              <a:rPr lang="de-DE" dirty="0"/>
              <a:t> „</a:t>
            </a:r>
            <a:r>
              <a:rPr lang="de-DE" dirty="0" err="1"/>
              <a:t>button</a:t>
            </a:r>
            <a:r>
              <a:rPr lang="de-DE" dirty="0"/>
              <a:t>“</a:t>
            </a:r>
          </a:p>
        </p:txBody>
      </p:sp>
      <p:sp>
        <p:nvSpPr>
          <p:cNvPr id="8" name="Pfeil: nach unten 7">
            <a:extLst>
              <a:ext uri="{FF2B5EF4-FFF2-40B4-BE49-F238E27FC236}">
                <a16:creationId xmlns:a16="http://schemas.microsoft.com/office/drawing/2014/main" id="{7F831CD8-0CC0-4EFA-A687-719ED63090E6}"/>
              </a:ext>
            </a:extLst>
          </p:cNvPr>
          <p:cNvSpPr/>
          <p:nvPr/>
        </p:nvSpPr>
        <p:spPr>
          <a:xfrm>
            <a:off x="8303186" y="369882"/>
            <a:ext cx="323447" cy="4220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9C934078-69A7-4539-BD43-88F9D5F3DA1D}"/>
              </a:ext>
            </a:extLst>
          </p:cNvPr>
          <p:cNvSpPr txBox="1">
            <a:spLocks/>
          </p:cNvSpPr>
          <p:nvPr/>
        </p:nvSpPr>
        <p:spPr>
          <a:xfrm>
            <a:off x="838200" y="1219863"/>
            <a:ext cx="10515600" cy="950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65A3C4"/>
                </a:solidFill>
                <a:latin typeface="Trebuchet MS (Überschriften)"/>
                <a:ea typeface="+mj-ea"/>
                <a:cs typeface="+mj-cs"/>
              </a:defRPr>
            </a:lvl1pPr>
          </a:lstStyle>
          <a:p>
            <a:r>
              <a:rPr lang="de-DE" dirty="0"/>
              <a:t>App – Features – </a:t>
            </a:r>
            <a:r>
              <a:rPr lang="de-DE" dirty="0" err="1"/>
              <a:t>Reconnect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0983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BED477-677D-499C-BB83-077FE7E0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transmission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9A5A50-2DDA-4158-824D-7AFDA6B0C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600" dirty="0"/>
              <a:t>The </a:t>
            </a:r>
            <a:r>
              <a:rPr lang="de-DE" sz="1600" dirty="0" err="1"/>
              <a:t>app</a:t>
            </a:r>
            <a:r>
              <a:rPr lang="de-DE" sz="1600" dirty="0"/>
              <a:t> </a:t>
            </a:r>
            <a:r>
              <a:rPr lang="de-DE" sz="1600" dirty="0" err="1"/>
              <a:t>transmits</a:t>
            </a:r>
            <a:r>
              <a:rPr lang="de-DE" sz="1600" dirty="0"/>
              <a:t> </a:t>
            </a:r>
            <a:r>
              <a:rPr lang="de-DE" sz="1600" dirty="0" err="1"/>
              <a:t>data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an MQTT </a:t>
            </a:r>
            <a:r>
              <a:rPr lang="de-DE" sz="1600" dirty="0" err="1"/>
              <a:t>Endpoint</a:t>
            </a:r>
            <a:r>
              <a:rPr lang="de-DE" sz="1600" dirty="0"/>
              <a:t> in real-time</a:t>
            </a:r>
          </a:p>
          <a:p>
            <a:r>
              <a:rPr lang="de-DE" sz="1600" dirty="0" err="1"/>
              <a:t>Transmitted</a:t>
            </a:r>
            <a:r>
              <a:rPr lang="de-DE" sz="1600" dirty="0"/>
              <a:t> </a:t>
            </a:r>
            <a:r>
              <a:rPr lang="de-DE" sz="1600" dirty="0" err="1"/>
              <a:t>data</a:t>
            </a:r>
            <a:r>
              <a:rPr lang="de-DE" sz="1600" dirty="0"/>
              <a:t> </a:t>
            </a:r>
            <a:r>
              <a:rPr lang="de-DE" sz="1600" dirty="0" err="1"/>
              <a:t>includes</a:t>
            </a:r>
            <a:r>
              <a:rPr lang="de-DE" sz="1600" dirty="0"/>
              <a:t> </a:t>
            </a:r>
            <a:r>
              <a:rPr lang="de-DE" sz="1600" dirty="0" err="1"/>
              <a:t>sensor</a:t>
            </a:r>
            <a:r>
              <a:rPr lang="de-DE" sz="1600" dirty="0"/>
              <a:t> </a:t>
            </a:r>
            <a:r>
              <a:rPr lang="de-DE" sz="1600" dirty="0" err="1"/>
              <a:t>measurements</a:t>
            </a:r>
            <a:r>
              <a:rPr lang="de-DE" sz="1600" dirty="0"/>
              <a:t>, </a:t>
            </a:r>
            <a:r>
              <a:rPr lang="de-DE" sz="1600" dirty="0" err="1"/>
              <a:t>timestamp</a:t>
            </a:r>
            <a:r>
              <a:rPr lang="de-DE" sz="1600" dirty="0"/>
              <a:t>, </a:t>
            </a:r>
            <a:r>
              <a:rPr lang="de-DE" sz="1600" dirty="0" err="1"/>
              <a:t>location</a:t>
            </a:r>
            <a:r>
              <a:rPr lang="de-DE" sz="1600" dirty="0"/>
              <a:t>, </a:t>
            </a:r>
            <a:r>
              <a:rPr lang="de-DE" sz="1600" dirty="0" err="1"/>
              <a:t>username</a:t>
            </a:r>
            <a:r>
              <a:rPr lang="de-DE" sz="1600" dirty="0"/>
              <a:t> and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current</a:t>
            </a:r>
            <a:r>
              <a:rPr lang="de-DE" sz="1600" dirty="0"/>
              <a:t> </a:t>
            </a:r>
            <a:r>
              <a:rPr lang="de-DE" sz="1600" dirty="0" err="1"/>
              <a:t>app</a:t>
            </a:r>
            <a:r>
              <a:rPr lang="de-DE" sz="1600" dirty="0"/>
              <a:t> </a:t>
            </a:r>
            <a:r>
              <a:rPr lang="de-DE" sz="1600" dirty="0" err="1"/>
              <a:t>version</a:t>
            </a:r>
            <a:r>
              <a:rPr lang="de-DE" sz="1600" dirty="0"/>
              <a:t>.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876373E-04D5-4BAB-9B71-3DF188A0E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92D6A86-51A3-4936-A3D3-DAD0A4E3E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013" y="3469050"/>
            <a:ext cx="7542797" cy="272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974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64AD3F-86AB-4360-883C-56271EA2C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DE4L </a:t>
            </a:r>
            <a:r>
              <a:rPr lang="de-DE" dirty="0" err="1"/>
              <a:t>Sensing</a:t>
            </a:r>
            <a:r>
              <a:rPr lang="de-DE" dirty="0"/>
              <a:t> App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2120DB-69B1-465B-B677-085C180D6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600" dirty="0"/>
              <a:t>Google Play Store</a:t>
            </a:r>
          </a:p>
          <a:p>
            <a:r>
              <a:rPr lang="de-DE" sz="1600" u="sng" dirty="0">
                <a:hlinkClick r:id="rId2"/>
              </a:rPr>
              <a:t>https://play.google.com/store/apps/details?id=io.de4l.app</a:t>
            </a:r>
            <a:endParaRPr lang="de-DE" sz="1600" u="sng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D9D80E7-CB1C-47A0-996A-1DC6B992F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5FCF848-68B7-4B78-8AEC-57184BFD7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395" y="3016235"/>
            <a:ext cx="4163374" cy="317573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19EC94D8-337C-46AB-B0FB-DAF0B330B9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9545" y="3274437"/>
            <a:ext cx="171450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765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988623B-5EEC-465E-B665-2BE4D18F1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https://www.habitatmap.org/airbeam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9C5C908-8445-42FE-BF91-05E13E611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DC79-3A10-4D3E-8D3A-910B010F3C2E}" type="datetime1">
              <a:rPr lang="de-DE" smtClean="0"/>
              <a:t>04.03.2021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CF18E0B-7787-4600-A39B-A08C8A3E5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InfAI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9ADB3DE-7B80-4723-8489-C88EF4A8F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3B3B-EC1F-4A1A-87ED-86BA59647E28}" type="slidenum">
              <a:rPr lang="de-DE" smtClean="0"/>
              <a:t>3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4F51210-B688-45CF-AE11-815B46806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9863"/>
            <a:ext cx="10515600" cy="950536"/>
          </a:xfrm>
        </p:spPr>
        <p:txBody>
          <a:bodyPr/>
          <a:lstStyle/>
          <a:p>
            <a:r>
              <a:rPr lang="de-DE" dirty="0"/>
              <a:t>AirBeam2</a:t>
            </a:r>
          </a:p>
        </p:txBody>
      </p:sp>
      <p:pic>
        <p:nvPicPr>
          <p:cNvPr id="2052" name="Picture 4" descr="https://www.habitatmap.org/images/uploads/AB2Features+Dimensions.jpg?nf_resize=fit&amp;w=1200">
            <a:extLst>
              <a:ext uri="{FF2B5EF4-FFF2-40B4-BE49-F238E27FC236}">
                <a16:creationId xmlns:a16="http://schemas.microsoft.com/office/drawing/2014/main" id="{B2B88290-5886-47CA-A16B-EB25178C0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5777" y="2501611"/>
            <a:ext cx="2608023" cy="369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95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64AD3F-86AB-4360-883C-56271EA2C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 – </a:t>
            </a:r>
            <a:r>
              <a:rPr lang="de-DE" dirty="0" err="1"/>
              <a:t>Permissions</a:t>
            </a:r>
            <a:r>
              <a:rPr lang="de-DE" dirty="0"/>
              <a:t> - Location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2120DB-69B1-465B-B677-085C180D6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7275"/>
            <a:ext cx="4466573" cy="3864693"/>
          </a:xfrm>
        </p:spPr>
        <p:txBody>
          <a:bodyPr/>
          <a:lstStyle/>
          <a:p>
            <a:r>
              <a:rPr lang="de-DE" sz="1600" dirty="0"/>
              <a:t>App </a:t>
            </a:r>
            <a:r>
              <a:rPr lang="de-DE" sz="1600" dirty="0" err="1"/>
              <a:t>uses</a:t>
            </a:r>
            <a:r>
              <a:rPr lang="de-DE" sz="1600" dirty="0"/>
              <a:t> </a:t>
            </a:r>
            <a:r>
              <a:rPr lang="de-DE" sz="1600" dirty="0" err="1"/>
              <a:t>location</a:t>
            </a:r>
            <a:r>
              <a:rPr lang="de-DE" sz="1600" dirty="0"/>
              <a:t> </a:t>
            </a:r>
            <a:r>
              <a:rPr lang="de-DE" sz="1600" dirty="0" err="1"/>
              <a:t>services</a:t>
            </a:r>
            <a:r>
              <a:rPr lang="de-DE" sz="1600" dirty="0"/>
              <a:t> and </a:t>
            </a:r>
            <a:r>
              <a:rPr lang="de-DE" sz="1600" dirty="0" err="1"/>
              <a:t>within</a:t>
            </a:r>
            <a:r>
              <a:rPr lang="de-DE" sz="1600" dirty="0"/>
              <a:t> a </a:t>
            </a:r>
            <a:r>
              <a:rPr lang="de-DE" sz="1600" dirty="0" err="1"/>
              <a:t>foreground</a:t>
            </a:r>
            <a:r>
              <a:rPr lang="de-DE" sz="1600" dirty="0"/>
              <a:t> </a:t>
            </a:r>
            <a:r>
              <a:rPr lang="de-DE" sz="1600" dirty="0" err="1"/>
              <a:t>service</a:t>
            </a:r>
            <a:r>
              <a:rPr lang="de-DE" sz="1600" dirty="0"/>
              <a:t> </a:t>
            </a:r>
            <a:r>
              <a:rPr lang="de-DE" sz="1600" dirty="0" err="1"/>
              <a:t>when</a:t>
            </a:r>
            <a:r>
              <a:rPr lang="de-DE" sz="1600" dirty="0"/>
              <a:t> </a:t>
            </a:r>
            <a:r>
              <a:rPr lang="de-DE" sz="1600" dirty="0" err="1"/>
              <a:t>active</a:t>
            </a:r>
            <a:r>
              <a:rPr lang="de-DE" sz="1600" dirty="0"/>
              <a:t> - </a:t>
            </a:r>
            <a:r>
              <a:rPr lang="de-DE" sz="1600" dirty="0" err="1"/>
              <a:t>no</a:t>
            </a:r>
            <a:r>
              <a:rPr lang="de-DE" sz="1600" dirty="0"/>
              <a:t> </a:t>
            </a:r>
            <a:r>
              <a:rPr lang="de-DE" sz="1600" dirty="0" err="1"/>
              <a:t>hidden</a:t>
            </a:r>
            <a:r>
              <a:rPr lang="de-DE" sz="1600" dirty="0"/>
              <a:t> </a:t>
            </a:r>
            <a:r>
              <a:rPr lang="de-DE" sz="1600" dirty="0" err="1"/>
              <a:t>location</a:t>
            </a:r>
            <a:r>
              <a:rPr lang="de-DE" sz="1600" dirty="0"/>
              <a:t> </a:t>
            </a:r>
            <a:r>
              <a:rPr lang="de-DE" sz="1600" dirty="0" err="1"/>
              <a:t>tracking</a:t>
            </a:r>
            <a:endParaRPr lang="de-DE" sz="1600" dirty="0"/>
          </a:p>
          <a:p>
            <a:r>
              <a:rPr lang="en-US" sz="1600" dirty="0"/>
              <a:t>Select “Allowed only while in use” when asked for permission</a:t>
            </a:r>
            <a:endParaRPr lang="de-DE" sz="1600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D9D80E7-CB1C-47A0-996A-1DC6B992F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Inhaltsplatzhalter 7">
            <a:extLst>
              <a:ext uri="{FF2B5EF4-FFF2-40B4-BE49-F238E27FC236}">
                <a16:creationId xmlns:a16="http://schemas.microsoft.com/office/drawing/2014/main" id="{6DDBCE55-C144-4576-83D2-8FE71E368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0087" y="2170399"/>
            <a:ext cx="1888266" cy="3881437"/>
          </a:xfrm>
          <a:prstGeom prst="rect">
            <a:avLst/>
          </a:prstGeom>
        </p:spPr>
      </p:pic>
      <p:sp>
        <p:nvSpPr>
          <p:cNvPr id="8" name="Pfeil: nach unten 7">
            <a:extLst>
              <a:ext uri="{FF2B5EF4-FFF2-40B4-BE49-F238E27FC236}">
                <a16:creationId xmlns:a16="http://schemas.microsoft.com/office/drawing/2014/main" id="{15B21F98-89CC-40E4-9163-3707FB1A6DB9}"/>
              </a:ext>
            </a:extLst>
          </p:cNvPr>
          <p:cNvSpPr/>
          <p:nvPr/>
        </p:nvSpPr>
        <p:spPr>
          <a:xfrm rot="5400000">
            <a:off x="10462038" y="5141415"/>
            <a:ext cx="323447" cy="4220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8590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2A0680BB-A03A-4871-9669-A3A68CFDA1F8}"/>
              </a:ext>
            </a:extLst>
          </p:cNvPr>
          <p:cNvGrpSpPr/>
          <p:nvPr/>
        </p:nvGrpSpPr>
        <p:grpSpPr>
          <a:xfrm>
            <a:off x="9822143" y="2486416"/>
            <a:ext cx="1791354" cy="3682229"/>
            <a:chOff x="8168706" y="1743409"/>
            <a:chExt cx="2436176" cy="5007697"/>
          </a:xfrm>
        </p:grpSpPr>
        <p:pic>
          <p:nvPicPr>
            <p:cNvPr id="22" name="Grafik 21">
              <a:extLst>
                <a:ext uri="{FF2B5EF4-FFF2-40B4-BE49-F238E27FC236}">
                  <a16:creationId xmlns:a16="http://schemas.microsoft.com/office/drawing/2014/main" id="{EBFAD278-F71E-422C-91FB-93DDFA0DF5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68706" y="1743409"/>
              <a:ext cx="2436176" cy="50076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3" name="Pfeil: nach unten 22">
              <a:extLst>
                <a:ext uri="{FF2B5EF4-FFF2-40B4-BE49-F238E27FC236}">
                  <a16:creationId xmlns:a16="http://schemas.microsoft.com/office/drawing/2014/main" id="{915537C9-C652-4536-A534-86F72AEB8490}"/>
                </a:ext>
              </a:extLst>
            </p:cNvPr>
            <p:cNvSpPr/>
            <p:nvPr/>
          </p:nvSpPr>
          <p:spPr>
            <a:xfrm rot="16200000">
              <a:off x="9477650" y="2465376"/>
              <a:ext cx="323447" cy="42201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7A2E130B-94E8-4CAA-B302-7DE06D746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9863"/>
            <a:ext cx="10515600" cy="950536"/>
          </a:xfrm>
        </p:spPr>
        <p:txBody>
          <a:bodyPr/>
          <a:lstStyle/>
          <a:p>
            <a:r>
              <a:rPr lang="de-DE" dirty="0"/>
              <a:t>App – Link Sensor (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once</a:t>
            </a:r>
            <a:r>
              <a:rPr lang="de-DE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9C6279-4AF5-4A5E-B910-C568905D5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094387" cy="3880773"/>
          </a:xfrm>
        </p:spPr>
        <p:txBody>
          <a:bodyPr>
            <a:normAutofit/>
          </a:bodyPr>
          <a:lstStyle/>
          <a:p>
            <a:r>
              <a:rPr lang="de-DE" sz="1600" dirty="0"/>
              <a:t>Link AirBeam2 </a:t>
            </a:r>
            <a:r>
              <a:rPr lang="de-DE" sz="1600" dirty="0" err="1"/>
              <a:t>sensor</a:t>
            </a:r>
            <a:r>
              <a:rPr lang="de-DE" sz="1600" dirty="0"/>
              <a:t> </a:t>
            </a:r>
            <a:r>
              <a:rPr lang="de-DE" sz="1600" dirty="0" err="1"/>
              <a:t>with</a:t>
            </a:r>
            <a:r>
              <a:rPr lang="de-DE" sz="1600" dirty="0"/>
              <a:t> </a:t>
            </a:r>
            <a:r>
              <a:rPr lang="de-DE" sz="1600" dirty="0" err="1"/>
              <a:t>app</a:t>
            </a:r>
            <a:endParaRPr lang="de-DE" sz="160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9591CCC-4827-407E-8E7B-BEB99FBB1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61300" y="5974005"/>
            <a:ext cx="2105186" cy="211357"/>
          </a:xfrm>
        </p:spPr>
        <p:txBody>
          <a:bodyPr/>
          <a:lstStyle/>
          <a:p>
            <a:fld id="{519954A3-9DFD-4C44-94BA-B95130A3BA1C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9BABF69E-B66A-448B-A8F4-3B74745B6FE1}"/>
              </a:ext>
            </a:extLst>
          </p:cNvPr>
          <p:cNvGrpSpPr/>
          <p:nvPr/>
        </p:nvGrpSpPr>
        <p:grpSpPr>
          <a:xfrm>
            <a:off x="5975164" y="1971320"/>
            <a:ext cx="1826382" cy="4197325"/>
            <a:chOff x="2639952" y="1042893"/>
            <a:chExt cx="2483815" cy="5708213"/>
          </a:xfrm>
        </p:grpSpPr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06295F4C-50E4-4B53-804B-A268F109E8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87590" y="1743409"/>
              <a:ext cx="2436177" cy="50076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2" name="Pfeil: nach unten 11">
              <a:extLst>
                <a:ext uri="{FF2B5EF4-FFF2-40B4-BE49-F238E27FC236}">
                  <a16:creationId xmlns:a16="http://schemas.microsoft.com/office/drawing/2014/main" id="{C3672642-F7B6-4052-BFBF-AFE0C1C0E794}"/>
                </a:ext>
              </a:extLst>
            </p:cNvPr>
            <p:cNvSpPr/>
            <p:nvPr/>
          </p:nvSpPr>
          <p:spPr>
            <a:xfrm>
              <a:off x="3011388" y="1510819"/>
              <a:ext cx="323447" cy="42201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 dirty="0"/>
            </a:p>
          </p:txBody>
        </p:sp>
        <p:sp>
          <p:nvSpPr>
            <p:cNvPr id="13" name="Pfeil: nach unten 12">
              <a:extLst>
                <a:ext uri="{FF2B5EF4-FFF2-40B4-BE49-F238E27FC236}">
                  <a16:creationId xmlns:a16="http://schemas.microsoft.com/office/drawing/2014/main" id="{73A6A4F4-805E-4FFC-85F1-70DCFF37F976}"/>
                </a:ext>
              </a:extLst>
            </p:cNvPr>
            <p:cNvSpPr/>
            <p:nvPr/>
          </p:nvSpPr>
          <p:spPr>
            <a:xfrm>
              <a:off x="3743954" y="5645053"/>
              <a:ext cx="323447" cy="42201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3B9EDC62-6CBE-4789-99DD-7E3FF69D6914}"/>
                </a:ext>
              </a:extLst>
            </p:cNvPr>
            <p:cNvSpPr txBox="1"/>
            <p:nvPr/>
          </p:nvSpPr>
          <p:spPr>
            <a:xfrm>
              <a:off x="2639952" y="1042893"/>
              <a:ext cx="1066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Option 1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87DA6F4E-48BB-4235-AFDC-2F78466D069E}"/>
                </a:ext>
              </a:extLst>
            </p:cNvPr>
            <p:cNvSpPr txBox="1"/>
            <p:nvPr/>
          </p:nvSpPr>
          <p:spPr>
            <a:xfrm>
              <a:off x="3334835" y="5125513"/>
              <a:ext cx="1066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Option 2</a:t>
              </a: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21061D93-88BD-47E5-B1BD-083C2418485C}"/>
              </a:ext>
            </a:extLst>
          </p:cNvPr>
          <p:cNvGrpSpPr/>
          <p:nvPr/>
        </p:nvGrpSpPr>
        <p:grpSpPr>
          <a:xfrm>
            <a:off x="7962688" y="2488216"/>
            <a:ext cx="1798612" cy="3697146"/>
            <a:chOff x="5365291" y="1763915"/>
            <a:chExt cx="2436177" cy="5007697"/>
          </a:xfrm>
        </p:grpSpPr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E0579AFE-4BE5-4023-A46A-DA8D5CF7D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65291" y="1763915"/>
              <a:ext cx="2436177" cy="50076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8" name="Pfeil: nach unten 17">
              <a:extLst>
                <a:ext uri="{FF2B5EF4-FFF2-40B4-BE49-F238E27FC236}">
                  <a16:creationId xmlns:a16="http://schemas.microsoft.com/office/drawing/2014/main" id="{CF26BF4B-1226-4C61-A54A-D2A5BB30C795}"/>
                </a:ext>
              </a:extLst>
            </p:cNvPr>
            <p:cNvSpPr/>
            <p:nvPr/>
          </p:nvSpPr>
          <p:spPr>
            <a:xfrm rot="19382115">
              <a:off x="6986876" y="5168204"/>
              <a:ext cx="323447" cy="42201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 dirty="0"/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EBD5C9A3-E379-4FA9-A3DC-08C5171109FE}"/>
                </a:ext>
              </a:extLst>
            </p:cNvPr>
            <p:cNvSpPr txBox="1"/>
            <p:nvPr/>
          </p:nvSpPr>
          <p:spPr>
            <a:xfrm>
              <a:off x="5365291" y="4744034"/>
              <a:ext cx="22179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Discover</a:t>
              </a:r>
              <a:r>
                <a:rPr lang="de-DE" dirty="0"/>
                <a:t> BT </a:t>
              </a:r>
              <a:r>
                <a:rPr lang="de-DE" dirty="0" err="1"/>
                <a:t>devices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219777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2E130B-94E8-4CAA-B302-7DE06D746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 – Connect Sensor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9C6279-4AF5-4A5E-B910-C568905D5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2160589"/>
            <a:ext cx="2637366" cy="3880773"/>
          </a:xfrm>
        </p:spPr>
        <p:txBody>
          <a:bodyPr>
            <a:noAutofit/>
          </a:bodyPr>
          <a:lstStyle/>
          <a:p>
            <a:r>
              <a:rPr lang="de-DE" sz="1600" dirty="0"/>
              <a:t>Press „Connect“ in „Devices“ screen</a:t>
            </a:r>
          </a:p>
          <a:p>
            <a:r>
              <a:rPr lang="de-DE" sz="1600" dirty="0"/>
              <a:t>Connection </a:t>
            </a:r>
            <a:r>
              <a:rPr lang="de-DE" sz="1600" dirty="0" err="1"/>
              <a:t>process</a:t>
            </a:r>
            <a:r>
              <a:rPr lang="de-DE" sz="1600" dirty="0"/>
              <a:t> </a:t>
            </a:r>
            <a:r>
              <a:rPr lang="de-DE" sz="1600" dirty="0" err="1"/>
              <a:t>can</a:t>
            </a:r>
            <a:r>
              <a:rPr lang="de-DE" sz="1600" dirty="0"/>
              <a:t> last </a:t>
            </a:r>
            <a:r>
              <a:rPr lang="de-DE" sz="1600" dirty="0" err="1"/>
              <a:t>up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60 </a:t>
            </a:r>
            <a:r>
              <a:rPr lang="de-DE" sz="1600" dirty="0" err="1"/>
              <a:t>seconds</a:t>
            </a:r>
            <a:endParaRPr lang="de-DE" sz="1600" dirty="0"/>
          </a:p>
          <a:p>
            <a:r>
              <a:rPr lang="de-DE" sz="1600" dirty="0" err="1"/>
              <a:t>When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AirBeam2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connected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first</a:t>
            </a:r>
            <a:r>
              <a:rPr lang="de-DE" sz="1600" dirty="0"/>
              <a:t> time, a </a:t>
            </a:r>
            <a:r>
              <a:rPr lang="de-DE" sz="1600" dirty="0" err="1"/>
              <a:t>pairing</a:t>
            </a:r>
            <a:r>
              <a:rPr lang="de-DE" sz="1600" dirty="0"/>
              <a:t> </a:t>
            </a:r>
            <a:r>
              <a:rPr lang="de-DE" sz="1600" dirty="0" err="1"/>
              <a:t>notification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shown</a:t>
            </a:r>
            <a:r>
              <a:rPr lang="de-DE" sz="1600" dirty="0"/>
              <a:t> </a:t>
            </a:r>
            <a:r>
              <a:rPr lang="de-DE" sz="1600" dirty="0" err="1"/>
              <a:t>by</a:t>
            </a:r>
            <a:r>
              <a:rPr lang="de-DE" sz="1600" dirty="0"/>
              <a:t> Android</a:t>
            </a:r>
          </a:p>
          <a:p>
            <a:r>
              <a:rPr lang="de-DE" sz="1600" dirty="0"/>
              <a:t>On </a:t>
            </a:r>
            <a:r>
              <a:rPr lang="de-DE" sz="1600" dirty="0" err="1"/>
              <a:t>success</a:t>
            </a:r>
            <a:r>
              <a:rPr lang="de-DE" sz="1600" dirty="0"/>
              <a:t>,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white</a:t>
            </a:r>
            <a:r>
              <a:rPr lang="de-DE" sz="1600" dirty="0"/>
              <a:t> LED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AirBeam2 </a:t>
            </a:r>
            <a:r>
              <a:rPr lang="de-DE" sz="1600" dirty="0" err="1"/>
              <a:t>lights</a:t>
            </a:r>
            <a:r>
              <a:rPr lang="de-DE" sz="1600" dirty="0"/>
              <a:t> </a:t>
            </a:r>
            <a:r>
              <a:rPr lang="de-DE" sz="1600" dirty="0" err="1"/>
              <a:t>up</a:t>
            </a:r>
            <a:r>
              <a:rPr lang="de-DE" sz="1600" dirty="0"/>
              <a:t> in </a:t>
            </a:r>
            <a:r>
              <a:rPr lang="de-DE" sz="1600" dirty="0" err="1"/>
              <a:t>white</a:t>
            </a:r>
            <a:r>
              <a:rPr lang="de-DE" sz="1600" dirty="0"/>
              <a:t> </a:t>
            </a:r>
            <a:r>
              <a:rPr lang="de-DE" sz="1600" dirty="0" err="1"/>
              <a:t>color</a:t>
            </a:r>
            <a:r>
              <a:rPr lang="de-DE" sz="1600" dirty="0"/>
              <a:t> and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app</a:t>
            </a:r>
            <a:r>
              <a:rPr lang="de-DE" sz="1600" dirty="0"/>
              <a:t> </a:t>
            </a:r>
            <a:r>
              <a:rPr lang="de-DE" sz="1600" dirty="0" err="1"/>
              <a:t>automatically</a:t>
            </a:r>
            <a:r>
              <a:rPr lang="de-DE" sz="1600" dirty="0"/>
              <a:t> </a:t>
            </a:r>
            <a:r>
              <a:rPr lang="de-DE" sz="1600" dirty="0" err="1"/>
              <a:t>switches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„Home“ screen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9591CCC-4827-407E-8E7B-BEB99FBB1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6</a:t>
            </a:fld>
            <a:endParaRPr lang="en-US" dirty="0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CFA48EA8-623A-42F2-ACAA-00B5E9384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478" y="2019138"/>
            <a:ext cx="1822217" cy="37456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Pfeil: nach unten 22">
            <a:extLst>
              <a:ext uri="{FF2B5EF4-FFF2-40B4-BE49-F238E27FC236}">
                <a16:creationId xmlns:a16="http://schemas.microsoft.com/office/drawing/2014/main" id="{5AD12DD1-329A-4FD5-A4FF-5647B8B8ADE1}"/>
              </a:ext>
            </a:extLst>
          </p:cNvPr>
          <p:cNvSpPr/>
          <p:nvPr/>
        </p:nvSpPr>
        <p:spPr>
          <a:xfrm rot="16200000">
            <a:off x="4496714" y="2367766"/>
            <a:ext cx="255747" cy="3675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E5EAEFF7-CD99-4335-9388-365757136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107" y="2019138"/>
            <a:ext cx="1822217" cy="37456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27F6D574-8706-4CDD-9B17-D9C1E02BBD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6941" y="2019136"/>
            <a:ext cx="1822217" cy="37456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0" name="Rechteck 29">
            <a:extLst>
              <a:ext uri="{FF2B5EF4-FFF2-40B4-BE49-F238E27FC236}">
                <a16:creationId xmlns:a16="http://schemas.microsoft.com/office/drawing/2014/main" id="{C9A5375A-A2BF-4430-BF51-3886E9FBDC30}"/>
              </a:ext>
            </a:extLst>
          </p:cNvPr>
          <p:cNvSpPr/>
          <p:nvPr/>
        </p:nvSpPr>
        <p:spPr>
          <a:xfrm>
            <a:off x="4407385" y="5290811"/>
            <a:ext cx="400973" cy="2557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3447C82A-9B1A-4E74-901B-5C0C5753A4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2524" y="2019136"/>
            <a:ext cx="1822217" cy="37456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3" name="Textfeld 32">
            <a:extLst>
              <a:ext uri="{FF2B5EF4-FFF2-40B4-BE49-F238E27FC236}">
                <a16:creationId xmlns:a16="http://schemas.microsoft.com/office/drawing/2014/main" id="{751DD793-D044-474F-B222-DFD443B910F8}"/>
              </a:ext>
            </a:extLst>
          </p:cNvPr>
          <p:cNvSpPr txBox="1"/>
          <p:nvPr/>
        </p:nvSpPr>
        <p:spPr>
          <a:xfrm>
            <a:off x="7500416" y="1757526"/>
            <a:ext cx="20064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/>
              <a:t>(On </a:t>
            </a:r>
            <a:r>
              <a:rPr lang="de-DE" sz="1100" b="1" dirty="0" err="1"/>
              <a:t>first</a:t>
            </a:r>
            <a:r>
              <a:rPr lang="de-DE" sz="1100" b="1" dirty="0"/>
              <a:t> </a:t>
            </a:r>
            <a:r>
              <a:rPr lang="de-DE" sz="1100" b="1" dirty="0" err="1"/>
              <a:t>connection</a:t>
            </a:r>
            <a:r>
              <a:rPr lang="de-DE" sz="1100" b="1" dirty="0"/>
              <a:t> </a:t>
            </a:r>
            <a:r>
              <a:rPr lang="de-DE" sz="1100" b="1" dirty="0" err="1"/>
              <a:t>only</a:t>
            </a:r>
            <a:r>
              <a:rPr lang="de-DE" sz="1100" b="1" dirty="0"/>
              <a:t>)</a:t>
            </a:r>
          </a:p>
        </p:txBody>
      </p:sp>
      <p:sp>
        <p:nvSpPr>
          <p:cNvPr id="34" name="Pfeil: nach unten 33">
            <a:extLst>
              <a:ext uri="{FF2B5EF4-FFF2-40B4-BE49-F238E27FC236}">
                <a16:creationId xmlns:a16="http://schemas.microsoft.com/office/drawing/2014/main" id="{E46323E9-15E5-4C6E-B0A5-65CCF7030241}"/>
              </a:ext>
            </a:extLst>
          </p:cNvPr>
          <p:cNvSpPr/>
          <p:nvPr/>
        </p:nvSpPr>
        <p:spPr>
          <a:xfrm rot="5400000">
            <a:off x="9091014" y="5144348"/>
            <a:ext cx="239004" cy="3215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3639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9C6279-4AF5-4A5E-B910-C568905D5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243581" cy="3880773"/>
          </a:xfrm>
        </p:spPr>
        <p:txBody>
          <a:bodyPr>
            <a:normAutofit/>
          </a:bodyPr>
          <a:lstStyle/>
          <a:p>
            <a:r>
              <a:rPr lang="de-DE" sz="1600" dirty="0"/>
              <a:t>Use </a:t>
            </a:r>
            <a:r>
              <a:rPr lang="de-DE" sz="1600" dirty="0" err="1"/>
              <a:t>your</a:t>
            </a:r>
            <a:r>
              <a:rPr lang="de-DE" sz="1600" dirty="0"/>
              <a:t> OAuth2 </a:t>
            </a:r>
            <a:r>
              <a:rPr lang="de-DE" sz="1600" dirty="0" err="1"/>
              <a:t>account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login</a:t>
            </a:r>
            <a:endParaRPr lang="de-DE" sz="16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7EFF630-05C1-41BE-84A7-A49B73E82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7</a:t>
            </a:fld>
            <a:endParaRPr lang="en-US" dirty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45C23C6E-4451-41EB-9B30-48D964224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1163" y="2160589"/>
            <a:ext cx="1811566" cy="37237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Pfeil: nach unten 17">
            <a:extLst>
              <a:ext uri="{FF2B5EF4-FFF2-40B4-BE49-F238E27FC236}">
                <a16:creationId xmlns:a16="http://schemas.microsoft.com/office/drawing/2014/main" id="{74EFDB4F-2091-4E29-B46A-9EE7366FD488}"/>
              </a:ext>
            </a:extLst>
          </p:cNvPr>
          <p:cNvSpPr/>
          <p:nvPr/>
        </p:nvSpPr>
        <p:spPr>
          <a:xfrm>
            <a:off x="5755222" y="1893384"/>
            <a:ext cx="323447" cy="4220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75EE5649-DDB4-46C8-8086-B6BE64E0499B}"/>
              </a:ext>
            </a:extLst>
          </p:cNvPr>
          <p:cNvSpPr txBox="1">
            <a:spLocks/>
          </p:cNvSpPr>
          <p:nvPr/>
        </p:nvSpPr>
        <p:spPr>
          <a:xfrm>
            <a:off x="838200" y="1219863"/>
            <a:ext cx="10515600" cy="950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65A3C4"/>
                </a:solidFill>
                <a:latin typeface="Trebuchet MS (Überschriften)"/>
                <a:ea typeface="+mj-ea"/>
                <a:cs typeface="+mj-cs"/>
              </a:defRPr>
            </a:lvl1pPr>
          </a:lstStyle>
          <a:p>
            <a:r>
              <a:rPr lang="de-DE" dirty="0"/>
              <a:t>App – Login</a:t>
            </a:r>
          </a:p>
        </p:txBody>
      </p:sp>
    </p:spTree>
    <p:extLst>
      <p:ext uri="{BB962C8B-B14F-4D97-AF65-F5344CB8AC3E}">
        <p14:creationId xmlns:p14="http://schemas.microsoft.com/office/powerpoint/2010/main" val="3099247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D33809-8A21-41B0-AEE4-6E14BDBCF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 – Start Tracking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E1A594-BDAB-4674-B822-BD2B5AC82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395707" cy="3880773"/>
          </a:xfrm>
        </p:spPr>
        <p:txBody>
          <a:bodyPr/>
          <a:lstStyle/>
          <a:p>
            <a:r>
              <a:rPr lang="de-DE" sz="1600" dirty="0"/>
              <a:t>Tracking </a:t>
            </a:r>
            <a:r>
              <a:rPr lang="de-DE" sz="1600" dirty="0" err="1"/>
              <a:t>can</a:t>
            </a:r>
            <a:r>
              <a:rPr lang="de-DE" sz="1600" dirty="0"/>
              <a:t> </a:t>
            </a:r>
            <a:r>
              <a:rPr lang="de-DE" sz="1600" dirty="0" err="1"/>
              <a:t>only</a:t>
            </a:r>
            <a:r>
              <a:rPr lang="de-DE" sz="1600" dirty="0"/>
              <a:t> </a:t>
            </a:r>
            <a:r>
              <a:rPr lang="de-DE" sz="1600" dirty="0" err="1"/>
              <a:t>be</a:t>
            </a:r>
            <a:r>
              <a:rPr lang="de-DE" sz="1600" dirty="0"/>
              <a:t> </a:t>
            </a:r>
            <a:r>
              <a:rPr lang="de-DE" sz="1600" dirty="0" err="1"/>
              <a:t>started</a:t>
            </a:r>
            <a:r>
              <a:rPr lang="de-DE" sz="1600" dirty="0"/>
              <a:t> </a:t>
            </a:r>
            <a:r>
              <a:rPr lang="de-DE" sz="1600" dirty="0" err="1"/>
              <a:t>when</a:t>
            </a:r>
            <a:r>
              <a:rPr lang="de-DE" sz="1600" dirty="0"/>
              <a:t> a </a:t>
            </a:r>
            <a:r>
              <a:rPr lang="de-DE" sz="1600" dirty="0" err="1"/>
              <a:t>sensor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connected</a:t>
            </a:r>
            <a:r>
              <a:rPr lang="de-DE" sz="1600" dirty="0"/>
              <a:t> and a </a:t>
            </a:r>
            <a:r>
              <a:rPr lang="de-DE" sz="1600" dirty="0" err="1"/>
              <a:t>user</a:t>
            </a:r>
            <a:r>
              <a:rPr lang="de-DE" sz="1600" dirty="0"/>
              <a:t> </a:t>
            </a:r>
            <a:r>
              <a:rPr lang="de-DE" sz="1600" dirty="0" err="1"/>
              <a:t>logged</a:t>
            </a:r>
            <a:r>
              <a:rPr lang="de-DE" sz="1600" dirty="0"/>
              <a:t> in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0B7BBC7-9902-4D6E-A458-9C2FC00B0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E8D998C-BD3F-4792-B45F-54541AAAF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79911"/>
            <a:ext cx="2528582" cy="5197642"/>
          </a:xfrm>
          <a:prstGeom prst="rect">
            <a:avLst/>
          </a:prstGeom>
        </p:spPr>
      </p:pic>
      <p:sp>
        <p:nvSpPr>
          <p:cNvPr id="7" name="Pfeil: nach unten 6">
            <a:extLst>
              <a:ext uri="{FF2B5EF4-FFF2-40B4-BE49-F238E27FC236}">
                <a16:creationId xmlns:a16="http://schemas.microsoft.com/office/drawing/2014/main" id="{11477B4C-A9BA-408E-A58F-EAF3A2B79811}"/>
              </a:ext>
            </a:extLst>
          </p:cNvPr>
          <p:cNvSpPr/>
          <p:nvPr/>
        </p:nvSpPr>
        <p:spPr>
          <a:xfrm rot="5400000">
            <a:off x="8405421" y="1170610"/>
            <a:ext cx="323447" cy="4220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423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992DFB9-A614-498E-9446-3FA83C761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4851178" cy="3880773"/>
          </a:xfrm>
        </p:spPr>
        <p:txBody>
          <a:bodyPr>
            <a:normAutofit/>
          </a:bodyPr>
          <a:lstStyle/>
          <a:p>
            <a:r>
              <a:rPr lang="de-DE" sz="1600" dirty="0"/>
              <a:t>1. </a:t>
            </a:r>
            <a:r>
              <a:rPr lang="de-DE" sz="1600" dirty="0" err="1"/>
              <a:t>Disconnect</a:t>
            </a:r>
            <a:r>
              <a:rPr lang="de-DE" sz="1600" dirty="0"/>
              <a:t> Sensor</a:t>
            </a:r>
          </a:p>
          <a:p>
            <a:pPr marL="457200" lvl="1" indent="0">
              <a:buNone/>
            </a:pPr>
            <a:r>
              <a:rPr lang="de-DE" sz="1600" i="1" dirty="0"/>
              <a:t>(Data </a:t>
            </a:r>
            <a:r>
              <a:rPr lang="de-DE" sz="1600" i="1" dirty="0" err="1"/>
              <a:t>transmission</a:t>
            </a:r>
            <a:r>
              <a:rPr lang="de-DE" sz="1600" i="1" dirty="0"/>
              <a:t> and </a:t>
            </a:r>
            <a:r>
              <a:rPr lang="de-DE" sz="1600" i="1" dirty="0" err="1"/>
              <a:t>tracking</a:t>
            </a:r>
            <a:r>
              <a:rPr lang="de-DE" sz="1600" i="1" dirty="0"/>
              <a:t> </a:t>
            </a:r>
            <a:r>
              <a:rPr lang="de-DE" sz="1600" i="1" dirty="0" err="1"/>
              <a:t>is</a:t>
            </a:r>
            <a:r>
              <a:rPr lang="de-DE" sz="1600" i="1" dirty="0"/>
              <a:t> </a:t>
            </a:r>
            <a:r>
              <a:rPr lang="de-DE" sz="1600" i="1" dirty="0" err="1"/>
              <a:t>stopped</a:t>
            </a:r>
            <a:r>
              <a:rPr lang="de-DE" sz="1600" i="1" dirty="0"/>
              <a:t> </a:t>
            </a:r>
            <a:r>
              <a:rPr lang="de-DE" sz="1600" i="1" dirty="0" err="1"/>
              <a:t>automatically</a:t>
            </a:r>
            <a:r>
              <a:rPr lang="de-DE" sz="1600" i="1" dirty="0"/>
              <a:t>)</a:t>
            </a:r>
          </a:p>
          <a:p>
            <a:r>
              <a:rPr lang="de-DE" sz="1600" dirty="0"/>
              <a:t>2. Log out</a:t>
            </a:r>
          </a:p>
          <a:p>
            <a:pPr marL="457200" lvl="1" indent="0">
              <a:buNone/>
            </a:pPr>
            <a:r>
              <a:rPr lang="de-DE" sz="1600" i="1" dirty="0"/>
              <a:t>(Data </a:t>
            </a:r>
            <a:r>
              <a:rPr lang="de-DE" sz="1600" i="1" dirty="0" err="1"/>
              <a:t>transmission</a:t>
            </a:r>
            <a:r>
              <a:rPr lang="de-DE" sz="1600" i="1" dirty="0"/>
              <a:t> and </a:t>
            </a:r>
            <a:r>
              <a:rPr lang="de-DE" sz="1600" i="1" dirty="0" err="1"/>
              <a:t>tracking</a:t>
            </a:r>
            <a:r>
              <a:rPr lang="de-DE" sz="1600" i="1" dirty="0"/>
              <a:t> </a:t>
            </a:r>
            <a:r>
              <a:rPr lang="de-DE" sz="1600" i="1" dirty="0" err="1"/>
              <a:t>is</a:t>
            </a:r>
            <a:r>
              <a:rPr lang="de-DE" sz="1600" i="1" dirty="0"/>
              <a:t> </a:t>
            </a:r>
            <a:r>
              <a:rPr lang="de-DE" sz="1600" i="1" dirty="0" err="1"/>
              <a:t>stopped</a:t>
            </a:r>
            <a:r>
              <a:rPr lang="de-DE" sz="1600" i="1" dirty="0"/>
              <a:t> </a:t>
            </a:r>
            <a:r>
              <a:rPr lang="de-DE" sz="1600" i="1" dirty="0" err="1"/>
              <a:t>automatically</a:t>
            </a:r>
            <a:r>
              <a:rPr lang="de-DE" sz="1600" i="1" dirty="0"/>
              <a:t>)</a:t>
            </a:r>
          </a:p>
          <a:p>
            <a:r>
              <a:rPr lang="de-DE" sz="1600" dirty="0"/>
              <a:t>3. </a:t>
            </a:r>
            <a:r>
              <a:rPr lang="de-DE" sz="1600" dirty="0" err="1"/>
              <a:t>Stop</a:t>
            </a:r>
            <a:r>
              <a:rPr lang="de-DE" sz="1600" dirty="0"/>
              <a:t> Tracking</a:t>
            </a:r>
          </a:p>
          <a:p>
            <a:pPr marL="0" indent="0">
              <a:buNone/>
            </a:pPr>
            <a:endParaRPr lang="de-DE" sz="1600" dirty="0"/>
          </a:p>
          <a:p>
            <a:pPr marL="0" indent="0">
              <a:buNone/>
            </a:pPr>
            <a:r>
              <a:rPr lang="de-DE" sz="1600" dirty="0" err="1"/>
              <a:t>Notification</a:t>
            </a:r>
            <a:r>
              <a:rPr lang="de-DE" sz="1600" dirty="0"/>
              <a:t> in </a:t>
            </a:r>
            <a:r>
              <a:rPr lang="de-DE" sz="1600" dirty="0" err="1"/>
              <a:t>status</a:t>
            </a:r>
            <a:r>
              <a:rPr lang="de-DE" sz="1600" dirty="0"/>
              <a:t> bar</a:t>
            </a:r>
          </a:p>
          <a:p>
            <a:r>
              <a:rPr lang="de-DE" sz="1600" dirty="0"/>
              <a:t>4. </a:t>
            </a:r>
            <a:r>
              <a:rPr lang="de-DE" sz="1600" dirty="0" err="1"/>
              <a:t>Stop</a:t>
            </a:r>
            <a:r>
              <a:rPr lang="de-DE" sz="1600" dirty="0"/>
              <a:t> Tracking and </a:t>
            </a:r>
            <a:r>
              <a:rPr lang="de-DE" sz="1600" dirty="0" err="1"/>
              <a:t>disconnect</a:t>
            </a:r>
            <a:r>
              <a:rPr lang="de-DE" sz="1600" dirty="0"/>
              <a:t> </a:t>
            </a:r>
            <a:r>
              <a:rPr lang="de-DE" sz="1600" dirty="0" err="1"/>
              <a:t>sensor</a:t>
            </a:r>
            <a:endParaRPr lang="de-DE" sz="1600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6E4F5A51-010B-4E6E-9631-876509AB5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7250" y="5967311"/>
            <a:ext cx="2359025" cy="236842"/>
          </a:xfrm>
        </p:spPr>
        <p:txBody>
          <a:bodyPr/>
          <a:lstStyle/>
          <a:p>
            <a:fld id="{519954A3-9DFD-4C44-94BA-B95130A3BA1C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5272418-47D7-426E-994D-3343919EE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027" y="1296190"/>
            <a:ext cx="2397211" cy="4927600"/>
          </a:xfrm>
          <a:prstGeom prst="rect">
            <a:avLst/>
          </a:prstGeom>
        </p:spPr>
      </p:pic>
      <p:sp>
        <p:nvSpPr>
          <p:cNvPr id="9" name="Pfeil: nach unten 8">
            <a:extLst>
              <a:ext uri="{FF2B5EF4-FFF2-40B4-BE49-F238E27FC236}">
                <a16:creationId xmlns:a16="http://schemas.microsoft.com/office/drawing/2014/main" id="{155E3093-D228-472B-8BE8-8A6C01A4DA4B}"/>
              </a:ext>
            </a:extLst>
          </p:cNvPr>
          <p:cNvSpPr/>
          <p:nvPr/>
        </p:nvSpPr>
        <p:spPr>
          <a:xfrm>
            <a:off x="5930695" y="1075661"/>
            <a:ext cx="323447" cy="4220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F0BE4876-F68B-4A03-A1A8-2A385991779D}"/>
              </a:ext>
            </a:extLst>
          </p:cNvPr>
          <p:cNvSpPr/>
          <p:nvPr/>
        </p:nvSpPr>
        <p:spPr>
          <a:xfrm>
            <a:off x="6659519" y="1075661"/>
            <a:ext cx="323447" cy="4220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3" name="Pfeil: nach unten 12">
            <a:extLst>
              <a:ext uri="{FF2B5EF4-FFF2-40B4-BE49-F238E27FC236}">
                <a16:creationId xmlns:a16="http://schemas.microsoft.com/office/drawing/2014/main" id="{3F5638FE-3C5A-40DD-9C7D-9840C97A8989}"/>
              </a:ext>
            </a:extLst>
          </p:cNvPr>
          <p:cNvSpPr/>
          <p:nvPr/>
        </p:nvSpPr>
        <p:spPr>
          <a:xfrm>
            <a:off x="7390455" y="1075661"/>
            <a:ext cx="323447" cy="4220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048FB40-7856-48E8-9FA1-1F7B50960A7C}"/>
              </a:ext>
            </a:extLst>
          </p:cNvPr>
          <p:cNvSpPr txBox="1"/>
          <p:nvPr/>
        </p:nvSpPr>
        <p:spPr>
          <a:xfrm>
            <a:off x="5904706" y="682266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1.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5DEC054-0264-4024-8708-EB7DFB63EFF3}"/>
              </a:ext>
            </a:extLst>
          </p:cNvPr>
          <p:cNvSpPr txBox="1"/>
          <p:nvPr/>
        </p:nvSpPr>
        <p:spPr>
          <a:xfrm>
            <a:off x="6659518" y="685303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2.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C96B3FF-955C-4A84-9789-A6145DBE732D}"/>
              </a:ext>
            </a:extLst>
          </p:cNvPr>
          <p:cNvSpPr txBox="1"/>
          <p:nvPr/>
        </p:nvSpPr>
        <p:spPr>
          <a:xfrm>
            <a:off x="7390455" y="682266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3.</a:t>
            </a:r>
          </a:p>
        </p:txBody>
      </p:sp>
      <p:pic>
        <p:nvPicPr>
          <p:cNvPr id="16" name="Inhaltsplatzhalter 5">
            <a:extLst>
              <a:ext uri="{FF2B5EF4-FFF2-40B4-BE49-F238E27FC236}">
                <a16:creationId xmlns:a16="http://schemas.microsoft.com/office/drawing/2014/main" id="{0224D1DC-D87C-4D2B-82E7-F9216F8BC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560" y="1280341"/>
            <a:ext cx="2397210" cy="4927600"/>
          </a:xfrm>
          <a:prstGeom prst="rect">
            <a:avLst/>
          </a:prstGeom>
        </p:spPr>
      </p:pic>
      <p:sp>
        <p:nvSpPr>
          <p:cNvPr id="17" name="Pfeil: nach unten 16">
            <a:extLst>
              <a:ext uri="{FF2B5EF4-FFF2-40B4-BE49-F238E27FC236}">
                <a16:creationId xmlns:a16="http://schemas.microsoft.com/office/drawing/2014/main" id="{DDEF5F96-B951-48D5-9EBA-55A224AB3E1D}"/>
              </a:ext>
            </a:extLst>
          </p:cNvPr>
          <p:cNvSpPr/>
          <p:nvPr/>
        </p:nvSpPr>
        <p:spPr>
          <a:xfrm rot="16200000">
            <a:off x="9687467" y="2816046"/>
            <a:ext cx="323447" cy="4220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C28B872-0531-441D-A557-53F31C937B40}"/>
              </a:ext>
            </a:extLst>
          </p:cNvPr>
          <p:cNvSpPr txBox="1"/>
          <p:nvPr/>
        </p:nvSpPr>
        <p:spPr>
          <a:xfrm>
            <a:off x="9261476" y="2842386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4.</a:t>
            </a:r>
          </a:p>
        </p:txBody>
      </p:sp>
      <p:sp>
        <p:nvSpPr>
          <p:cNvPr id="19" name="Titel 1">
            <a:extLst>
              <a:ext uri="{FF2B5EF4-FFF2-40B4-BE49-F238E27FC236}">
                <a16:creationId xmlns:a16="http://schemas.microsoft.com/office/drawing/2014/main" id="{81D7085F-F1FE-494A-87B4-89CE96A74521}"/>
              </a:ext>
            </a:extLst>
          </p:cNvPr>
          <p:cNvSpPr txBox="1">
            <a:spLocks/>
          </p:cNvSpPr>
          <p:nvPr/>
        </p:nvSpPr>
        <p:spPr>
          <a:xfrm>
            <a:off x="838200" y="1219863"/>
            <a:ext cx="10515600" cy="950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65A3C4"/>
                </a:solidFill>
                <a:latin typeface="Trebuchet MS (Überschriften)"/>
                <a:ea typeface="+mj-ea"/>
                <a:cs typeface="+mj-cs"/>
              </a:defRPr>
            </a:lvl1pPr>
          </a:lstStyle>
          <a:p>
            <a:r>
              <a:rPr lang="de-DE" dirty="0"/>
              <a:t>App – Start Tracking</a:t>
            </a:r>
          </a:p>
        </p:txBody>
      </p:sp>
    </p:spTree>
    <p:extLst>
      <p:ext uri="{BB962C8B-B14F-4D97-AF65-F5344CB8AC3E}">
        <p14:creationId xmlns:p14="http://schemas.microsoft.com/office/powerpoint/2010/main" val="3310952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Farben DE4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23366"/>
      </a:accent1>
      <a:accent2>
        <a:srgbClr val="3D7096"/>
      </a:accent2>
      <a:accent3>
        <a:srgbClr val="63A3C4"/>
      </a:accent3>
      <a:accent4>
        <a:srgbClr val="ABC9ED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337</Words>
  <Application>Microsoft Office PowerPoint</Application>
  <PresentationFormat>Breitbild</PresentationFormat>
  <Paragraphs>59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8" baseType="lpstr">
      <vt:lpstr>Arial</vt:lpstr>
      <vt:lpstr>Calibri</vt:lpstr>
      <vt:lpstr>Trebuchet MS</vt:lpstr>
      <vt:lpstr>Trebuchet MS (Textkörper)</vt:lpstr>
      <vt:lpstr>Trebuchet MS (Überschriften)</vt:lpstr>
      <vt:lpstr>Wingdings 3</vt:lpstr>
      <vt:lpstr>Office</vt:lpstr>
      <vt:lpstr>Quickstart –  AirBeam2 + DE4L Sensing App</vt:lpstr>
      <vt:lpstr>DE4L Sensing App</vt:lpstr>
      <vt:lpstr>AirBeam2</vt:lpstr>
      <vt:lpstr>App – Permissions - Location</vt:lpstr>
      <vt:lpstr>App – Link Sensor (only once)</vt:lpstr>
      <vt:lpstr>App – Connect Sensor</vt:lpstr>
      <vt:lpstr>PowerPoint-Präsentation</vt:lpstr>
      <vt:lpstr>App – Start Tracking</vt:lpstr>
      <vt:lpstr>PowerPoint-Präsentation</vt:lpstr>
      <vt:lpstr>PowerPoint-Präsentation</vt:lpstr>
      <vt:lpstr>Data transmission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gaunitz</dc:creator>
  <cp:lastModifiedBy>Benjamin Gaunitz</cp:lastModifiedBy>
  <cp:revision>69</cp:revision>
  <dcterms:created xsi:type="dcterms:W3CDTF">2020-01-06T13:02:54Z</dcterms:created>
  <dcterms:modified xsi:type="dcterms:W3CDTF">2021-03-04T11:14:26Z</dcterms:modified>
</cp:coreProperties>
</file>