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61" r:id="rId5"/>
    <p:sldId id="258" r:id="rId6"/>
    <p:sldId id="259" r:id="rId7"/>
    <p:sldId id="262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665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6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32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27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51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0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073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2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26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3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39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3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9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3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31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74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133F6F-8EAA-463E-A398-FC9A83D47C62}" type="datetimeFigureOut">
              <a:rPr lang="ru-RU" smtClean="0"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A9121E-3E00-47A7-8642-2C71B7F737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98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326" y="0"/>
            <a:ext cx="9448800" cy="1825096"/>
          </a:xfrm>
        </p:spPr>
        <p:txBody>
          <a:bodyPr/>
          <a:lstStyle/>
          <a:p>
            <a:pPr algn="ctr"/>
            <a:r>
              <a:rPr lang="ru-RU" dirty="0"/>
              <a:t>Методика </a:t>
            </a:r>
            <a:r>
              <a:rPr lang="en-US" dirty="0"/>
              <a:t>Kanban. </a:t>
            </a:r>
            <a:r>
              <a:rPr lang="ru-RU" dirty="0"/>
              <a:t>Принципы работы.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37436" y="5701647"/>
            <a:ext cx="3281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 обучающийся группы 2.8 </a:t>
            </a:r>
          </a:p>
          <a:p>
            <a:r>
              <a:rPr lang="ru-RU" dirty="0" smtClean="0"/>
              <a:t>Остапенко Дмитрий</a:t>
            </a:r>
            <a:endParaRPr lang="ru-RU" dirty="0"/>
          </a:p>
        </p:txBody>
      </p:sp>
      <p:pic>
        <p:nvPicPr>
          <p:cNvPr id="2050" name="Picture 2" descr="Что такое канбан и как не «похоронить» проект в Trello | РБК Тренд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168" y="1805017"/>
            <a:ext cx="6958268" cy="38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23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ртинки Спасибо за внимание для презентации (40 фото) ⋆ GifFun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028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88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8506" y="12878"/>
            <a:ext cx="50098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Что такое </a:t>
            </a:r>
            <a:r>
              <a:rPr lang="en-US" sz="4400" dirty="0" smtClean="0"/>
              <a:t>Kanban</a:t>
            </a:r>
            <a:r>
              <a:rPr lang="ru-RU" sz="4400" dirty="0" smtClean="0"/>
              <a:t>?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72446"/>
            <a:ext cx="6130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Kanban</a:t>
            </a:r>
            <a:r>
              <a:rPr lang="ru-RU" dirty="0"/>
              <a:t> (от </a:t>
            </a:r>
            <a:r>
              <a:rPr lang="ru-RU" dirty="0" smtClean="0"/>
              <a:t>яп.</a:t>
            </a:r>
            <a:r>
              <a:rPr lang="ru-RU" dirty="0"/>
              <a:t> </a:t>
            </a:r>
            <a:r>
              <a:rPr lang="ja-JP" altLang="ru-RU" dirty="0"/>
              <a:t>看板</a:t>
            </a:r>
            <a:r>
              <a:rPr lang="ru-RU" dirty="0"/>
              <a:t> «рекламный щит, вывеска») — метод управления разработкой, реализующий принцип «точно в срок» и способствующий равномерному распределению нагрузки между работниками. При данном подходе весь процесс разработки прозрачен для всех членов команды. Задачи по мере поступления заносятся в отдельный список, откуда каждый разработчик может извлечь требуемую задачу.</a:t>
            </a:r>
          </a:p>
        </p:txBody>
      </p:sp>
      <p:pic>
        <p:nvPicPr>
          <p:cNvPr id="3074" name="Picture 2" descr="Канбан. Принцип «точно в срок» | Блог 4b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69" y="3013447"/>
            <a:ext cx="8637430" cy="384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24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3437" y="0"/>
            <a:ext cx="536743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i="0" u="none" strike="noStrike" dirty="0" smtClean="0">
                <a:effectLst/>
                <a:latin typeface="+mj-lt"/>
              </a:rPr>
              <a:t>Как появился </a:t>
            </a:r>
            <a:r>
              <a:rPr lang="en-US" sz="4400" dirty="0" smtClean="0"/>
              <a:t>Kanban</a:t>
            </a:r>
            <a:r>
              <a:rPr lang="ru-RU" sz="4400" dirty="0" smtClean="0"/>
              <a:t>?</a:t>
            </a:r>
            <a:endParaRPr lang="ru-RU" sz="4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69441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0" i="0" u="none" strike="noStrike" dirty="0" smtClean="0">
                <a:effectLst/>
              </a:rPr>
              <a:t>Систему </a:t>
            </a:r>
            <a:r>
              <a:rPr lang="en-US" dirty="0"/>
              <a:t>Kanban</a:t>
            </a:r>
            <a:r>
              <a:rPr lang="ru-RU" b="0" i="0" u="none" strike="noStrike" dirty="0" smtClean="0">
                <a:effectLst/>
              </a:rPr>
              <a:t> придумали на заводе </a:t>
            </a:r>
            <a:r>
              <a:rPr lang="ru-RU" b="0" i="0" u="none" strike="noStrike" dirty="0" err="1" smtClean="0">
                <a:effectLst/>
              </a:rPr>
              <a:t>Toyota</a:t>
            </a:r>
            <a:r>
              <a:rPr lang="ru-RU" b="0" i="0" u="none" strike="noStrike" dirty="0" smtClean="0">
                <a:effectLst/>
              </a:rPr>
              <a:t>. По классической схеме производства детали делали в разных цехах. Так, между изготовлением, например, корпуса и лобового стекла автомобиля одной модели могло пройти несколько месяцев. И если какая-то партия оказывалась бракованной, приходилось всё переделывать.</a:t>
            </a:r>
          </a:p>
          <a:p>
            <a:pPr fontAlgn="base"/>
            <a:r>
              <a:rPr lang="ru-RU" b="0" i="0" u="none" strike="noStrike" dirty="0" err="1" smtClean="0">
                <a:effectLst/>
              </a:rPr>
              <a:t>Тайити</a:t>
            </a:r>
            <a:r>
              <a:rPr lang="ru-RU" b="0" i="0" u="none" strike="noStrike" dirty="0" smtClean="0">
                <a:effectLst/>
              </a:rPr>
              <a:t> Оно, начальник машинного цеха, а впоследствии — вице-президент компании, решил сделать процессы более прозрачными, чтобы оптимизировать производство и уменьшить убытки. </a:t>
            </a:r>
          </a:p>
          <a:p>
            <a:pPr fontAlgn="base"/>
            <a:r>
              <a:rPr lang="ru-RU" b="0" i="0" u="none" strike="noStrike" dirty="0" smtClean="0">
                <a:effectLst/>
              </a:rPr>
              <a:t>Он разработал систему </a:t>
            </a:r>
            <a:r>
              <a:rPr lang="en-US" dirty="0"/>
              <a:t>Kanban</a:t>
            </a:r>
            <a:r>
              <a:rPr lang="ru-RU" b="0" i="0" u="none" strike="noStrike" dirty="0" smtClean="0">
                <a:effectLst/>
              </a:rPr>
              <a:t>, метод «точно в срок» и систему бережливого производства. Чтобы донести проблемы завода сотрудникам, </a:t>
            </a:r>
            <a:r>
              <a:rPr lang="ru-RU" b="0" i="0" u="none" strike="noStrike" dirty="0" err="1" smtClean="0">
                <a:effectLst/>
              </a:rPr>
              <a:t>Тайити</a:t>
            </a:r>
            <a:r>
              <a:rPr lang="ru-RU" b="0" i="0" u="none" strike="noStrike" dirty="0" smtClean="0">
                <a:effectLst/>
              </a:rPr>
              <a:t> Оно сформировал</a:t>
            </a:r>
            <a:r>
              <a:rPr lang="ru-RU" b="1" i="0" u="none" strike="noStrike" dirty="0" smtClean="0">
                <a:effectLst/>
              </a:rPr>
              <a:t> модель «Семи потерь»</a:t>
            </a:r>
            <a:r>
              <a:rPr lang="ru-RU" b="0" i="0" u="none" strike="noStrike" dirty="0" smtClean="0">
                <a:effectLst/>
              </a:rPr>
              <a:t>, в которой описал главные проблемы завода:</a:t>
            </a:r>
          </a:p>
          <a:p>
            <a:pPr fontAlgn="base"/>
            <a:r>
              <a:rPr lang="ru-RU" b="1" i="0" u="none" strike="noStrike" dirty="0" smtClean="0">
                <a:effectLst/>
              </a:rPr>
              <a:t>#1.</a:t>
            </a:r>
            <a:r>
              <a:rPr lang="ru-RU" b="0" i="0" u="none" strike="noStrike" dirty="0" smtClean="0">
                <a:effectLst/>
              </a:rPr>
              <a:t> откладывание на потом, ожидание без добавления стоимости</a:t>
            </a:r>
          </a:p>
          <a:p>
            <a:pPr fontAlgn="base"/>
            <a:r>
              <a:rPr lang="ru-RU" b="1" i="0" u="none" strike="noStrike" dirty="0" smtClean="0">
                <a:effectLst/>
              </a:rPr>
              <a:t>#2.</a:t>
            </a:r>
            <a:r>
              <a:rPr lang="ru-RU" b="0" i="0" u="none" strike="noStrike" dirty="0" smtClean="0">
                <a:effectLst/>
              </a:rPr>
              <a:t> чрезмерное производство</a:t>
            </a:r>
          </a:p>
          <a:p>
            <a:pPr fontAlgn="base"/>
            <a:r>
              <a:rPr lang="ru-RU" b="1" i="0" u="none" strike="noStrike" dirty="0" smtClean="0">
                <a:effectLst/>
              </a:rPr>
              <a:t>#3.</a:t>
            </a:r>
            <a:r>
              <a:rPr lang="ru-RU" b="0" i="0" u="none" strike="noStrike" dirty="0" smtClean="0">
                <a:effectLst/>
              </a:rPr>
              <a:t> лишние этапы обработки</a:t>
            </a:r>
          </a:p>
          <a:p>
            <a:pPr fontAlgn="base"/>
            <a:r>
              <a:rPr lang="ru-RU" b="1" i="0" u="none" strike="noStrike" dirty="0" smtClean="0">
                <a:effectLst/>
              </a:rPr>
              <a:t>#4.</a:t>
            </a:r>
            <a:r>
              <a:rPr lang="ru-RU" b="0" i="0" u="none" strike="noStrike" dirty="0" smtClean="0">
                <a:effectLst/>
              </a:rPr>
              <a:t> транспортировка</a:t>
            </a:r>
          </a:p>
          <a:p>
            <a:pPr fontAlgn="base"/>
            <a:r>
              <a:rPr lang="ru-RU" b="1" i="0" u="none" strike="noStrike" dirty="0" smtClean="0">
                <a:effectLst/>
              </a:rPr>
              <a:t>#5.</a:t>
            </a:r>
            <a:r>
              <a:rPr lang="ru-RU" b="0" i="0" u="none" strike="noStrike" dirty="0" smtClean="0">
                <a:effectLst/>
              </a:rPr>
              <a:t> ненужные перемещения</a:t>
            </a:r>
          </a:p>
          <a:p>
            <a:pPr fontAlgn="base"/>
            <a:r>
              <a:rPr lang="ru-RU" b="1" i="0" u="none" strike="noStrike" dirty="0" smtClean="0">
                <a:effectLst/>
              </a:rPr>
              <a:t>#6.</a:t>
            </a:r>
            <a:r>
              <a:rPr lang="ru-RU" b="0" i="0" u="none" strike="noStrike" dirty="0" smtClean="0">
                <a:effectLst/>
              </a:rPr>
              <a:t> лишние запасы</a:t>
            </a:r>
          </a:p>
          <a:p>
            <a:pPr fontAlgn="base"/>
            <a:r>
              <a:rPr lang="ru-RU" b="1" i="0" u="none" strike="noStrike" dirty="0" smtClean="0">
                <a:effectLst/>
              </a:rPr>
              <a:t>#7.</a:t>
            </a:r>
            <a:r>
              <a:rPr lang="ru-RU" b="0" i="0" u="none" strike="noStrike" dirty="0" smtClean="0">
                <a:effectLst/>
              </a:rPr>
              <a:t> брак</a:t>
            </a:r>
            <a:endParaRPr lang="ru-RU" b="0" i="0" u="none" strike="noStrike" dirty="0">
              <a:effectLst/>
            </a:endParaRPr>
          </a:p>
        </p:txBody>
      </p:sp>
      <p:pic>
        <p:nvPicPr>
          <p:cNvPr id="7170" name="Picture 2" descr="Канбан: методология, инструменты и основные принципы системы| Экспертные  статьи ProКачеств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83" y="3098749"/>
            <a:ext cx="5598017" cy="375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267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082" y="0"/>
            <a:ext cx="52545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Основные принципы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7526" y="935024"/>
            <a:ext cx="80020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Kanban</a:t>
            </a:r>
            <a:r>
              <a:rPr lang="ru-RU" b="0" i="0" dirty="0" smtClean="0">
                <a:effectLst/>
              </a:rPr>
              <a:t> основан на четырёх основных принципах: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 smtClean="0">
                <a:effectLst/>
              </a:rPr>
              <a:t>Базирование на существующих методах разработки.</a:t>
            </a:r>
            <a:r>
              <a:rPr lang="ru-RU" b="0" i="0" dirty="0" smtClean="0">
                <a:effectLst/>
              </a:rPr>
              <a:t> </a:t>
            </a:r>
            <a:r>
              <a:rPr lang="en-US" dirty="0" smtClean="0"/>
              <a:t> Kanban</a:t>
            </a:r>
            <a:r>
              <a:rPr lang="ru-RU" b="0" i="0" dirty="0" smtClean="0">
                <a:effectLst/>
              </a:rPr>
              <a:t> начинается с существующих методов разработки и стимулирует в них повышающие эффективность разработки изменения.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 smtClean="0">
                <a:effectLst/>
              </a:rPr>
              <a:t>Предварительная договорённость о проведении важных изменений.</a:t>
            </a:r>
            <a:r>
              <a:rPr lang="ru-RU" b="0" i="0" dirty="0" smtClean="0">
                <a:effectLst/>
              </a:rPr>
              <a:t> Команда разработчиков должна учитывать, что постоянные изменения — это способ улучшить существующий процесс разработки, однако проведение глобальных перемен имеет большой риск. </a:t>
            </a:r>
            <a:r>
              <a:rPr lang="en-US" dirty="0" smtClean="0"/>
              <a:t>Kanban</a:t>
            </a:r>
            <a:r>
              <a:rPr lang="ru-RU" b="0" i="0" dirty="0" smtClean="0">
                <a:effectLst/>
              </a:rPr>
              <a:t> поощряет небольшие и эволюционные изменения.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 smtClean="0">
                <a:effectLst/>
              </a:rPr>
              <a:t>Уважение к существующему порядку, ролям и обязанностям.</a:t>
            </a:r>
            <a:endParaRPr lang="ru-RU" b="0" i="0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1" i="0" dirty="0" smtClean="0">
                <a:effectLst/>
              </a:rPr>
              <a:t>Поощрение инициативы.</a:t>
            </a:r>
            <a:r>
              <a:rPr lang="ru-RU" b="0" i="0" dirty="0" smtClean="0">
                <a:effectLst/>
              </a:rPr>
              <a:t> Приветствуются проявления инициативы каждого разработчика.</a:t>
            </a:r>
            <a:endParaRPr lang="ru-RU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8474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07" y="0"/>
            <a:ext cx="5821251" cy="77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Как работает </a:t>
            </a:r>
            <a:r>
              <a:rPr lang="en-US" sz="4400" dirty="0" smtClean="0"/>
              <a:t>Kanban</a:t>
            </a:r>
            <a:r>
              <a:rPr lang="ru-RU" sz="4400" b="1" dirty="0" smtClean="0"/>
              <a:t>?</a:t>
            </a:r>
            <a:r>
              <a:rPr lang="ru-RU" sz="4400" b="1" dirty="0"/>
              <a:t>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304" y="772732"/>
            <a:ext cx="11784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Существуют специальные инструменты </a:t>
            </a:r>
            <a:r>
              <a:rPr lang="en-US" dirty="0"/>
              <a:t>Kanban</a:t>
            </a:r>
            <a:r>
              <a:rPr lang="ru-RU" dirty="0" smtClean="0"/>
              <a:t>, </a:t>
            </a:r>
            <a:r>
              <a:rPr lang="ru-RU" dirty="0"/>
              <a:t>которые помогают выстроить работу с помощью этой </a:t>
            </a:r>
            <a:r>
              <a:rPr lang="ru-RU" dirty="0" smtClean="0"/>
              <a:t>методики. </a:t>
            </a:r>
            <a:r>
              <a:rPr lang="ru-RU" dirty="0"/>
              <a:t>Среди них: </a:t>
            </a:r>
            <a:r>
              <a:rPr lang="en-US" dirty="0"/>
              <a:t>Kanban </a:t>
            </a:r>
            <a:r>
              <a:rPr lang="ru-RU" dirty="0" smtClean="0"/>
              <a:t>-</a:t>
            </a:r>
            <a:r>
              <a:rPr lang="ru-RU" dirty="0"/>
              <a:t>доски, спринты, карточки задач или </a:t>
            </a:r>
            <a:r>
              <a:rPr lang="ru-RU" dirty="0" err="1"/>
              <a:t>стикеры</a:t>
            </a:r>
            <a:r>
              <a:rPr lang="ru-RU" dirty="0"/>
              <a:t>. </a:t>
            </a:r>
            <a:br>
              <a:rPr lang="ru-RU" dirty="0"/>
            </a:br>
            <a:r>
              <a:rPr lang="ru-RU" dirty="0"/>
              <a:t>Например, для визуализации работы в </a:t>
            </a:r>
            <a:r>
              <a:rPr lang="ru-RU" dirty="0" err="1"/>
              <a:t>Kanban</a:t>
            </a:r>
            <a:r>
              <a:rPr lang="ru-RU" dirty="0"/>
              <a:t> используют специальную доску </a:t>
            </a:r>
            <a:r>
              <a:rPr lang="ru-RU" dirty="0" smtClean="0"/>
              <a:t>и </a:t>
            </a:r>
            <a:r>
              <a:rPr lang="ru-RU" dirty="0"/>
              <a:t>набор карточек или </a:t>
            </a:r>
            <a:r>
              <a:rPr lang="ru-RU" dirty="0" err="1"/>
              <a:t>стикеров</a:t>
            </a:r>
            <a:r>
              <a:rPr lang="ru-RU" dirty="0"/>
              <a:t>. </a:t>
            </a:r>
          </a:p>
          <a:p>
            <a:r>
              <a:rPr lang="en-US" dirty="0" smtClean="0"/>
              <a:t>Kanban</a:t>
            </a:r>
            <a:r>
              <a:rPr lang="ru-RU" dirty="0" smtClean="0"/>
              <a:t>-доска </a:t>
            </a:r>
            <a:r>
              <a:rPr lang="ru-RU" dirty="0"/>
              <a:t>может быть реальная (магнитная, пробковая, деревянная) и виртуальная (есть много сервисов, которые дают возможность работать с </a:t>
            </a:r>
            <a:r>
              <a:rPr lang="ru-RU" dirty="0" smtClean="0"/>
              <a:t>досками).</a:t>
            </a:r>
            <a:endParaRPr lang="ru-RU" dirty="0"/>
          </a:p>
          <a:p>
            <a:endParaRPr lang="ru-RU" dirty="0"/>
          </a:p>
        </p:txBody>
      </p:sp>
      <p:pic>
        <p:nvPicPr>
          <p:cNvPr id="4098" name="Picture 2" descr="https://weeek.net/uploads/blog/906aee78d46c47e914b57b292f7ed6b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418" y="2507073"/>
            <a:ext cx="7298028" cy="43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6214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14" y="914399"/>
            <a:ext cx="95303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Пространство на доске разбивают на колонки, отражающие этапы рабочего процесса — стадии, которые проходит задача на пути к завершению. Самый простейший вариант:</a:t>
            </a:r>
          </a:p>
          <a:p>
            <a:r>
              <a:rPr lang="ru-RU" dirty="0"/>
              <a:t> Нужно </a:t>
            </a:r>
            <a:r>
              <a:rPr lang="ru-RU" dirty="0" smtClean="0"/>
              <a:t>сделать;</a:t>
            </a:r>
            <a:endParaRPr lang="ru-RU" dirty="0"/>
          </a:p>
          <a:p>
            <a:r>
              <a:rPr lang="ru-RU" dirty="0"/>
              <a:t> В </a:t>
            </a:r>
            <a:r>
              <a:rPr lang="ru-RU" dirty="0" smtClean="0"/>
              <a:t>работе</a:t>
            </a:r>
            <a:r>
              <a:rPr lang="ru-RU" dirty="0"/>
              <a:t>;</a:t>
            </a:r>
          </a:p>
          <a:p>
            <a:r>
              <a:rPr lang="ru-RU" dirty="0"/>
              <a:t> Сделано.</a:t>
            </a:r>
          </a:p>
          <a:p>
            <a:r>
              <a:rPr lang="ru-RU" dirty="0"/>
              <a:t>Но описать можно буквально любой рабочий процесс: от подготовки статей в журнал до производства магистральных труб или бытовой техники.</a:t>
            </a:r>
          </a:p>
          <a:p>
            <a:r>
              <a:rPr lang="en-US" dirty="0"/>
              <a:t>Kanban </a:t>
            </a:r>
            <a:r>
              <a:rPr lang="ru-RU" dirty="0" smtClean="0"/>
              <a:t>подразумевает</a:t>
            </a:r>
            <a:r>
              <a:rPr lang="ru-RU" dirty="0"/>
              <a:t>, что колонок может быть сколько угодно, но важно соблюдать их последовательность. Только так можно поддерживать </a:t>
            </a:r>
            <a:r>
              <a:rPr lang="ru-RU" i="1" dirty="0"/>
              <a:t>поток</a:t>
            </a:r>
            <a:r>
              <a:rPr lang="ru-RU" dirty="0"/>
              <a:t> задач — главную ценность </a:t>
            </a:r>
            <a:r>
              <a:rPr lang="ru-RU" dirty="0" smtClean="0"/>
              <a:t>этой методики.</a:t>
            </a:r>
          </a:p>
          <a:p>
            <a:r>
              <a:rPr lang="ru-RU" dirty="0" smtClean="0"/>
              <a:t>Задачи </a:t>
            </a:r>
            <a:r>
              <a:rPr lang="ru-RU" dirty="0"/>
              <a:t>пишут на карточках или </a:t>
            </a:r>
            <a:r>
              <a:rPr lang="ru-RU" dirty="0" err="1"/>
              <a:t>стикерах</a:t>
            </a:r>
            <a:r>
              <a:rPr lang="ru-RU" dirty="0"/>
              <a:t> и прикрепляют в первую колонку. По ходу работы карточки </a:t>
            </a:r>
            <a:r>
              <a:rPr lang="ru-RU" dirty="0" smtClean="0"/>
              <a:t>или </a:t>
            </a:r>
            <a:r>
              <a:rPr lang="ru-RU" dirty="0" err="1"/>
              <a:t>стикеры</a:t>
            </a:r>
            <a:r>
              <a:rPr lang="ru-RU" dirty="0"/>
              <a:t> перемещают между колонками, пока работа не завершится. Если на каком-то этапе рабочего процесса есть проблема, команда это сразу видит и может исправить дело. Это называется </a:t>
            </a:r>
            <a:r>
              <a:rPr lang="ru-RU" i="1" dirty="0"/>
              <a:t>управлением потоком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03807" y="0"/>
            <a:ext cx="5821251" cy="77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 smtClean="0"/>
              <a:t>Как работает </a:t>
            </a:r>
            <a:r>
              <a:rPr lang="en-US" sz="4400" dirty="0" smtClean="0"/>
              <a:t>Kanban</a:t>
            </a:r>
            <a:r>
              <a:rPr lang="ru-RU" sz="4400" b="1" dirty="0" smtClean="0"/>
              <a:t>?</a:t>
            </a:r>
            <a:r>
              <a:rPr lang="ru-RU" sz="44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239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93732" y="0"/>
            <a:ext cx="102483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sz="4400" b="1" i="0" u="none" strike="noStrike" dirty="0" smtClean="0">
                <a:effectLst/>
                <a:latin typeface="+mj-lt"/>
              </a:rPr>
              <a:t>Как добиться состояния потока в команде?</a:t>
            </a:r>
            <a:endParaRPr lang="ru-RU" sz="4400" b="1" i="0" u="none" strike="noStrike" dirty="0">
              <a:effectLst/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0" y="108957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b="0" i="0" u="none" strike="noStrike" dirty="0" smtClean="0">
                <a:effectLst/>
              </a:rPr>
              <a:t>На </a:t>
            </a:r>
            <a:r>
              <a:rPr lang="en-US" dirty="0" smtClean="0"/>
              <a:t>Kanban</a:t>
            </a:r>
            <a:r>
              <a:rPr lang="ru-RU" b="0" i="0" u="none" strike="noStrike" dirty="0" smtClean="0">
                <a:effectLst/>
              </a:rPr>
              <a:t>-доске отображены все процессы проекта. Так их просто проанализировать — и вовремя заметить проблемные места. Главная задача — обеспечить перетекание </a:t>
            </a:r>
            <a:r>
              <a:rPr lang="ru-RU" b="0" i="0" u="none" strike="noStrike" dirty="0" err="1" smtClean="0">
                <a:effectLst/>
              </a:rPr>
              <a:t>тасков</a:t>
            </a:r>
            <a:r>
              <a:rPr lang="ru-RU" b="0" i="0" u="none" strike="noStrike" dirty="0" smtClean="0">
                <a:effectLst/>
              </a:rPr>
              <a:t> из одной колонки в другую, то есть создать поток.</a:t>
            </a:r>
          </a:p>
          <a:p>
            <a:pPr fontAlgn="base"/>
            <a:r>
              <a:rPr lang="ru-RU" b="0" i="0" u="none" strike="noStrike" dirty="0" smtClean="0">
                <a:effectLst/>
              </a:rPr>
              <a:t>Благодаря потоку получается: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b="0" i="0" u="none" strike="noStrike" dirty="0" smtClean="0">
                <a:effectLst/>
              </a:rPr>
              <a:t>улучшить качество продукта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b="0" i="0" u="none" strike="noStrike" dirty="0" smtClean="0">
                <a:effectLst/>
              </a:rPr>
              <a:t>экономить время и ресурсы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b="0" i="0" u="none" strike="noStrike" dirty="0" smtClean="0">
                <a:effectLst/>
              </a:rPr>
              <a:t>снизить стоимость продукта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b="0" i="0" u="none" strike="noStrike" dirty="0" smtClean="0">
                <a:effectLst/>
              </a:rPr>
              <a:t>повысить продуктивность</a:t>
            </a:r>
          </a:p>
          <a:p>
            <a:pPr fontAlgn="base"/>
            <a:r>
              <a:rPr lang="ru-RU" b="0" i="0" u="none" strike="noStrike" dirty="0" smtClean="0">
                <a:effectLst/>
              </a:rPr>
              <a:t>Обеспечить непрерывный поток можно, спланировав загрузку сотрудников. Когда команда наладила работу по </a:t>
            </a:r>
            <a:r>
              <a:rPr lang="en-US" dirty="0" smtClean="0"/>
              <a:t>Kanban</a:t>
            </a:r>
            <a:r>
              <a:rPr lang="ru-RU" b="0" i="0" u="none" strike="noStrike" dirty="0" smtClean="0">
                <a:effectLst/>
              </a:rPr>
              <a:t>, планирование становится точным — и задачу просто сдать в срок.</a:t>
            </a:r>
            <a:endParaRPr lang="ru-RU" dirty="0"/>
          </a:p>
        </p:txBody>
      </p:sp>
      <p:pic>
        <p:nvPicPr>
          <p:cNvPr id="8196" name="Picture 4" descr="Не Скрамом единым: где и как применять Канбан-метод | Product Lab | Дзе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041" y="2215166"/>
            <a:ext cx="5955959" cy="464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79176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5019" y="0"/>
            <a:ext cx="7122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Где </a:t>
            </a:r>
            <a:r>
              <a:rPr lang="ru-RU" sz="4400" b="1" dirty="0" smtClean="0"/>
              <a:t>применяется </a:t>
            </a:r>
            <a:r>
              <a:rPr lang="en-US" sz="4400" dirty="0" smtClean="0"/>
              <a:t>Kanban</a:t>
            </a:r>
            <a:r>
              <a:rPr lang="ru-RU" sz="4400" b="1" dirty="0" smtClean="0"/>
              <a:t>?</a:t>
            </a:r>
            <a:endParaRPr lang="ru-RU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7577" y="1081825"/>
            <a:ext cx="59371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Kanban</a:t>
            </a:r>
            <a:r>
              <a:rPr lang="ru-RU" b="1" dirty="0" smtClean="0"/>
              <a:t> </a:t>
            </a:r>
            <a:r>
              <a:rPr lang="ru-RU" b="1" dirty="0"/>
              <a:t>не подходит для работы с большим коллективом</a:t>
            </a:r>
            <a:r>
              <a:rPr lang="ru-RU" dirty="0"/>
              <a:t>. Он создан для небольших и узкоспециализированных команд. Если у тебя в команде 25 человек, которые и проектируют, и </a:t>
            </a:r>
            <a:r>
              <a:rPr lang="ru-RU" dirty="0" err="1"/>
              <a:t>кодят</a:t>
            </a:r>
            <a:r>
              <a:rPr lang="ru-RU" dirty="0"/>
              <a:t>, и тестируют, и продают, </a:t>
            </a:r>
            <a:r>
              <a:rPr lang="en-US" dirty="0"/>
              <a:t>Kanban</a:t>
            </a:r>
            <a:r>
              <a:rPr lang="ru-RU" dirty="0" smtClean="0"/>
              <a:t> </a:t>
            </a:r>
            <a:r>
              <a:rPr lang="ru-RU" dirty="0"/>
              <a:t>вряд ли поможет оптимизировать работу и улучшить показатели.</a:t>
            </a:r>
          </a:p>
          <a:p>
            <a:r>
              <a:rPr lang="en-US" dirty="0"/>
              <a:t>Kanban</a:t>
            </a:r>
            <a:r>
              <a:rPr lang="ru-RU" b="1" dirty="0" smtClean="0"/>
              <a:t> </a:t>
            </a:r>
            <a:r>
              <a:rPr lang="ru-RU" b="1" dirty="0"/>
              <a:t>не подходит для долгосрочного планирования</a:t>
            </a:r>
            <a:r>
              <a:rPr lang="ru-RU" dirty="0"/>
              <a:t>. Если задача долго ползёт по доске и застревает на отдельных этапах, это противоречит принципам </a:t>
            </a:r>
            <a:r>
              <a:rPr lang="en-US" dirty="0"/>
              <a:t>Kanban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122" name="Picture 2" descr="Методологии Agile, Waterfall, Scrum и Kanban сегодня широко используются  при разработке продуктов. В чем разница и когда применяются эти методы в  работе продакт-менеджера? — Денис Катков о создании цифровых продуктов и  аналитике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34" y="1677549"/>
            <a:ext cx="6177566" cy="420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4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s://l-a-b-a.com/uploads/blog/1529/img3R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94" y="1349711"/>
            <a:ext cx="952500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3973" y="128789"/>
            <a:ext cx="54606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В</a:t>
            </a:r>
            <a:r>
              <a:rPr lang="ru-RU" sz="4400" dirty="0" smtClean="0"/>
              <a:t>ыводы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059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80</TotalTime>
  <Words>275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Небеса</vt:lpstr>
      <vt:lpstr>Методика Kanban. Принципы работы.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Mr_Z</dc:creator>
  <cp:lastModifiedBy>Mr_Z</cp:lastModifiedBy>
  <cp:revision>15</cp:revision>
  <dcterms:created xsi:type="dcterms:W3CDTF">2023-05-02T10:33:38Z</dcterms:created>
  <dcterms:modified xsi:type="dcterms:W3CDTF">2023-05-02T11:53:56Z</dcterms:modified>
</cp:coreProperties>
</file>