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563CF8-0468-4443-886D-C8501B67AE21}"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235502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63CF8-0468-4443-886D-C8501B67AE21}"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85515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63CF8-0468-4443-886D-C8501B67AE21}"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F50B-25C3-4B43-82FF-0D23F9E758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1304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63CF8-0468-4443-886D-C8501B67AE21}"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295827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63CF8-0468-4443-886D-C8501B67AE21}"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F50B-25C3-4B43-82FF-0D23F9E758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3775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63CF8-0468-4443-886D-C8501B67AE21}"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1502260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63CF8-0468-4443-886D-C8501B67AE21}"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883987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63CF8-0468-4443-886D-C8501B67AE21}"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68221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63CF8-0468-4443-886D-C8501B67AE21}"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180094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63CF8-0468-4443-886D-C8501B67AE21}"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304726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63CF8-0468-4443-886D-C8501B67AE21}"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331956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563CF8-0468-4443-886D-C8501B67AE21}"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11165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563CF8-0468-4443-886D-C8501B67AE21}"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425368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63CF8-0468-4443-886D-C8501B67AE21}"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328409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563CF8-0468-4443-886D-C8501B67AE21}"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F50B-25C3-4B43-82FF-0D23F9E758C8}" type="slidenum">
              <a:rPr lang="en-US" smtClean="0"/>
              <a:t>‹#›</a:t>
            </a:fld>
            <a:endParaRPr lang="en-US"/>
          </a:p>
        </p:txBody>
      </p:sp>
    </p:spTree>
    <p:extLst>
      <p:ext uri="{BB962C8B-B14F-4D97-AF65-F5344CB8AC3E}">
        <p14:creationId xmlns:p14="http://schemas.microsoft.com/office/powerpoint/2010/main" val="69458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F50B-25C3-4B43-82FF-0D23F9E758C8}" type="slidenum">
              <a:rPr lang="en-US" smtClean="0"/>
              <a:t>‹#›</a:t>
            </a:fld>
            <a:endParaRPr lang="en-US"/>
          </a:p>
        </p:txBody>
      </p:sp>
      <p:sp>
        <p:nvSpPr>
          <p:cNvPr id="5" name="Date Placeholder 4"/>
          <p:cNvSpPr>
            <a:spLocks noGrp="1"/>
          </p:cNvSpPr>
          <p:nvPr>
            <p:ph type="dt" sz="half" idx="10"/>
          </p:nvPr>
        </p:nvSpPr>
        <p:spPr/>
        <p:txBody>
          <a:bodyPr/>
          <a:lstStyle/>
          <a:p>
            <a:fld id="{1D563CF8-0468-4443-886D-C8501B67AE21}" type="datetimeFigureOut">
              <a:rPr lang="en-US" smtClean="0"/>
              <a:t>11/28/2024</a:t>
            </a:fld>
            <a:endParaRPr lang="en-US"/>
          </a:p>
        </p:txBody>
      </p:sp>
    </p:spTree>
    <p:extLst>
      <p:ext uri="{BB962C8B-B14F-4D97-AF65-F5344CB8AC3E}">
        <p14:creationId xmlns:p14="http://schemas.microsoft.com/office/powerpoint/2010/main" val="330208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563CF8-0468-4443-886D-C8501B67AE21}" type="datetimeFigureOut">
              <a:rPr lang="en-US" smtClean="0"/>
              <a:t>11/28/2024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28F50B-25C3-4B43-82FF-0D23F9E758C8}" type="slidenum">
              <a:rPr lang="en-US" smtClean="0"/>
              <a:t>‹#›</a:t>
            </a:fld>
            <a:endParaRPr lang="en-US"/>
          </a:p>
        </p:txBody>
      </p:sp>
    </p:spTree>
    <p:extLst>
      <p:ext uri="{BB962C8B-B14F-4D97-AF65-F5344CB8AC3E}">
        <p14:creationId xmlns:p14="http://schemas.microsoft.com/office/powerpoint/2010/main" val="414272169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D6B5-DA7A-5E4C-2A29-1142507E21D1}"/>
              </a:ext>
            </a:extLst>
          </p:cNvPr>
          <p:cNvSpPr>
            <a:spLocks noGrp="1"/>
          </p:cNvSpPr>
          <p:nvPr>
            <p:ph type="ctrTitle"/>
          </p:nvPr>
        </p:nvSpPr>
        <p:spPr/>
        <p:txBody>
          <a:bodyPr/>
          <a:lstStyle/>
          <a:p>
            <a:r>
              <a:rPr lang="en-US" dirty="0"/>
              <a:t>SQL  and Types of Commands</a:t>
            </a:r>
          </a:p>
        </p:txBody>
      </p:sp>
      <p:sp>
        <p:nvSpPr>
          <p:cNvPr id="3" name="Subtitle 2">
            <a:extLst>
              <a:ext uri="{FF2B5EF4-FFF2-40B4-BE49-F238E27FC236}">
                <a16:creationId xmlns:a16="http://schemas.microsoft.com/office/drawing/2014/main" id="{0130FB8A-7F42-F7B0-E6FA-F1BFFC49F0F2}"/>
              </a:ext>
            </a:extLst>
          </p:cNvPr>
          <p:cNvSpPr>
            <a:spLocks noGrp="1"/>
          </p:cNvSpPr>
          <p:nvPr>
            <p:ph type="subTitle" idx="1"/>
          </p:nvPr>
        </p:nvSpPr>
        <p:spPr>
          <a:xfrm>
            <a:off x="2551471" y="5151950"/>
            <a:ext cx="7089058" cy="566839"/>
          </a:xfrm>
        </p:spPr>
        <p:txBody>
          <a:bodyPr/>
          <a:lstStyle/>
          <a:p>
            <a:r>
              <a:rPr lang="en-US" dirty="0"/>
              <a:t>Pavan P</a:t>
            </a:r>
          </a:p>
        </p:txBody>
      </p:sp>
    </p:spTree>
    <p:extLst>
      <p:ext uri="{BB962C8B-B14F-4D97-AF65-F5344CB8AC3E}">
        <p14:creationId xmlns:p14="http://schemas.microsoft.com/office/powerpoint/2010/main" val="25516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AC68-5BCD-BE73-19E0-193C64CF85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SQL ?</a:t>
            </a:r>
          </a:p>
        </p:txBody>
      </p:sp>
      <p:sp>
        <p:nvSpPr>
          <p:cNvPr id="3" name="Content Placeholder 2">
            <a:extLst>
              <a:ext uri="{FF2B5EF4-FFF2-40B4-BE49-F238E27FC236}">
                <a16:creationId xmlns:a16="http://schemas.microsoft.com/office/drawing/2014/main" id="{71E69136-1657-6D2F-F817-CAFACEB82C52}"/>
              </a:ext>
            </a:extLst>
          </p:cNvPr>
          <p:cNvSpPr>
            <a:spLocks noGrp="1"/>
          </p:cNvSpPr>
          <p:nvPr>
            <p:ph idx="1"/>
          </p:nvPr>
        </p:nvSpPr>
        <p:spPr>
          <a:xfrm>
            <a:off x="677334" y="2160589"/>
            <a:ext cx="10285634" cy="3880773"/>
          </a:xfrm>
        </p:spPr>
        <p:txBody>
          <a:bodyPr>
            <a:normAutofit/>
          </a:bodyPr>
          <a:lstStyle/>
          <a:p>
            <a:r>
              <a:rPr lang="en-US" sz="2800" b="0" i="0" dirty="0">
                <a:solidFill>
                  <a:srgbClr val="2B2A29"/>
                </a:solidFill>
                <a:effectLst/>
                <a:latin typeface="Times New Roman" panose="02020603050405020304" pitchFamily="18" charset="0"/>
                <a:cs typeface="Times New Roman" panose="02020603050405020304" pitchFamily="18" charset="0"/>
              </a:rPr>
              <a:t>This database language is mainly designed for maintaining the data in relational database management systems. It is a special tool used by data professionals for handling structured data (data which is stored in the form of tables).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553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3C9C-9FE4-4A9E-B58D-0A7CDD34FE90}"/>
              </a:ext>
            </a:extLst>
          </p:cNvPr>
          <p:cNvSpPr>
            <a:spLocks noGrp="1"/>
          </p:cNvSpPr>
          <p:nvPr>
            <p:ph type="title"/>
          </p:nvPr>
        </p:nvSpPr>
        <p:spPr>
          <a:xfrm>
            <a:off x="582562" y="0"/>
            <a:ext cx="10515600" cy="1325563"/>
          </a:xfrm>
        </p:spPr>
        <p:txBody>
          <a:bodyPr/>
          <a:lstStyle/>
          <a:p>
            <a:r>
              <a:rPr lang="en-US" dirty="0">
                <a:latin typeface="Times New Roman" panose="02020603050405020304" pitchFamily="18" charset="0"/>
                <a:cs typeface="Times New Roman" panose="02020603050405020304" pitchFamily="18" charset="0"/>
              </a:rPr>
              <a:t>Why SQL is used ? </a:t>
            </a:r>
          </a:p>
        </p:txBody>
      </p:sp>
      <p:sp>
        <p:nvSpPr>
          <p:cNvPr id="3" name="Content Placeholder 2">
            <a:extLst>
              <a:ext uri="{FF2B5EF4-FFF2-40B4-BE49-F238E27FC236}">
                <a16:creationId xmlns:a16="http://schemas.microsoft.com/office/drawing/2014/main" id="{582EB0E5-7C33-D51E-BB7B-15A1B5EEA6F1}"/>
              </a:ext>
            </a:extLst>
          </p:cNvPr>
          <p:cNvSpPr>
            <a:spLocks noGrp="1"/>
          </p:cNvSpPr>
          <p:nvPr>
            <p:ph idx="1"/>
          </p:nvPr>
        </p:nvSpPr>
        <p:spPr>
          <a:xfrm>
            <a:off x="464574" y="1442167"/>
            <a:ext cx="10515600" cy="4351338"/>
          </a:xfrm>
        </p:spPr>
        <p:txBody>
          <a:bodyPr>
            <a:noAutofit/>
          </a:bodyPr>
          <a:lstStyle/>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The basic use of SQL for data professionals and SQL users is to insert, update, and delete the data from the relational database.</a:t>
            </a:r>
          </a:p>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SQL allows the data professionals and users to retrieve the data from the relational database management systems.</a:t>
            </a:r>
          </a:p>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It also helps them to describe the structured data.</a:t>
            </a:r>
          </a:p>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It allows SQL users to create, drop, and manipulate the database and its tables.</a:t>
            </a:r>
          </a:p>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It also helps in creating the view, stored procedure, and functions in the relational database.</a:t>
            </a:r>
          </a:p>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It allows you to define the data and modify that stored data in the relational database.</a:t>
            </a:r>
          </a:p>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It also allows SQL users to set the permissions or constraints on table columns, views, and stored procedures.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70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7283-46C0-90EC-8A18-E510D4B15E7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SQL Commands</a:t>
            </a:r>
          </a:p>
        </p:txBody>
      </p:sp>
      <p:pic>
        <p:nvPicPr>
          <p:cNvPr id="1026" name="Picture 2" descr="DBMS SQL command">
            <a:extLst>
              <a:ext uri="{FF2B5EF4-FFF2-40B4-BE49-F238E27FC236}">
                <a16:creationId xmlns:a16="http://schemas.microsoft.com/office/drawing/2014/main" id="{24E5D820-398A-75E3-E190-87B92D106A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1276" y="1415845"/>
            <a:ext cx="10023871" cy="49039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C0B440-C19A-5612-ECEB-9C40FDADCE1E}"/>
              </a:ext>
            </a:extLst>
          </p:cNvPr>
          <p:cNvSpPr txBox="1"/>
          <p:nvPr/>
        </p:nvSpPr>
        <p:spPr>
          <a:xfrm>
            <a:off x="4689988" y="1607234"/>
            <a:ext cx="3864078" cy="646331"/>
          </a:xfrm>
          <a:prstGeom prst="rect">
            <a:avLst/>
          </a:prstGeom>
          <a:noFill/>
        </p:spPr>
        <p:txBody>
          <a:bodyPr wrap="square" rtlCol="0">
            <a:spAutoFit/>
          </a:bodyPr>
          <a:lstStyle/>
          <a:p>
            <a:r>
              <a:rPr lang="en-US" sz="3600" dirty="0">
                <a:solidFill>
                  <a:schemeClr val="bg1"/>
                </a:solidFill>
                <a:highlight>
                  <a:srgbClr val="800000"/>
                </a:highlight>
              </a:rPr>
              <a:t>SQL Command</a:t>
            </a:r>
          </a:p>
        </p:txBody>
      </p:sp>
    </p:spTree>
    <p:extLst>
      <p:ext uri="{BB962C8B-B14F-4D97-AF65-F5344CB8AC3E}">
        <p14:creationId xmlns:p14="http://schemas.microsoft.com/office/powerpoint/2010/main" val="53427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7D1B-55DE-4860-A576-F82B87E2BFFC}"/>
              </a:ext>
            </a:extLst>
          </p:cNvPr>
          <p:cNvSpPr>
            <a:spLocks noGrp="1"/>
          </p:cNvSpPr>
          <p:nvPr>
            <p:ph type="title"/>
          </p:nvPr>
        </p:nvSpPr>
        <p:spPr/>
        <p:txBody>
          <a:bodyPr>
            <a:normAutofit/>
          </a:bodyPr>
          <a:lstStyle/>
          <a:p>
            <a:r>
              <a:rPr lang="en-US" b="0" i="0" dirty="0">
                <a:solidFill>
                  <a:srgbClr val="1D1D27"/>
                </a:solidFill>
                <a:effectLst/>
                <a:latin typeface="Times New Roman" panose="02020603050405020304" pitchFamily="18" charset="0"/>
                <a:cs typeface="Times New Roman" panose="02020603050405020304" pitchFamily="18" charset="0"/>
              </a:rPr>
              <a:t>1. Data Definition Language (DDL)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262B72-D447-B199-BDB8-1C4E99D3FBB2}"/>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2B2A29"/>
                </a:solidFill>
                <a:effectLst/>
                <a:latin typeface="Times New Roman" panose="02020603050405020304" pitchFamily="18" charset="0"/>
                <a:cs typeface="Times New Roman" panose="02020603050405020304" pitchFamily="18" charset="0"/>
              </a:rPr>
              <a:t>DDL changes the structure of the table like creating a table, deleting a table, altering a table, etc.</a:t>
            </a:r>
          </a:p>
          <a:p>
            <a:pPr algn="just">
              <a:buFont typeface="Arial" panose="020B0604020202020204" pitchFamily="34" charset="0"/>
              <a:buChar char="•"/>
            </a:pPr>
            <a:r>
              <a:rPr lang="en-US" b="0" i="0" dirty="0">
                <a:solidFill>
                  <a:srgbClr val="2B2A29"/>
                </a:solidFill>
                <a:effectLst/>
                <a:latin typeface="Times New Roman" panose="02020603050405020304" pitchFamily="18" charset="0"/>
                <a:cs typeface="Times New Roman" panose="02020603050405020304" pitchFamily="18" charset="0"/>
              </a:rPr>
              <a:t>All the command of DDL are auto-committed that means it permanently save all the changes in the database.</a:t>
            </a:r>
          </a:p>
          <a:p>
            <a:r>
              <a:rPr lang="en-US" dirty="0">
                <a:latin typeface="Times New Roman" panose="02020603050405020304" pitchFamily="18" charset="0"/>
                <a:cs typeface="Times New Roman" panose="02020603050405020304" pitchFamily="18" charset="0"/>
              </a:rPr>
              <a:t>Create</a:t>
            </a:r>
          </a:p>
          <a:p>
            <a:r>
              <a:rPr lang="en-US" dirty="0">
                <a:latin typeface="Times New Roman" panose="02020603050405020304" pitchFamily="18" charset="0"/>
                <a:cs typeface="Times New Roman" panose="02020603050405020304" pitchFamily="18" charset="0"/>
              </a:rPr>
              <a:t>Alter</a:t>
            </a:r>
          </a:p>
          <a:p>
            <a:r>
              <a:rPr lang="en-US" dirty="0">
                <a:latin typeface="Times New Roman" panose="02020603050405020304" pitchFamily="18" charset="0"/>
                <a:cs typeface="Times New Roman" panose="02020603050405020304" pitchFamily="18" charset="0"/>
              </a:rPr>
              <a:t>Drop</a:t>
            </a:r>
          </a:p>
          <a:p>
            <a:r>
              <a:rPr lang="en-US" dirty="0">
                <a:latin typeface="Times New Roman" panose="02020603050405020304" pitchFamily="18" charset="0"/>
                <a:cs typeface="Times New Roman" panose="02020603050405020304" pitchFamily="18" charset="0"/>
              </a:rPr>
              <a:t>Truncate</a:t>
            </a:r>
          </a:p>
          <a:p>
            <a:r>
              <a:rPr lang="en-US" dirty="0">
                <a:latin typeface="Times New Roman" panose="02020603050405020304" pitchFamily="18" charset="0"/>
                <a:cs typeface="Times New Roman" panose="02020603050405020304" pitchFamily="18" charset="0"/>
              </a:rPr>
              <a:t>Rename</a:t>
            </a:r>
          </a:p>
        </p:txBody>
      </p:sp>
    </p:spTree>
    <p:extLst>
      <p:ext uri="{BB962C8B-B14F-4D97-AF65-F5344CB8AC3E}">
        <p14:creationId xmlns:p14="http://schemas.microsoft.com/office/powerpoint/2010/main" val="2807755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42BC-F3D0-A418-2C5F-7E947AB39934}"/>
              </a:ext>
            </a:extLst>
          </p:cNvPr>
          <p:cNvSpPr>
            <a:spLocks noGrp="1"/>
          </p:cNvSpPr>
          <p:nvPr>
            <p:ph type="title"/>
          </p:nvPr>
        </p:nvSpPr>
        <p:spPr/>
        <p:txBody>
          <a:bodyPr/>
          <a:lstStyle/>
          <a:p>
            <a:r>
              <a:rPr lang="en-US" b="0" i="0" dirty="0">
                <a:solidFill>
                  <a:srgbClr val="1D1D27"/>
                </a:solidFill>
                <a:effectLst/>
                <a:latin typeface="Times New Roman" panose="02020603050405020304" pitchFamily="18" charset="0"/>
                <a:cs typeface="Times New Roman" panose="02020603050405020304" pitchFamily="18" charset="0"/>
              </a:rPr>
              <a:t>2. Data Manipulation Language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24E362-6E6D-1ADA-554A-3FB2B8CD9C48}"/>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2B2A29"/>
                </a:solidFill>
                <a:effectLst/>
                <a:latin typeface="Times New Roman" panose="02020603050405020304" pitchFamily="18" charset="0"/>
                <a:cs typeface="Times New Roman" panose="02020603050405020304" pitchFamily="18" charset="0"/>
              </a:rPr>
              <a:t>DML commands are used to modify the database. It is responsible for all form of changes in the database.</a:t>
            </a:r>
          </a:p>
          <a:p>
            <a:pPr algn="just">
              <a:buFont typeface="Arial" panose="020B0604020202020204" pitchFamily="34" charset="0"/>
              <a:buChar char="•"/>
            </a:pPr>
            <a:r>
              <a:rPr lang="en-US" b="0" i="0" dirty="0">
                <a:solidFill>
                  <a:srgbClr val="2B2A29"/>
                </a:solidFill>
                <a:effectLst/>
                <a:latin typeface="Times New Roman" panose="02020603050405020304" pitchFamily="18" charset="0"/>
                <a:cs typeface="Times New Roman" panose="02020603050405020304" pitchFamily="18" charset="0"/>
              </a:rPr>
              <a:t>The command of DML is not auto-committed that means it can't permanently save all the changes in the database. They can be rollback.</a:t>
            </a:r>
          </a:p>
          <a:p>
            <a:r>
              <a:rPr lang="en-US" dirty="0">
                <a:latin typeface="Times New Roman" panose="02020603050405020304" pitchFamily="18" charset="0"/>
                <a:cs typeface="Times New Roman" panose="02020603050405020304" pitchFamily="18" charset="0"/>
              </a:rPr>
              <a:t>Insert</a:t>
            </a:r>
          </a:p>
          <a:p>
            <a:r>
              <a:rPr lang="en-US" dirty="0">
                <a:latin typeface="Times New Roman" panose="02020603050405020304" pitchFamily="18" charset="0"/>
                <a:cs typeface="Times New Roman" panose="02020603050405020304" pitchFamily="18" charset="0"/>
              </a:rPr>
              <a:t>Update </a:t>
            </a:r>
          </a:p>
          <a:p>
            <a:r>
              <a:rPr lang="en-US" dirty="0">
                <a:latin typeface="Times New Roman" panose="02020603050405020304" pitchFamily="18" charset="0"/>
                <a:cs typeface="Times New Roman" panose="02020603050405020304" pitchFamily="18" charset="0"/>
              </a:rPr>
              <a:t>Delete</a:t>
            </a:r>
          </a:p>
          <a:p>
            <a:r>
              <a:rPr lang="en-US" dirty="0">
                <a:latin typeface="Times New Roman" panose="02020603050405020304" pitchFamily="18" charset="0"/>
                <a:cs typeface="Times New Roman" panose="02020603050405020304" pitchFamily="18" charset="0"/>
              </a:rPr>
              <a:t>Select</a:t>
            </a:r>
          </a:p>
        </p:txBody>
      </p:sp>
    </p:spTree>
    <p:extLst>
      <p:ext uri="{BB962C8B-B14F-4D97-AF65-F5344CB8AC3E}">
        <p14:creationId xmlns:p14="http://schemas.microsoft.com/office/powerpoint/2010/main" val="162388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627D-ACEC-F498-BA14-D216C6394036}"/>
              </a:ext>
            </a:extLst>
          </p:cNvPr>
          <p:cNvSpPr>
            <a:spLocks noGrp="1"/>
          </p:cNvSpPr>
          <p:nvPr>
            <p:ph type="title"/>
          </p:nvPr>
        </p:nvSpPr>
        <p:spPr/>
        <p:txBody>
          <a:bodyPr/>
          <a:lstStyle/>
          <a:p>
            <a:r>
              <a:rPr lang="en-US" b="0" i="0" dirty="0">
                <a:solidFill>
                  <a:srgbClr val="1D1D27"/>
                </a:solidFill>
                <a:effectLst/>
                <a:latin typeface="Times New Roman" panose="02020603050405020304" pitchFamily="18" charset="0"/>
                <a:cs typeface="Times New Roman" panose="02020603050405020304" pitchFamily="18" charset="0"/>
              </a:rPr>
              <a:t>3. Data Control Language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918DB8-D252-AD0F-B936-9484FEA82ACC}"/>
              </a:ext>
            </a:extLst>
          </p:cNvPr>
          <p:cNvSpPr>
            <a:spLocks noGrp="1"/>
          </p:cNvSpPr>
          <p:nvPr>
            <p:ph idx="1"/>
          </p:nvPr>
        </p:nvSpPr>
        <p:spPr/>
        <p:txBody>
          <a:bodyPr/>
          <a:lstStyle/>
          <a:p>
            <a:pPr algn="just"/>
            <a:r>
              <a:rPr lang="en-US" b="0" i="0" dirty="0">
                <a:solidFill>
                  <a:srgbClr val="2B2A29"/>
                </a:solidFill>
                <a:effectLst/>
                <a:latin typeface="Times New Roman" panose="02020603050405020304" pitchFamily="18" charset="0"/>
                <a:cs typeface="Times New Roman" panose="02020603050405020304" pitchFamily="18" charset="0"/>
              </a:rPr>
              <a:t>DCL commands are used to grant and take back authority from any database user.</a:t>
            </a:r>
          </a:p>
          <a:p>
            <a:pPr algn="just"/>
            <a:r>
              <a:rPr lang="en-US" b="0" i="0" dirty="0">
                <a:solidFill>
                  <a:srgbClr val="2B2A29"/>
                </a:solidFill>
                <a:effectLst/>
                <a:latin typeface="Times New Roman" panose="02020603050405020304" pitchFamily="18" charset="0"/>
                <a:cs typeface="Times New Roman" panose="02020603050405020304" pitchFamily="18" charset="0"/>
              </a:rPr>
              <a:t>Following are the some commands that come under DCL:</a:t>
            </a:r>
          </a:p>
          <a:p>
            <a:r>
              <a:rPr lang="en-US" dirty="0">
                <a:latin typeface="Times New Roman" panose="02020603050405020304" pitchFamily="18" charset="0"/>
                <a:cs typeface="Times New Roman" panose="02020603050405020304" pitchFamily="18" charset="0"/>
              </a:rPr>
              <a:t>Grant</a:t>
            </a:r>
          </a:p>
          <a:p>
            <a:r>
              <a:rPr lang="en-US" dirty="0">
                <a:latin typeface="Times New Roman" panose="02020603050405020304" pitchFamily="18" charset="0"/>
                <a:cs typeface="Times New Roman" panose="02020603050405020304" pitchFamily="18" charset="0"/>
              </a:rPr>
              <a:t>Revoke</a:t>
            </a:r>
          </a:p>
        </p:txBody>
      </p:sp>
    </p:spTree>
    <p:extLst>
      <p:ext uri="{BB962C8B-B14F-4D97-AF65-F5344CB8AC3E}">
        <p14:creationId xmlns:p14="http://schemas.microsoft.com/office/powerpoint/2010/main" val="397193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94C0-6A7E-2ECA-6F75-E26795A05772}"/>
              </a:ext>
            </a:extLst>
          </p:cNvPr>
          <p:cNvSpPr>
            <a:spLocks noGrp="1"/>
          </p:cNvSpPr>
          <p:nvPr>
            <p:ph type="title"/>
          </p:nvPr>
        </p:nvSpPr>
        <p:spPr/>
        <p:txBody>
          <a:bodyPr/>
          <a:lstStyle/>
          <a:p>
            <a:r>
              <a:rPr lang="en-US" b="0" i="0" dirty="0">
                <a:solidFill>
                  <a:srgbClr val="1D1D27"/>
                </a:solidFill>
                <a:effectLst/>
                <a:latin typeface="Times New Roman" panose="02020603050405020304" pitchFamily="18" charset="0"/>
                <a:cs typeface="Times New Roman" panose="02020603050405020304" pitchFamily="18" charset="0"/>
              </a:rPr>
              <a:t>4. Transaction Control Language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DF25E6-3869-6492-F52E-AC18A573BC64}"/>
              </a:ext>
            </a:extLst>
          </p:cNvPr>
          <p:cNvSpPr>
            <a:spLocks noGrp="1"/>
          </p:cNvSpPr>
          <p:nvPr>
            <p:ph idx="1"/>
          </p:nvPr>
        </p:nvSpPr>
        <p:spPr/>
        <p:txBody>
          <a:bodyPr/>
          <a:lstStyle/>
          <a:p>
            <a:r>
              <a:rPr lang="en-US" b="0" i="0" dirty="0">
                <a:solidFill>
                  <a:srgbClr val="2B2A29"/>
                </a:solidFill>
                <a:effectLst/>
                <a:latin typeface="Times New Roman" panose="02020603050405020304" pitchFamily="18" charset="0"/>
                <a:cs typeface="Times New Roman" panose="02020603050405020304" pitchFamily="18" charset="0"/>
              </a:rPr>
              <a:t>Transactions are atomic i.e. either every statement succeeds or none of statement succeeds. There are number of Transaction Control statements available that allow us to control this behavior. These statements ensure data consistency. TCL commands can only use with DML commands like INSERT, DELETE and UPDATE only.</a:t>
            </a:r>
          </a:p>
          <a:p>
            <a:r>
              <a:rPr lang="en-US" dirty="0">
                <a:solidFill>
                  <a:srgbClr val="2B2A29"/>
                </a:solidFill>
                <a:latin typeface="Times New Roman" panose="02020603050405020304" pitchFamily="18" charset="0"/>
                <a:cs typeface="Times New Roman" panose="02020603050405020304" pitchFamily="18" charset="0"/>
              </a:rPr>
              <a:t>Commit</a:t>
            </a:r>
          </a:p>
          <a:p>
            <a:r>
              <a:rPr lang="en-US" dirty="0">
                <a:solidFill>
                  <a:srgbClr val="2B2A29"/>
                </a:solidFill>
                <a:latin typeface="Times New Roman" panose="02020603050405020304" pitchFamily="18" charset="0"/>
                <a:cs typeface="Times New Roman" panose="02020603050405020304" pitchFamily="18" charset="0"/>
              </a:rPr>
              <a:t>Rollback</a:t>
            </a:r>
          </a:p>
          <a:p>
            <a:r>
              <a:rPr lang="en-US" dirty="0">
                <a:solidFill>
                  <a:srgbClr val="2B2A29"/>
                </a:solidFill>
                <a:latin typeface="Times New Roman" panose="02020603050405020304" pitchFamily="18" charset="0"/>
                <a:cs typeface="Times New Roman" panose="02020603050405020304" pitchFamily="18" charset="0"/>
              </a:rPr>
              <a:t>Save point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348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TotalTime>
  <Words>392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SQL  and Types of Commands</vt:lpstr>
      <vt:lpstr>What is SQL ?</vt:lpstr>
      <vt:lpstr>Why SQL is used ? </vt:lpstr>
      <vt:lpstr>SQL Commands</vt:lpstr>
      <vt:lpstr>1. Data Definition Language (DDL)</vt:lpstr>
      <vt:lpstr>2. Data Manipulation Language</vt:lpstr>
      <vt:lpstr>3. Data Control Language</vt:lpstr>
      <vt:lpstr>4. Transaction Control Language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P</dc:creator>
  <cp:lastModifiedBy>Pavan P</cp:lastModifiedBy>
  <cp:revision>2</cp:revision>
  <dcterms:created xsi:type="dcterms:W3CDTF">2024-11-26T11:28:45Z</dcterms:created>
  <dcterms:modified xsi:type="dcterms:W3CDTF">2024-11-28T12:15:38Z</dcterms:modified>
</cp:coreProperties>
</file>