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91" r:id="rId4"/>
    <p:sldId id="280" r:id="rId5"/>
    <p:sldId id="260" r:id="rId6"/>
    <p:sldId id="285" r:id="rId7"/>
    <p:sldId id="287" r:id="rId8"/>
    <p:sldId id="286" r:id="rId9"/>
    <p:sldId id="290" r:id="rId10"/>
    <p:sldId id="288"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0E4B0-34B4-4B8E-AF2B-E8416BD3628B}" v="146" dt="2021-03-20T17:39:01.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84799-DAC2-4E87-BBC6-C4278CFF2FD3}"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B43B-0BA9-4257-8CDA-18681263DBCB}" type="slidenum">
              <a:rPr lang="en-US" smtClean="0"/>
              <a:pPr/>
              <a:t>‹#›</a:t>
            </a:fld>
            <a:endParaRPr lang="en-US"/>
          </a:p>
        </p:txBody>
      </p:sp>
    </p:spTree>
    <p:extLst>
      <p:ext uri="{BB962C8B-B14F-4D97-AF65-F5344CB8AC3E}">
        <p14:creationId xmlns:p14="http://schemas.microsoft.com/office/powerpoint/2010/main" val="310454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A906B3-C5E6-431E-B84A-717DF88A212C}" type="datetimeFigureOut">
              <a:rPr lang="en-US" smtClean="0"/>
              <a:pPr/>
              <a:t>3/20/2021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DEBD57C-3053-41B2-9583-B2AB0E22D83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A906B3-C5E6-431E-B84A-717DF88A212C}"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DEBD57C-3053-41B2-9583-B2AB0E22D83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A906B3-C5E6-431E-B84A-717DF88A212C}"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FA906B3-C5E6-431E-B84A-717DF88A212C}"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DEBD57C-3053-41B2-9583-B2AB0E22D83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FA906B3-C5E6-431E-B84A-717DF88A212C}" type="datetimeFigureOut">
              <a:rPr lang="en-US" smtClean="0"/>
              <a:pPr/>
              <a:t>3/20/2021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DEBD57C-3053-41B2-9583-B2AB0E22D83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FA906B3-C5E6-431E-B84A-717DF88A212C}"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BD57C-3053-41B2-9583-B2AB0E22D83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FA906B3-C5E6-431E-B84A-717DF88A212C}" type="datetimeFigureOut">
              <a:rPr lang="en-US" smtClean="0"/>
              <a:pPr/>
              <a:t>3/20/2021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DEBD57C-3053-41B2-9583-B2AB0E22D83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A906B3-C5E6-431E-B84A-717DF88A212C}" type="datetimeFigureOut">
              <a:rPr lang="en-US" smtClean="0"/>
              <a:pPr/>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DEBD57C-3053-41B2-9583-B2AB0E22D8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FA906B3-C5E6-431E-B84A-717DF88A212C}" type="datetimeFigureOut">
              <a:rPr lang="en-US" smtClean="0"/>
              <a:pPr/>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DEBD57C-3053-41B2-9583-B2AB0E22D8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DEBD57C-3053-41B2-9583-B2AB0E22D83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FA906B3-C5E6-431E-B84A-717DF88A212C}" type="datetimeFigureOut">
              <a:rPr lang="en-US" smtClean="0"/>
              <a:pPr/>
              <a:t>3/20/2021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DEBD57C-3053-41B2-9583-B2AB0E22D83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FA906B3-C5E6-431E-B84A-717DF88A212C}" type="datetimeFigureOut">
              <a:rPr lang="en-US" smtClean="0"/>
              <a:pPr/>
              <a:t>3/20/2021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FA906B3-C5E6-431E-B84A-717DF88A212C}" type="datetimeFigureOut">
              <a:rPr lang="en-US" smtClean="0"/>
              <a:pPr/>
              <a:t>3/20/2021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DEBD57C-3053-41B2-9583-B2AB0E22D83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857232"/>
            <a:ext cx="6786610" cy="4524315"/>
          </a:xfrm>
          <a:prstGeom prst="rect">
            <a:avLst/>
          </a:prstGeom>
          <a:noFill/>
        </p:spPr>
        <p:txBody>
          <a:bodyPr wrap="square" lIns="91440" tIns="45720" rIns="91440" bIns="45720" rtlCol="0" anchor="t">
            <a:spAutoFit/>
          </a:bodyPr>
          <a:lstStyle/>
          <a:p>
            <a:pPr algn="ctr"/>
            <a:r>
              <a:rPr lang="en-US" sz="2400" dirty="0">
                <a:solidFill>
                  <a:srgbClr val="002060"/>
                </a:solidFill>
                <a:latin typeface="Arial Rounded MT Bold" pitchFamily="34" charset="0"/>
                <a:ea typeface="Cambria" pitchFamily="18" charset="0"/>
              </a:rPr>
              <a:t>Design And Analysis of Algorithms</a:t>
            </a:r>
          </a:p>
          <a:p>
            <a:pPr algn="ctr"/>
            <a:endParaRPr lang="en-US" sz="2400" dirty="0">
              <a:latin typeface="Arial Rounded MT Bold" pitchFamily="34" charset="0"/>
              <a:ea typeface="Cambria" pitchFamily="18" charset="0"/>
            </a:endParaRPr>
          </a:p>
          <a:p>
            <a:pPr algn="ctr"/>
            <a:r>
              <a:rPr lang="en-US" sz="2400" dirty="0">
                <a:solidFill>
                  <a:srgbClr val="002060"/>
                </a:solidFill>
                <a:latin typeface="Arial Rounded MT Bold" pitchFamily="34" charset="0"/>
                <a:ea typeface="Cambria" pitchFamily="18" charset="0"/>
              </a:rPr>
              <a:t>Department of Information Technology</a:t>
            </a:r>
            <a:endParaRPr lang="en-US" sz="2400" dirty="0">
              <a:latin typeface="Arial Rounded MT Bold" pitchFamily="34" charset="0"/>
              <a:ea typeface="Cambria" pitchFamily="18" charset="0"/>
            </a:endParaRP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-----Group Members-----</a:t>
            </a: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Aditya Singh Machhaiya     ( IIT2019111 )</a:t>
            </a:r>
          </a:p>
          <a:p>
            <a:pPr algn="ctr"/>
            <a:r>
              <a:rPr lang="en-US" dirty="0" err="1">
                <a:solidFill>
                  <a:srgbClr val="002060"/>
                </a:solidFill>
                <a:latin typeface="Arial Rounded MT Bold"/>
                <a:ea typeface="Cambria" pitchFamily="18" charset="0"/>
              </a:rPr>
              <a:t>Payili</a:t>
            </a:r>
            <a:r>
              <a:rPr lang="en-US" dirty="0">
                <a:solidFill>
                  <a:srgbClr val="002060"/>
                </a:solidFill>
                <a:latin typeface="Arial Rounded MT Bold"/>
                <a:ea typeface="Cambria" pitchFamily="18" charset="0"/>
              </a:rPr>
              <a:t> Vangmayi                     ( IIT2019112 )</a:t>
            </a:r>
          </a:p>
          <a:p>
            <a:pPr algn="ctr"/>
            <a:r>
              <a:rPr lang="en-US" dirty="0">
                <a:solidFill>
                  <a:srgbClr val="002060"/>
                </a:solidFill>
                <a:latin typeface="Arial Rounded MT Bold"/>
                <a:ea typeface="Cambria" pitchFamily="18" charset="0"/>
              </a:rPr>
              <a:t>Nimish Upadhyay                  ( IIT2019113 )</a:t>
            </a:r>
          </a:p>
          <a:p>
            <a:pPr algn="ctr"/>
            <a:endParaRPr lang="en-US" dirty="0">
              <a:solidFill>
                <a:srgbClr val="C00000"/>
              </a:solidFill>
              <a:latin typeface="Arial Rounded MT Bold" pitchFamily="34" charset="0"/>
              <a:ea typeface="Cambria" pitchFamily="18" charset="0"/>
            </a:endParaRPr>
          </a:p>
          <a:p>
            <a:pPr algn="ctr"/>
            <a:endParaRPr lang="en-US" dirty="0">
              <a:solidFill>
                <a:srgbClr val="C00000"/>
              </a:solidFill>
              <a:latin typeface="Arial Rounded MT Bold" pitchFamily="34" charset="0"/>
              <a:ea typeface="Cambria" pitchFamily="18" charset="0"/>
            </a:endParaRPr>
          </a:p>
          <a:p>
            <a:pPr algn="ctr"/>
            <a:r>
              <a:rPr lang="en-US" dirty="0">
                <a:latin typeface="Arial Rounded MT Bold" pitchFamily="34" charset="0"/>
                <a:ea typeface="Cambria" pitchFamily="18" charset="0"/>
              </a:rPr>
              <a:t>ASSIGNMENT-1 (c2) DEMOSTRATION</a:t>
            </a:r>
          </a:p>
          <a:p>
            <a:pPr algn="ctr"/>
            <a:endParaRPr lang="en-US" dirty="0">
              <a:latin typeface="Arial Rounded MT Bold" pitchFamily="34" charset="0"/>
              <a:ea typeface="Cambria" pitchFamily="18" charset="0"/>
            </a:endParaRPr>
          </a:p>
          <a:p>
            <a:pPr algn="ctr"/>
            <a:r>
              <a:rPr lang="en-US" dirty="0">
                <a:latin typeface="Arial Rounded MT Bold" pitchFamily="34" charset="0"/>
                <a:ea typeface="Cambria" pitchFamily="18" charset="0"/>
              </a:rPr>
              <a:t>Under the Supervision of:  Dr. Rahul Kala</a:t>
            </a:r>
          </a:p>
          <a:p>
            <a:pPr algn="ctr"/>
            <a:r>
              <a:rPr lang="en-US" dirty="0">
                <a:latin typeface="Arial Rounded MT Bold" pitchFamily="34" charset="0"/>
                <a:ea typeface="Cambria" pitchFamily="18" charset="0"/>
              </a:rPr>
              <a:t>Under the Mentorship of:   Mr. Md Meraz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215370" cy="400110"/>
          </a:xfrm>
          <a:prstGeom prst="rect">
            <a:avLst/>
          </a:prstGeom>
          <a:noFill/>
        </p:spPr>
        <p:txBody>
          <a:bodyPr wrap="square" rtlCol="0">
            <a:spAutoFit/>
          </a:bodyPr>
          <a:lstStyle/>
          <a:p>
            <a:r>
              <a:rPr lang="en-US" sz="2000" b="1" u="sng" dirty="0">
                <a:latin typeface="Arial Rounded MT Bold" pitchFamily="34" charset="0"/>
                <a:ea typeface="Cambria" pitchFamily="18" charset="0"/>
                <a:cs typeface="Times New Roman" pitchFamily="18" charset="0"/>
              </a:rPr>
              <a:t>References:-</a:t>
            </a:r>
          </a:p>
        </p:txBody>
      </p:sp>
      <p:sp>
        <p:nvSpPr>
          <p:cNvPr id="3" name="TextBox 2"/>
          <p:cNvSpPr txBox="1"/>
          <p:nvPr/>
        </p:nvSpPr>
        <p:spPr>
          <a:xfrm>
            <a:off x="423877" y="1282910"/>
            <a:ext cx="7995733" cy="2246769"/>
          </a:xfrm>
          <a:prstGeom prst="rect">
            <a:avLst/>
          </a:prstGeom>
          <a:noFill/>
        </p:spPr>
        <p:txBody>
          <a:bodyPr wrap="square" lIns="91440" tIns="45720" rIns="91440" bIns="45720" rtlCol="0" anchor="t">
            <a:spAutoFit/>
          </a:bodyPr>
          <a:lstStyle/>
          <a:p>
            <a:pPr algn="just"/>
            <a:r>
              <a:rPr lang="en-US" sz="2000" dirty="0"/>
              <a:t>Introduction to Divide and Conquer Technique:-https://www.geeksforgeeks.org/divide-and-conqueralgorithm-introduction </a:t>
            </a:r>
            <a:endParaRPr lang="en-US"/>
          </a:p>
          <a:p>
            <a:pPr algn="just"/>
            <a:endParaRPr lang="en-US" sz="2000" dirty="0"/>
          </a:p>
          <a:p>
            <a:pPr algn="just"/>
            <a:r>
              <a:rPr lang="en-US" sz="2000" dirty="0"/>
              <a:t>Introduction to Algorithms by </a:t>
            </a:r>
            <a:r>
              <a:rPr lang="en-US" sz="2000" dirty="0" err="1"/>
              <a:t>Cormen,Charles,Rivest</a:t>
            </a:r>
            <a:r>
              <a:rPr lang="en-US" sz="2000" dirty="0"/>
              <a:t> and Stein. :- https://web.ist.utl.pt/ </a:t>
            </a:r>
            <a:r>
              <a:rPr lang="en-US" sz="2000" dirty="0" err="1"/>
              <a:t>fabio.ferreira</a:t>
            </a:r>
            <a:r>
              <a:rPr lang="en-US" sz="2000" dirty="0"/>
              <a:t>/material/</a:t>
            </a:r>
            <a:r>
              <a:rPr lang="en-US" sz="2000" dirty="0" err="1"/>
              <a:t>asa</a:t>
            </a:r>
            <a:endParaRPr lang="pt-BR" sz="2000" dirty="0"/>
          </a:p>
          <a:p>
            <a:pPr algn="just"/>
            <a:r>
              <a:rPr lang="pt-BR" sz="2000" dirty="0"/>
              <a:t>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285992"/>
            <a:ext cx="6858048" cy="1200329"/>
          </a:xfrm>
          <a:prstGeom prst="rect">
            <a:avLst/>
          </a:prstGeom>
          <a:noFill/>
        </p:spPr>
        <p:txBody>
          <a:bodyPr wrap="square" rtlCol="0">
            <a:spAutoFit/>
          </a:bodyPr>
          <a:lstStyle/>
          <a:p>
            <a:pPr algn="ctr"/>
            <a:r>
              <a:rPr lang="en-US" sz="7200" b="1" dirty="0">
                <a:latin typeface="Arial Rounded MT Bold" pitchFamily="34"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3943" y="841290"/>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Problem Statement</a:t>
            </a:r>
          </a:p>
        </p:txBody>
      </p:sp>
      <p:sp>
        <p:nvSpPr>
          <p:cNvPr id="3" name="TextBox 2"/>
          <p:cNvSpPr txBox="1"/>
          <p:nvPr/>
        </p:nvSpPr>
        <p:spPr>
          <a:xfrm>
            <a:off x="1324819" y="1947107"/>
            <a:ext cx="6500858" cy="3416320"/>
          </a:xfrm>
          <a:prstGeom prst="rect">
            <a:avLst/>
          </a:prstGeom>
          <a:noFill/>
        </p:spPr>
        <p:txBody>
          <a:bodyPr wrap="square" lIns="91440" tIns="45720" rIns="91440" bIns="45720" rtlCol="0" anchor="t">
            <a:spAutoFit/>
          </a:bodyPr>
          <a:lstStyle/>
          <a:p>
            <a:pPr algn="just"/>
            <a:r>
              <a:rPr lang="en-US" sz="2400" dirty="0">
                <a:solidFill>
                  <a:srgbClr val="002060"/>
                </a:solidFill>
                <a:latin typeface="Arial Rounded MT Bold"/>
                <a:cs typeface="Times New Roman"/>
              </a:rPr>
              <a:t>“</a:t>
            </a:r>
            <a:r>
              <a:rPr lang="en-US" sz="2400" dirty="0"/>
              <a:t>Given a matrix of N rows and M columns, the task is to find the minimum absolute difference between any of the two adjacent elements of an array of size N, which is created by picking one element from each row of the matrix. Note the element picked from row 1 will become </a:t>
            </a:r>
            <a:r>
              <a:rPr lang="en-US" sz="2400" dirty="0" err="1"/>
              <a:t>arr</a:t>
            </a:r>
            <a:r>
              <a:rPr lang="en-US" sz="2400" dirty="0"/>
              <a:t>[0], element picked from row 2 will become </a:t>
            </a:r>
            <a:r>
              <a:rPr lang="en-US" sz="2400" dirty="0" err="1"/>
              <a:t>arr</a:t>
            </a:r>
            <a:r>
              <a:rPr lang="en-US" sz="2400" dirty="0"/>
              <a:t>[1] and so on. Solve using divide and conquer algorithm.</a:t>
            </a:r>
            <a:r>
              <a:rPr lang="en-US" sz="2400" dirty="0">
                <a:solidFill>
                  <a:srgbClr val="002060"/>
                </a:solidFill>
                <a:latin typeface="Arial Rounded MT Bold"/>
                <a:cs typeface="Times New Roman"/>
              </a:rPr>
              <a:t>”</a:t>
            </a:r>
            <a:endParaRPr lang="en-US">
              <a:latin typeface="Arial Rounded MT Bold"/>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054D9-BDB0-4826-B4FF-8885567C8722}"/>
              </a:ext>
            </a:extLst>
          </p:cNvPr>
          <p:cNvSpPr txBox="1"/>
          <p:nvPr/>
        </p:nvSpPr>
        <p:spPr>
          <a:xfrm>
            <a:off x="683568" y="692696"/>
            <a:ext cx="4978190" cy="4524315"/>
          </a:xfrm>
          <a:prstGeom prst="rect">
            <a:avLst/>
          </a:prstGeom>
          <a:noFill/>
        </p:spPr>
        <p:txBody>
          <a:bodyPr wrap="square">
            <a:spAutoFit/>
          </a:bodyPr>
          <a:lstStyle/>
          <a:p>
            <a:r>
              <a:rPr lang="en-US" u="sng" dirty="0"/>
              <a:t>Example :-</a:t>
            </a:r>
          </a:p>
          <a:p>
            <a:endParaRPr lang="en-US" dirty="0"/>
          </a:p>
          <a:p>
            <a:r>
              <a:rPr lang="en-US" dirty="0"/>
              <a:t>Input : N = 2, M = 2</a:t>
            </a:r>
          </a:p>
          <a:p>
            <a:r>
              <a:rPr lang="en-US" dirty="0"/>
              <a:t> m[2][2] = { {8,2}</a:t>
            </a:r>
          </a:p>
          <a:p>
            <a:r>
              <a:rPr lang="en-US" dirty="0"/>
              <a:t>	    {6,8} }</a:t>
            </a:r>
          </a:p>
          <a:p>
            <a:r>
              <a:rPr lang="en-US" dirty="0"/>
              <a:t> Output : 0.</a:t>
            </a:r>
          </a:p>
          <a:p>
            <a:r>
              <a:rPr lang="en-US" dirty="0"/>
              <a:t> Picking 8 from row 1 and picking 8 from row 2, we create an array {8, 8} and minimum difference between any of adjacent element is 0. </a:t>
            </a:r>
          </a:p>
          <a:p>
            <a:r>
              <a:rPr lang="en-US" dirty="0"/>
              <a:t>Input : N = 3, M = 3</a:t>
            </a:r>
          </a:p>
          <a:p>
            <a:r>
              <a:rPr lang="en-US" dirty="0"/>
              <a:t> m[3][3] = {{1,2,3} </a:t>
            </a:r>
          </a:p>
          <a:p>
            <a:r>
              <a:rPr lang="en-US" dirty="0"/>
              <a:t>	     {4,5,6}</a:t>
            </a:r>
          </a:p>
          <a:p>
            <a:r>
              <a:rPr lang="en-US" dirty="0"/>
              <a:t>                    {7,8,9}} </a:t>
            </a:r>
          </a:p>
          <a:p>
            <a:endParaRPr lang="en-US" dirty="0"/>
          </a:p>
          <a:p>
            <a:r>
              <a:rPr lang="en-US" dirty="0"/>
              <a:t>Output : 1. </a:t>
            </a:r>
          </a:p>
        </p:txBody>
      </p:sp>
    </p:spTree>
    <p:extLst>
      <p:ext uri="{BB962C8B-B14F-4D97-AF65-F5344CB8AC3E}">
        <p14:creationId xmlns:p14="http://schemas.microsoft.com/office/powerpoint/2010/main" val="210174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7215238" cy="400110"/>
          </a:xfrm>
          <a:prstGeom prst="rect">
            <a:avLst/>
          </a:prstGeom>
          <a:noFill/>
        </p:spPr>
        <p:txBody>
          <a:bodyPr wrap="square" rtlCol="0">
            <a:spAutoFit/>
          </a:bodyPr>
          <a:lstStyle/>
          <a:p>
            <a:r>
              <a:rPr lang="en-US" sz="2000" b="1" u="sng" dirty="0">
                <a:ea typeface="Cambria" pitchFamily="18" charset="0"/>
                <a:cs typeface="Times New Roman" pitchFamily="18" charset="0"/>
              </a:rPr>
              <a:t> Some </a:t>
            </a:r>
            <a:r>
              <a:rPr lang="en-US" sz="2000" b="1" u="sng" dirty="0" err="1">
                <a:ea typeface="Cambria" pitchFamily="18" charset="0"/>
                <a:cs typeface="Times New Roman" pitchFamily="18" charset="0"/>
              </a:rPr>
              <a:t>Definititons</a:t>
            </a:r>
            <a:r>
              <a:rPr lang="en-US" sz="2000" b="1" u="sng" dirty="0">
                <a:ea typeface="Cambria" pitchFamily="18" charset="0"/>
                <a:cs typeface="Times New Roman" pitchFamily="18" charset="0"/>
              </a:rPr>
              <a:t> :-</a:t>
            </a:r>
          </a:p>
        </p:txBody>
      </p:sp>
      <p:sp>
        <p:nvSpPr>
          <p:cNvPr id="3" name="TextBox 2"/>
          <p:cNvSpPr txBox="1"/>
          <p:nvPr/>
        </p:nvSpPr>
        <p:spPr>
          <a:xfrm>
            <a:off x="320265" y="1109414"/>
            <a:ext cx="8569593" cy="4401205"/>
          </a:xfrm>
          <a:prstGeom prst="rect">
            <a:avLst/>
          </a:prstGeom>
          <a:noFill/>
        </p:spPr>
        <p:txBody>
          <a:bodyPr wrap="square" lIns="91440" tIns="45720" rIns="91440" bIns="45720" rtlCol="0" anchor="t">
            <a:spAutoFit/>
          </a:bodyPr>
          <a:lstStyle/>
          <a:p>
            <a:pPr algn="just">
              <a:buFont typeface="Arial" pitchFamily="34" charset="0"/>
              <a:buChar char="•"/>
            </a:pPr>
            <a:r>
              <a:rPr lang="en-US" sz="2000" dirty="0" err="1"/>
              <a:t>i</a:t>
            </a:r>
            <a:r>
              <a:rPr lang="en-US" sz="2000" dirty="0"/>
              <a:t>)- Divide and Conquer Algorithm:- . A divide-and-conquer algorithm recursively breaks down a problem into two or more sub-problems of the same or related type, until these become simple enough to be solved directly. The solutions to the sub-problems are then combined to give a solution to the original problem</a:t>
            </a:r>
            <a:endParaRPr lang="en-US" sz="2000" dirty="0">
              <a:solidFill>
                <a:srgbClr val="002060"/>
              </a:solidFill>
              <a:latin typeface="Arial Rounded MT Bold" pitchFamily="34" charset="0"/>
              <a:cs typeface="Times New Roman" pitchFamily="18" charset="0"/>
            </a:endParaRPr>
          </a:p>
          <a:p>
            <a:pPr algn="just"/>
            <a:endParaRPr lang="en-US" sz="2000">
              <a:solidFill>
                <a:srgbClr val="002060"/>
              </a:solidFill>
              <a:latin typeface="Arial Rounded MT Bold" pitchFamily="34" charset="0"/>
              <a:cs typeface="Times New Roman" pitchFamily="18" charset="0"/>
            </a:endParaRPr>
          </a:p>
          <a:p>
            <a:pPr algn="just">
              <a:buFont typeface="Arial" pitchFamily="34" charset="0"/>
              <a:buChar char="•"/>
            </a:pPr>
            <a:r>
              <a:rPr lang="en-US" sz="2000" dirty="0"/>
              <a:t>ii)-Binary Search:- binary search is a search algorithm that finds the position of a target value within a sorted array. Binary search compares the target value to the middle element of the array. If they are not equal, the half in which the target cannot lie is eliminated and the search continues on the remaining half, again taking the middle element to compare to the target value, and repeating this until the target value is found. If the search ends with the remaining half being empty, the target is not in the array. </a:t>
            </a:r>
            <a:endParaRPr lang="en-US" sz="2000" dirty="0">
              <a:solidFill>
                <a:srgbClr val="002060"/>
              </a:solidFill>
              <a:latin typeface="Arial Rounded MT Bold"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3423324" cy="400110"/>
          </a:xfrm>
          <a:prstGeom prst="rect">
            <a:avLst/>
          </a:prstGeom>
          <a:noFill/>
        </p:spPr>
        <p:txBody>
          <a:bodyPr wrap="square" rtlCol="0">
            <a:spAutoFit/>
          </a:bodyPr>
          <a:lstStyle/>
          <a:p>
            <a:r>
              <a:rPr lang="en-US" sz="2000" b="1" u="sng" dirty="0">
                <a:ea typeface="Cambria" pitchFamily="18" charset="0"/>
                <a:cs typeface="Times New Roman" pitchFamily="18" charset="0"/>
              </a:rPr>
              <a:t>Algorithmic Description</a:t>
            </a:r>
          </a:p>
        </p:txBody>
      </p:sp>
      <p:sp>
        <p:nvSpPr>
          <p:cNvPr id="7" name="TextBox 6"/>
          <p:cNvSpPr txBox="1"/>
          <p:nvPr/>
        </p:nvSpPr>
        <p:spPr>
          <a:xfrm>
            <a:off x="428596" y="1418703"/>
            <a:ext cx="8251581" cy="2862322"/>
          </a:xfrm>
          <a:prstGeom prst="rect">
            <a:avLst/>
          </a:prstGeom>
          <a:noFill/>
        </p:spPr>
        <p:txBody>
          <a:bodyPr wrap="square" lIns="91440" tIns="45720" rIns="91440" bIns="45720" rtlCol="0" anchor="t">
            <a:spAutoFit/>
          </a:bodyPr>
          <a:lstStyle/>
          <a:p>
            <a:pPr algn="just"/>
            <a:r>
              <a:rPr lang="en-US" sz="2000" dirty="0"/>
              <a:t>The idea is to sort all rows individually and then do binary search to find the closest element in next row for each element. To do this in an efficient manner, sort each row of the matrix. Starting from row 1 to row N – 1 of matrix, for each element m[</a:t>
            </a:r>
            <a:r>
              <a:rPr lang="en-US" sz="2000" dirty="0" err="1"/>
              <a:t>i</a:t>
            </a:r>
            <a:r>
              <a:rPr lang="en-US" sz="2000" dirty="0"/>
              <a:t>][j] of current row in the matrix, find the smallest element in the next row which is greater than or equal to the current element, say p and the largest element which is smaller than the current element, say q. This can be done using Binary Search. Finally, find the minimum of the difference of current element from p and q and update the variable.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400110"/>
          </a:xfrm>
          <a:prstGeom prst="rect">
            <a:avLst/>
          </a:prstGeom>
          <a:noFill/>
        </p:spPr>
        <p:txBody>
          <a:bodyPr wrap="square" rtlCol="0">
            <a:spAutoFit/>
          </a:bodyPr>
          <a:lstStyle/>
          <a:p>
            <a:r>
              <a:rPr lang="en-US" sz="2000" b="1" dirty="0">
                <a:ea typeface="Cambria" pitchFamily="18" charset="0"/>
                <a:cs typeface="Times New Roman" pitchFamily="18" charset="0"/>
              </a:rPr>
              <a:t>Algorithmic Steps :-</a:t>
            </a:r>
          </a:p>
        </p:txBody>
      </p:sp>
      <p:sp>
        <p:nvSpPr>
          <p:cNvPr id="4" name="Rectangle 3"/>
          <p:cNvSpPr/>
          <p:nvPr/>
        </p:nvSpPr>
        <p:spPr>
          <a:xfrm>
            <a:off x="496497" y="1500174"/>
            <a:ext cx="8078386" cy="4524315"/>
          </a:xfrm>
          <a:prstGeom prst="rect">
            <a:avLst/>
          </a:prstGeom>
        </p:spPr>
        <p:txBody>
          <a:bodyPr wrap="square" lIns="91440" tIns="45720" rIns="91440" bIns="45720" anchor="t">
            <a:spAutoFit/>
          </a:bodyPr>
          <a:lstStyle/>
          <a:p>
            <a:pPr marL="342900" indent="-342900" algn="just"/>
            <a:r>
              <a:rPr lang="en-US" dirty="0"/>
              <a:t>Step 1: taking input about no. of rows and no. of columns and generating input from input generator function storing it in a 2-d matrix. </a:t>
            </a:r>
            <a:endParaRPr lang="en-US"/>
          </a:p>
          <a:p>
            <a:pPr marL="342900" indent="-342900" algn="just"/>
            <a:endParaRPr lang="en-US" dirty="0"/>
          </a:p>
          <a:p>
            <a:pPr marL="342900" indent="-342900" algn="just"/>
            <a:r>
              <a:rPr lang="en-US" dirty="0"/>
              <a:t>Step 2 : sorting the rows of the matrix using merge sort which is divide and conquer algorithm. </a:t>
            </a:r>
          </a:p>
          <a:p>
            <a:pPr marL="342900" indent="-342900" algn="just"/>
            <a:endParaRPr lang="en-US" dirty="0"/>
          </a:p>
          <a:p>
            <a:pPr marL="342900" indent="-342900" algn="just"/>
            <a:r>
              <a:rPr lang="en-US" dirty="0"/>
              <a:t>Step 3 : iterating for every row except the last row ,and finding upper bound for each element of the row which we are iterating.</a:t>
            </a:r>
          </a:p>
          <a:p>
            <a:pPr marL="342900" indent="-342900" algn="just"/>
            <a:endParaRPr lang="en-US" dirty="0"/>
          </a:p>
          <a:p>
            <a:pPr marL="342900" indent="-342900" algn="just"/>
            <a:r>
              <a:rPr lang="en-US" dirty="0"/>
              <a:t>Step 4 : we will find Upper bound using binary search. </a:t>
            </a:r>
          </a:p>
          <a:p>
            <a:pPr marL="342900" indent="-342900" algn="just"/>
            <a:endParaRPr lang="en-US" dirty="0"/>
          </a:p>
          <a:p>
            <a:pPr marL="342900" indent="-342900" algn="just"/>
            <a:r>
              <a:rPr lang="en-US" dirty="0"/>
              <a:t>Step 5 : find the answer corresponding the Upper bound and also for upperbound-1 index (if it exist). </a:t>
            </a:r>
          </a:p>
          <a:p>
            <a:pPr marL="342900" indent="-342900" algn="just"/>
            <a:endParaRPr lang="en-US" dirty="0"/>
          </a:p>
          <a:p>
            <a:pPr marL="342900" indent="-342900" algn="just"/>
            <a:r>
              <a:rPr lang="en-US" dirty="0"/>
              <a:t>Step 6 : check the answer is less than then answer stored earlier ,if yes then store it. </a:t>
            </a:r>
            <a:endParaRPr lang="en-US" dirty="0">
              <a:solidFill>
                <a:srgbClr val="002060"/>
              </a:solidFill>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400110"/>
          </a:xfrm>
          <a:prstGeom prst="rect">
            <a:avLst/>
          </a:prstGeom>
          <a:noFill/>
        </p:spPr>
        <p:txBody>
          <a:bodyPr wrap="square" rtlCol="0">
            <a:spAutoFit/>
          </a:bodyPr>
          <a:lstStyle/>
          <a:p>
            <a:r>
              <a:rPr lang="en-US" sz="2000" b="1" u="sng" dirty="0" err="1">
                <a:ea typeface="Cambria" pitchFamily="18" charset="0"/>
                <a:cs typeface="Times New Roman" pitchFamily="18" charset="0"/>
              </a:rPr>
              <a:t>Psuedo</a:t>
            </a:r>
            <a:r>
              <a:rPr lang="en-US" sz="2000" b="1" u="sng" dirty="0">
                <a:ea typeface="Cambria" pitchFamily="18" charset="0"/>
                <a:cs typeface="Times New Roman" pitchFamily="18" charset="0"/>
              </a:rPr>
              <a:t> Code</a:t>
            </a:r>
          </a:p>
        </p:txBody>
      </p:sp>
      <p:pic>
        <p:nvPicPr>
          <p:cNvPr id="4" name="Picture 3">
            <a:extLst>
              <a:ext uri="{FF2B5EF4-FFF2-40B4-BE49-F238E27FC236}">
                <a16:creationId xmlns:a16="http://schemas.microsoft.com/office/drawing/2014/main" id="{03A847ED-45A4-4055-9999-D34B60C81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46" y="1352550"/>
            <a:ext cx="4819650" cy="4152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9514" y="491778"/>
            <a:ext cx="6577594" cy="461665"/>
          </a:xfrm>
          <a:prstGeom prst="rect">
            <a:avLst/>
          </a:prstGeom>
          <a:noFill/>
        </p:spPr>
        <p:txBody>
          <a:bodyPr wrap="square" lIns="91440" tIns="45720" rIns="91440" bIns="45720" rtlCol="0" anchor="t">
            <a:spAutoFit/>
          </a:bodyPr>
          <a:lstStyle/>
          <a:p>
            <a:r>
              <a:rPr lang="en-US" sz="2000" b="1" dirty="0">
                <a:ea typeface="Cambria" pitchFamily="18" charset="0"/>
                <a:cs typeface="Times New Roman"/>
              </a:rPr>
              <a:t>          </a:t>
            </a:r>
            <a:r>
              <a:rPr lang="en-US" sz="2400" b="1" u="sng" dirty="0">
                <a:ea typeface="Cambria" pitchFamily="18" charset="0"/>
                <a:cs typeface="Times New Roman"/>
              </a:rPr>
              <a:t>Time Complexity</a:t>
            </a:r>
          </a:p>
        </p:txBody>
      </p:sp>
      <p:sp>
        <p:nvSpPr>
          <p:cNvPr id="3" name="Title 2">
            <a:extLst>
              <a:ext uri="{FF2B5EF4-FFF2-40B4-BE49-F238E27FC236}">
                <a16:creationId xmlns:a16="http://schemas.microsoft.com/office/drawing/2014/main" id="{8E273F09-6253-4A0E-A24F-2F3EB221B143}"/>
              </a:ext>
            </a:extLst>
          </p:cNvPr>
          <p:cNvSpPr>
            <a:spLocks noGrp="1"/>
          </p:cNvSpPr>
          <p:nvPr>
            <p:ph type="title"/>
          </p:nvPr>
        </p:nvSpPr>
        <p:spPr/>
        <p:txBody>
          <a:bodyPr vert="horz" lIns="91440" tIns="45720" rIns="91440" bIns="45720" anchor="b">
            <a:normAutofit/>
          </a:bodyPr>
          <a:lstStyle/>
          <a:p>
            <a:r>
              <a:rPr lang="en-US" dirty="0"/>
              <a:t>     </a:t>
            </a:r>
          </a:p>
        </p:txBody>
      </p:sp>
      <p:sp>
        <p:nvSpPr>
          <p:cNvPr id="5" name="Content Placeholder 4">
            <a:extLst>
              <a:ext uri="{FF2B5EF4-FFF2-40B4-BE49-F238E27FC236}">
                <a16:creationId xmlns:a16="http://schemas.microsoft.com/office/drawing/2014/main" id="{41FBA12C-CFCB-4D6F-B22E-707C79E8DD5E}"/>
              </a:ext>
            </a:extLst>
          </p:cNvPr>
          <p:cNvSpPr>
            <a:spLocks noGrp="1"/>
          </p:cNvSpPr>
          <p:nvPr>
            <p:ph sz="quarter" idx="1"/>
          </p:nvPr>
        </p:nvSpPr>
        <p:spPr/>
        <p:txBody>
          <a:bodyPr vert="horz" lIns="91440" tIns="45720" rIns="91440" bIns="45720" anchor="t">
            <a:normAutofit fontScale="85000" lnSpcReduction="10000"/>
          </a:bodyPr>
          <a:lstStyle/>
          <a:p>
            <a:r>
              <a:rPr lang="en-IN" sz="2000" dirty="0"/>
              <a:t>Let t(</a:t>
            </a:r>
            <a:r>
              <a:rPr lang="en-IN" sz="2000" dirty="0" err="1"/>
              <a:t>n,m</a:t>
            </a:r>
            <a:r>
              <a:rPr lang="en-IN" sz="2000" dirty="0"/>
              <a:t>) be the time complexity of the Upper bound code time complexity for traversing n * m matrix : </a:t>
            </a:r>
          </a:p>
          <a:p>
            <a:pPr marL="0" indent="0">
              <a:buNone/>
            </a:pPr>
            <a:r>
              <a:rPr lang="en-IN" sz="2000" dirty="0"/>
              <a:t>O(n ∗ m) </a:t>
            </a:r>
          </a:p>
          <a:p>
            <a:pPr marL="0" indent="0">
              <a:buNone/>
            </a:pPr>
            <a:r>
              <a:rPr lang="en-IN" sz="2000" dirty="0"/>
              <a:t>thus, </a:t>
            </a:r>
          </a:p>
          <a:p>
            <a:pPr marL="0" indent="0">
              <a:buNone/>
            </a:pPr>
            <a:r>
              <a:rPr lang="en-IN" sz="2000" dirty="0"/>
              <a:t>t(</a:t>
            </a:r>
            <a:r>
              <a:rPr lang="en-IN" sz="2000" dirty="0" err="1"/>
              <a:t>n,m</a:t>
            </a:r>
            <a:r>
              <a:rPr lang="en-IN" sz="2000" dirty="0"/>
              <a:t>) =O(n ∗ m) + 2 ∗ t(n, m/2)</a:t>
            </a:r>
          </a:p>
          <a:p>
            <a:pPr marL="0" indent="0">
              <a:buNone/>
            </a:pPr>
            <a:r>
              <a:rPr lang="en-IN" sz="2000" dirty="0"/>
              <a:t> t(</a:t>
            </a:r>
            <a:r>
              <a:rPr lang="en-IN" sz="2000" dirty="0" err="1"/>
              <a:t>n,m</a:t>
            </a:r>
            <a:r>
              <a:rPr lang="en-IN" sz="2000" dirty="0"/>
              <a:t>/2) = O(n ∗ m/2) + 2 ∗ t(n, m/4)</a:t>
            </a:r>
          </a:p>
          <a:p>
            <a:pPr marL="0" indent="0">
              <a:buNone/>
            </a:pPr>
            <a:r>
              <a:rPr lang="en-IN" sz="2000" dirty="0"/>
              <a:t> t(</a:t>
            </a:r>
            <a:r>
              <a:rPr lang="en-IN" sz="2000" dirty="0" err="1"/>
              <a:t>n,m</a:t>
            </a:r>
            <a:r>
              <a:rPr lang="en-IN" sz="2000" dirty="0"/>
              <a:t>/4) = O(n ∗ m/4) + 2 ∗ t(n, m/8) </a:t>
            </a:r>
          </a:p>
          <a:p>
            <a:pPr marL="0" indent="0">
              <a:buNone/>
            </a:pPr>
            <a:r>
              <a:rPr lang="en-IN" sz="2000" dirty="0"/>
              <a:t>t(</a:t>
            </a:r>
            <a:r>
              <a:rPr lang="en-IN" sz="2000" dirty="0" err="1"/>
              <a:t>n,m</a:t>
            </a:r>
            <a:r>
              <a:rPr lang="en-IN" sz="2000" dirty="0"/>
              <a:t>/8) = O(n ∗ m/8) + 2 ∗ t(n, m/16)</a:t>
            </a:r>
          </a:p>
          <a:p>
            <a:pPr marL="0" indent="0">
              <a:buNone/>
            </a:pPr>
            <a:r>
              <a:rPr lang="en-IN" sz="2000" dirty="0"/>
              <a:t> and so on .... </a:t>
            </a:r>
          </a:p>
          <a:p>
            <a:pPr marL="0" indent="0">
              <a:buNone/>
            </a:pPr>
            <a:r>
              <a:rPr lang="en-IN" sz="2000" dirty="0"/>
              <a:t>hence after solving these equations , </a:t>
            </a:r>
          </a:p>
          <a:p>
            <a:pPr marL="0" indent="0">
              <a:buNone/>
            </a:pPr>
            <a:r>
              <a:rPr lang="en-IN" sz="2000" dirty="0"/>
              <a:t>we get t(</a:t>
            </a:r>
            <a:r>
              <a:rPr lang="en-IN" sz="2000" dirty="0" err="1"/>
              <a:t>n,m</a:t>
            </a:r>
            <a:r>
              <a:rPr lang="en-IN" sz="2000" dirty="0"/>
              <a:t>) = O(n ∗ m ∗ log m) </a:t>
            </a:r>
          </a:p>
          <a:p>
            <a:pPr marL="0" indent="0">
              <a:buNone/>
            </a:pPr>
            <a:r>
              <a:rPr lang="en-IN" sz="2000" dirty="0"/>
              <a:t>let T(</a:t>
            </a:r>
            <a:r>
              <a:rPr lang="en-IN" sz="2000" dirty="0" err="1"/>
              <a:t>n,m</a:t>
            </a:r>
            <a:r>
              <a:rPr lang="en-IN" sz="2000" dirty="0"/>
              <a:t>) be the time complexity of the whole code </a:t>
            </a:r>
          </a:p>
          <a:p>
            <a:pPr marL="0" indent="0">
              <a:buNone/>
            </a:pPr>
            <a:r>
              <a:rPr lang="en-IN" sz="2000" dirty="0"/>
              <a:t>TIME COMPLEXITY of merge sort = O(n ∗ m ∗ log m)</a:t>
            </a:r>
          </a:p>
          <a:p>
            <a:pPr marL="0" indent="0">
              <a:buNone/>
            </a:pPr>
            <a:r>
              <a:rPr lang="en-IN" sz="2000" dirty="0"/>
              <a:t> hence , </a:t>
            </a:r>
          </a:p>
          <a:p>
            <a:pPr marL="0" indent="0">
              <a:buNone/>
            </a:pPr>
            <a:r>
              <a:rPr lang="en-IN" sz="2000" dirty="0"/>
              <a:t>T(</a:t>
            </a:r>
            <a:r>
              <a:rPr lang="en-IN" sz="2000" dirty="0" err="1"/>
              <a:t>n,m</a:t>
            </a:r>
            <a:r>
              <a:rPr lang="en-IN" sz="2000" dirty="0"/>
              <a:t>) = O(n ∗ m ∗ log m) + O(n*m*log m)</a:t>
            </a:r>
          </a:p>
          <a:p>
            <a:pPr marL="0" indent="0">
              <a:buNone/>
            </a:pPr>
            <a:r>
              <a:rPr lang="en-IN" sz="2000" dirty="0"/>
              <a:t> hence , T(</a:t>
            </a:r>
            <a:r>
              <a:rPr lang="en-IN" sz="2000" dirty="0" err="1"/>
              <a:t>n,m</a:t>
            </a:r>
            <a:r>
              <a:rPr lang="en-IN" sz="2000" dirty="0"/>
              <a:t>) = O(n ∗ m ∗ log 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9117D3-5FC0-4FD7-971A-4452561AFE9F}"/>
              </a:ext>
            </a:extLst>
          </p:cNvPr>
          <p:cNvSpPr>
            <a:spLocks noGrp="1"/>
          </p:cNvSpPr>
          <p:nvPr>
            <p:ph type="title"/>
          </p:nvPr>
        </p:nvSpPr>
        <p:spPr/>
        <p:txBody>
          <a:bodyPr vert="horz" lIns="91440" tIns="45720" rIns="91440" bIns="45720" anchor="b">
            <a:normAutofit/>
          </a:bodyPr>
          <a:lstStyle/>
          <a:p>
            <a:r>
              <a:rPr lang="en-US" sz="2400" b="1" u="sng" dirty="0">
                <a:solidFill>
                  <a:schemeClr val="tx1"/>
                </a:solidFill>
              </a:rPr>
              <a:t>Space</a:t>
            </a:r>
            <a:r>
              <a:rPr lang="en-US" sz="2400" b="1" u="sng" dirty="0"/>
              <a:t> </a:t>
            </a:r>
            <a:r>
              <a:rPr lang="en-US" sz="2400" b="1" u="sng" dirty="0">
                <a:solidFill>
                  <a:schemeClr val="tx1"/>
                </a:solidFill>
              </a:rPr>
              <a:t>Complexity</a:t>
            </a:r>
            <a:endParaRPr lang="en-IN" sz="2400" b="1" u="sng">
              <a:solidFill>
                <a:schemeClr val="tx1"/>
              </a:solidFill>
            </a:endParaRPr>
          </a:p>
        </p:txBody>
      </p:sp>
      <p:sp>
        <p:nvSpPr>
          <p:cNvPr id="5" name="Content Placeholder 4">
            <a:extLst>
              <a:ext uri="{FF2B5EF4-FFF2-40B4-BE49-F238E27FC236}">
                <a16:creationId xmlns:a16="http://schemas.microsoft.com/office/drawing/2014/main" id="{B1C09BAD-FDE2-4591-ADEB-1D19923B7606}"/>
              </a:ext>
            </a:extLst>
          </p:cNvPr>
          <p:cNvSpPr>
            <a:spLocks noGrp="1"/>
          </p:cNvSpPr>
          <p:nvPr>
            <p:ph sz="quarter" idx="1"/>
          </p:nvPr>
        </p:nvSpPr>
        <p:spPr/>
        <p:txBody>
          <a:bodyPr>
            <a:normAutofit/>
          </a:bodyPr>
          <a:lstStyle/>
          <a:p>
            <a:pPr marL="0" indent="0">
              <a:buNone/>
            </a:pPr>
            <a:r>
              <a:rPr lang="en-US" sz="2400" dirty="0"/>
              <a:t>Let n = no. of rows , m = No. of </a:t>
            </a:r>
            <a:r>
              <a:rPr lang="en-US" sz="2400" dirty="0" err="1"/>
              <a:t>coloumns</a:t>
            </a:r>
            <a:r>
              <a:rPr lang="en-US" sz="2400" dirty="0"/>
              <a:t> </a:t>
            </a:r>
          </a:p>
          <a:p>
            <a:pPr marL="0" indent="0">
              <a:buNone/>
            </a:pPr>
            <a:r>
              <a:rPr lang="en-US" sz="2400" dirty="0"/>
              <a:t>space occupied by the 2-d array : O(n ∗ m)</a:t>
            </a:r>
          </a:p>
          <a:p>
            <a:pPr marL="0" indent="0">
              <a:buNone/>
            </a:pPr>
            <a:r>
              <a:rPr lang="en-US" sz="2400" dirty="0"/>
              <a:t> space complexity of merge sort : O(m) </a:t>
            </a:r>
          </a:p>
          <a:p>
            <a:pPr marL="0" indent="0">
              <a:buNone/>
            </a:pPr>
            <a:r>
              <a:rPr lang="en-US" sz="2400" dirty="0"/>
              <a:t>Total Space complexity : O(n ∗ m) + O(m)</a:t>
            </a:r>
          </a:p>
          <a:p>
            <a:pPr marL="0" indent="0">
              <a:buNone/>
            </a:pPr>
            <a:r>
              <a:rPr lang="en-US" sz="2400" dirty="0"/>
              <a:t> hence , Total Space complexity : O(n ∗ m) </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TotalTime>
  <Words>1036</Words>
  <Application>Microsoft Office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Space Complexity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ANKUSH SONKER</dc:creator>
  <cp:lastModifiedBy>Aditya Machhaiya</cp:lastModifiedBy>
  <cp:revision>88</cp:revision>
  <dcterms:created xsi:type="dcterms:W3CDTF">2021-01-21T10:29:25Z</dcterms:created>
  <dcterms:modified xsi:type="dcterms:W3CDTF">2021-03-20T17:39:33Z</dcterms:modified>
</cp:coreProperties>
</file>