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notesMasterIdLst>
    <p:notesMasterId r:id="rId14"/>
  </p:notesMasterIdLst>
  <p:handoutMasterIdLst>
    <p:handoutMasterId r:id="rId15"/>
  </p:handoutMasterIdLst>
  <p:sldIdLst>
    <p:sldId id="256" r:id="rId5"/>
    <p:sldId id="257" r:id="rId6"/>
    <p:sldId id="258" r:id="rId7"/>
    <p:sldId id="259" r:id="rId8"/>
    <p:sldId id="260" r:id="rId9"/>
    <p:sldId id="261" r:id="rId10"/>
    <p:sldId id="262" r:id="rId11"/>
    <p:sldId id="263" r:id="rId12"/>
    <p:sldId id="264" r:id="rId13"/>
  </p:sldIdLst>
  <p:sldSz cx="12192000" cy="6858000"/>
  <p:notesSz cx="6858000" cy="9144000"/>
  <p:defaultTextStyle>
    <a:defPPr rtl="0">
      <a:defRPr lang="ro-r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96D4B4-5222-413D-BD0C-4C792F67DC9A}" v="531" dt="2022-10-12T21:39:30.351"/>
  </p1510:revLst>
</p1510:revInfo>
</file>

<file path=ppt/tableStyles.xml><?xml version="1.0" encoding="utf-8"?>
<a:tblStyleLst xmlns:a="http://schemas.openxmlformats.org/drawingml/2006/main" def="{5C22544A-7EE6-4342-B048-85BDC9FD1C3A}">
  <a:tblStyle styleId="{5C22544A-7EE6-4342-B048-85BDC9FD1C3A}" styleName="Stil mediu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autoAdjust="0"/>
  </p:normalViewPr>
  <p:slideViewPr>
    <p:cSldViewPr snapToGrid="0">
      <p:cViewPr varScale="1">
        <p:scale>
          <a:sx n="108" d="100"/>
          <a:sy n="108" d="100"/>
        </p:scale>
        <p:origin x="714" y="10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2" d="100"/>
          <a:sy n="82" d="100"/>
        </p:scale>
        <p:origin x="3954"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antet 1">
            <a:extLst>
              <a:ext uri="{FF2B5EF4-FFF2-40B4-BE49-F238E27FC236}">
                <a16:creationId xmlns:a16="http://schemas.microsoft.com/office/drawing/2014/main" id="{EE18FA9B-3E06-41AF-BDF7-6710797097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ro-RO"/>
          </a:p>
        </p:txBody>
      </p:sp>
      <p:sp>
        <p:nvSpPr>
          <p:cNvPr id="3" name="Substituent dată 2">
            <a:extLst>
              <a:ext uri="{FF2B5EF4-FFF2-40B4-BE49-F238E27FC236}">
                <a16:creationId xmlns:a16="http://schemas.microsoft.com/office/drawing/2014/main" id="{40F9B942-99CF-4AC4-9F77-E625D2C71C6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446788F2-B3E0-4112-8E9D-08FBE4DBAE82}" type="datetime1">
              <a:rPr lang="ro-RO" smtClean="0"/>
              <a:t>12.10.2022</a:t>
            </a:fld>
            <a:endParaRPr lang="ro-RO"/>
          </a:p>
        </p:txBody>
      </p:sp>
      <p:sp>
        <p:nvSpPr>
          <p:cNvPr id="4" name="Substituent subsol 3">
            <a:extLst>
              <a:ext uri="{FF2B5EF4-FFF2-40B4-BE49-F238E27FC236}">
                <a16:creationId xmlns:a16="http://schemas.microsoft.com/office/drawing/2014/main" id="{3CAD4C1D-64AA-4DA1-8A75-FCF5ECA4501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ro-RO"/>
          </a:p>
        </p:txBody>
      </p:sp>
      <p:sp>
        <p:nvSpPr>
          <p:cNvPr id="5" name="Substituent număr diapozitiv 4">
            <a:extLst>
              <a:ext uri="{FF2B5EF4-FFF2-40B4-BE49-F238E27FC236}">
                <a16:creationId xmlns:a16="http://schemas.microsoft.com/office/drawing/2014/main" id="{8D886DA9-2A38-4F39-B33B-4F7B5E44448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775EF03-110B-4710-A708-FEF1927612B9}" type="slidenum">
              <a:rPr lang="ro-RO" smtClean="0"/>
              <a:t>‹#›</a:t>
            </a:fld>
            <a:endParaRPr lang="ro-RO"/>
          </a:p>
        </p:txBody>
      </p:sp>
    </p:spTree>
    <p:extLst>
      <p:ext uri="{BB962C8B-B14F-4D97-AF65-F5344CB8AC3E}">
        <p14:creationId xmlns:p14="http://schemas.microsoft.com/office/powerpoint/2010/main" val="16323214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ante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ro-RO" noProof="0"/>
          </a:p>
        </p:txBody>
      </p:sp>
      <p:sp>
        <p:nvSpPr>
          <p:cNvPr id="3" name="Substituent dată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47976C5B-4DB3-4A13-8CE5-E88AFF3B269F}" type="datetime1">
              <a:rPr lang="ro-RO" noProof="0" smtClean="0"/>
              <a:t>12.10.2022</a:t>
            </a:fld>
            <a:endParaRPr lang="ro-RO" noProof="0"/>
          </a:p>
        </p:txBody>
      </p:sp>
      <p:sp>
        <p:nvSpPr>
          <p:cNvPr id="4" name="Substituent imagine diapozitiv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ro-RO" noProof="0"/>
          </a:p>
        </p:txBody>
      </p:sp>
      <p:sp>
        <p:nvSpPr>
          <p:cNvPr id="5" name="Substituent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ro-RO" noProof="0"/>
              <a:t>Editați stilurile de text coordonator</a:t>
            </a:r>
          </a:p>
          <a:p>
            <a:pPr lvl="1" rtl="0"/>
            <a:r>
              <a:rPr lang="ro-RO" noProof="0"/>
              <a:t>Al doilea nivel</a:t>
            </a:r>
          </a:p>
          <a:p>
            <a:pPr lvl="2" rtl="0"/>
            <a:r>
              <a:rPr lang="ro-RO" noProof="0"/>
              <a:t>Al treilea nivel</a:t>
            </a:r>
          </a:p>
          <a:p>
            <a:pPr lvl="3" rtl="0"/>
            <a:r>
              <a:rPr lang="ro-RO" noProof="0"/>
              <a:t>Al patrulea nivel</a:t>
            </a:r>
          </a:p>
          <a:p>
            <a:pPr lvl="4" rtl="0"/>
            <a:r>
              <a:rPr lang="ro-RO" noProof="0"/>
              <a:t>Al cincilea nivel</a:t>
            </a:r>
          </a:p>
        </p:txBody>
      </p:sp>
      <p:sp>
        <p:nvSpPr>
          <p:cNvPr id="6" name="Substituent subsol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ro-RO" noProof="0"/>
          </a:p>
        </p:txBody>
      </p:sp>
      <p:sp>
        <p:nvSpPr>
          <p:cNvPr id="7" name="Substituent număr diapozitiv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18CCA95-4F40-4CDD-BF1E-B8C9EB86EE73}" type="slidenum">
              <a:rPr lang="ro-RO" noProof="0" smtClean="0"/>
              <a:t>‹#›</a:t>
            </a:fld>
            <a:endParaRPr lang="ro-RO" noProof="0"/>
          </a:p>
        </p:txBody>
      </p:sp>
    </p:spTree>
    <p:extLst>
      <p:ext uri="{BB962C8B-B14F-4D97-AF65-F5344CB8AC3E}">
        <p14:creationId xmlns:p14="http://schemas.microsoft.com/office/powerpoint/2010/main" val="25662959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rtlCol="0"/>
          <a:lstStyle/>
          <a:p>
            <a:pPr rtl="0"/>
            <a:endParaRPr lang="ro-RO"/>
          </a:p>
        </p:txBody>
      </p:sp>
      <p:sp>
        <p:nvSpPr>
          <p:cNvPr id="4" name="Substituent număr diapozitiv 3"/>
          <p:cNvSpPr>
            <a:spLocks noGrp="1"/>
          </p:cNvSpPr>
          <p:nvPr>
            <p:ph type="sldNum" sz="quarter" idx="5"/>
          </p:nvPr>
        </p:nvSpPr>
        <p:spPr/>
        <p:txBody>
          <a:bodyPr rtlCol="0"/>
          <a:lstStyle/>
          <a:p>
            <a:pPr rtl="0"/>
            <a:fld id="{918CCA95-4F40-4CDD-BF1E-B8C9EB86EE73}" type="slidenum">
              <a:rPr lang="ro-RO" smtClean="0"/>
              <a:t>1</a:t>
            </a:fld>
            <a:endParaRPr lang="ro-RO"/>
          </a:p>
        </p:txBody>
      </p:sp>
    </p:spTree>
    <p:extLst>
      <p:ext uri="{BB962C8B-B14F-4D97-AF65-F5344CB8AC3E}">
        <p14:creationId xmlns:p14="http://schemas.microsoft.com/office/powerpoint/2010/main" val="303180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dirty="0"/>
              <a:t>Click to edit Master title style</a:t>
            </a:r>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9AB3A824-1A51-4B26-AD58-A6D8E14F6C04}" type="datetimeFigureOut">
              <a:rPr lang="en-US" dirty="0"/>
              <a:t>10/12/2022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128985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857E33E-8B18-4087-B112-809917729534}" type="datetimeFigureOut">
              <a:rPr lang="en-US" dirty="0"/>
              <a:t>10/12/2022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28336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dirty="0"/>
              <a:t>Click to edit Master title style</a:t>
            </a:r>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3FFE419-2371-464F-8239-3959401C3561}" type="datetimeFigureOut">
              <a:rPr lang="en-US" dirty="0"/>
              <a:t>10/12/2022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924819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7D162C4-EDD9-4389-A98B-B87ECEA2A816}" type="datetimeFigureOut">
              <a:rPr lang="en-US" dirty="0"/>
              <a:t>10/12/2022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041638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dirty="0"/>
              <a:t>Click to edit Master title style</a:t>
            </a:r>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10/12/2022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04563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dirty="0"/>
              <a:t>Click to edit Master title style</a:t>
            </a:r>
          </a:p>
        </p:txBody>
      </p:sp>
      <p:sp>
        <p:nvSpPr>
          <p:cNvPr id="3" name="Content Placeholder 2"/>
          <p:cNvSpPr>
            <a:spLocks noGrp="1"/>
          </p:cNvSpPr>
          <p:nvPr>
            <p:ph sz="half" idx="1"/>
          </p:nvPr>
        </p:nvSpPr>
        <p:spPr>
          <a:xfrm>
            <a:off x="2605374" y="2052116"/>
            <a:ext cx="3891960" cy="399782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66636" y="2052114"/>
            <a:ext cx="3894222" cy="399782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A954B2F-12DE-47F5-8894-472B206D2E1E}" type="datetimeFigureOut">
              <a:rPr lang="en-US" dirty="0"/>
              <a:t>10/12/2022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186396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dirty="0"/>
              <a:t>Click to edit Master title style</a:t>
            </a:r>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3F30E46F-7819-4ACF-B48B-48222C2ACC88}" type="datetimeFigureOut">
              <a:rPr lang="en-US" dirty="0"/>
              <a:t>10/12/2022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892742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1FAF3416-4057-4DAA-829D-4CA07428D088}" type="datetimeFigureOut">
              <a:rPr lang="en-US" dirty="0"/>
              <a:t>10/12/2022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555069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10/12/2022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219069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5120154" y="805818"/>
            <a:ext cx="5446278" cy="5244126"/>
          </a:xfrm>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10/12/2022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511566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dirty="0"/>
              <a:t>Click to edit Master title style</a:t>
            </a:r>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10/12/2022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690803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10/12/2022</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37268821"/>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ro.wikipedia.org/w/index.php?title=Cod_moral&amp;action=edit&amp;redlink=1"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u 2">
            <a:extLst>
              <a:ext uri="{FF2B5EF4-FFF2-40B4-BE49-F238E27FC236}">
                <a16:creationId xmlns:a16="http://schemas.microsoft.com/office/drawing/2014/main" id="{C4542EAC-8BF3-4BFD-9891-145BC49409C2}"/>
              </a:ext>
            </a:extLst>
          </p:cNvPr>
          <p:cNvSpPr>
            <a:spLocks noGrp="1"/>
          </p:cNvSpPr>
          <p:nvPr>
            <p:ph type="subTitle" idx="1"/>
          </p:nvPr>
        </p:nvSpPr>
        <p:spPr>
          <a:xfrm>
            <a:off x="2114394" y="920080"/>
            <a:ext cx="5357600" cy="751335"/>
          </a:xfrm>
        </p:spPr>
        <p:txBody>
          <a:bodyPr rtlCol="0">
            <a:normAutofit fontScale="77500" lnSpcReduction="20000"/>
          </a:bodyPr>
          <a:lstStyle/>
          <a:p>
            <a:r>
              <a:rPr lang="ro-RO" sz="4400" dirty="0" err="1">
                <a:cs typeface="Arial"/>
              </a:rPr>
              <a:t>Realitatile</a:t>
            </a:r>
            <a:r>
              <a:rPr lang="ro-RO" sz="4400" dirty="0">
                <a:cs typeface="Arial"/>
              </a:rPr>
              <a:t> Culturale si Gen</a:t>
            </a:r>
          </a:p>
        </p:txBody>
      </p:sp>
      <p:sp>
        <p:nvSpPr>
          <p:cNvPr id="5" name="CasetăText 4">
            <a:extLst>
              <a:ext uri="{FF2B5EF4-FFF2-40B4-BE49-F238E27FC236}">
                <a16:creationId xmlns:a16="http://schemas.microsoft.com/office/drawing/2014/main" id="{DCBB6EF8-5E79-4B36-D0B3-4F230866A4E1}"/>
              </a:ext>
            </a:extLst>
          </p:cNvPr>
          <p:cNvSpPr txBox="1"/>
          <p:nvPr/>
        </p:nvSpPr>
        <p:spPr>
          <a:xfrm>
            <a:off x="5801591" y="6243205"/>
            <a:ext cx="30220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o-RO" dirty="0">
                <a:cs typeface="Arial"/>
              </a:rPr>
              <a:t>Realizat: </a:t>
            </a:r>
            <a:r>
              <a:rPr lang="ro-RO" dirty="0" err="1">
                <a:cs typeface="Arial"/>
              </a:rPr>
              <a:t>Arteom</a:t>
            </a:r>
            <a:r>
              <a:rPr lang="ro-RO" dirty="0">
                <a:cs typeface="Arial"/>
              </a:rPr>
              <a:t> </a:t>
            </a:r>
            <a:r>
              <a:rPr lang="ro-RO" dirty="0" err="1">
                <a:cs typeface="Arial"/>
              </a:rPr>
              <a:t>Avetisean</a:t>
            </a:r>
          </a:p>
        </p:txBody>
      </p:sp>
      <p:pic>
        <p:nvPicPr>
          <p:cNvPr id="6" name="Imagine 6" descr="O imagine care conține persoană, perete, interior, postură&#10;&#10;Descriere generată automat">
            <a:extLst>
              <a:ext uri="{FF2B5EF4-FFF2-40B4-BE49-F238E27FC236}">
                <a16:creationId xmlns:a16="http://schemas.microsoft.com/office/drawing/2014/main" id="{BC85B45F-0A00-FEAA-2D65-CB36041BE58A}"/>
              </a:ext>
            </a:extLst>
          </p:cNvPr>
          <p:cNvPicPr>
            <a:picLocks noChangeAspect="1"/>
          </p:cNvPicPr>
          <p:nvPr/>
        </p:nvPicPr>
        <p:blipFill>
          <a:blip r:embed="rId3"/>
          <a:stretch>
            <a:fillRect/>
          </a:stretch>
        </p:blipFill>
        <p:spPr>
          <a:xfrm>
            <a:off x="1193392" y="1861683"/>
            <a:ext cx="7547515" cy="4129583"/>
          </a:xfrm>
          <a:prstGeom prst="rect">
            <a:avLst/>
          </a:prstGeom>
        </p:spPr>
      </p:pic>
    </p:spTree>
    <p:extLst>
      <p:ext uri="{BB962C8B-B14F-4D97-AF65-F5344CB8AC3E}">
        <p14:creationId xmlns:p14="http://schemas.microsoft.com/office/powerpoint/2010/main" val="553726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23" name="Rectangle 8">
            <a:extLst>
              <a:ext uri="{FF2B5EF4-FFF2-40B4-BE49-F238E27FC236}">
                <a16:creationId xmlns:a16="http://schemas.microsoft.com/office/drawing/2014/main" id="{B3408E4B-2DDD-4FB3-9181-7D8A09775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10">
            <a:extLst>
              <a:ext uri="{FF2B5EF4-FFF2-40B4-BE49-F238E27FC236}">
                <a16:creationId xmlns:a16="http://schemas.microsoft.com/office/drawing/2014/main" id="{3FCA32F3-0B4B-449A-8A9D-309A1B67825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5" name="Picture 12">
            <a:extLst>
              <a:ext uri="{FF2B5EF4-FFF2-40B4-BE49-F238E27FC236}">
                <a16:creationId xmlns:a16="http://schemas.microsoft.com/office/drawing/2014/main" id="{D1C78E1D-D549-4B5E-B65A-7353ED14D83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6" name="Rectangle 14">
            <a:extLst>
              <a:ext uri="{FF2B5EF4-FFF2-40B4-BE49-F238E27FC236}">
                <a16:creationId xmlns:a16="http://schemas.microsoft.com/office/drawing/2014/main" id="{BC93C630-65D6-40FA-A096-8251FB983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6">
            <a:extLst>
              <a:ext uri="{FF2B5EF4-FFF2-40B4-BE49-F238E27FC236}">
                <a16:creationId xmlns:a16="http://schemas.microsoft.com/office/drawing/2014/main" id="{C2C51E34-9874-483C-A2C5-C9D271AD14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8">
            <a:extLst>
              <a:ext uri="{FF2B5EF4-FFF2-40B4-BE49-F238E27FC236}">
                <a16:creationId xmlns:a16="http://schemas.microsoft.com/office/drawing/2014/main" id="{6109E7E7-5EA4-4526-A350-196FF2782F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u 1">
            <a:extLst>
              <a:ext uri="{FF2B5EF4-FFF2-40B4-BE49-F238E27FC236}">
                <a16:creationId xmlns:a16="http://schemas.microsoft.com/office/drawing/2014/main" id="{CDBC7BAE-A1D7-B9EA-CC44-D60AEC3C5819}"/>
              </a:ext>
            </a:extLst>
          </p:cNvPr>
          <p:cNvSpPr>
            <a:spLocks noGrp="1"/>
          </p:cNvSpPr>
          <p:nvPr>
            <p:ph type="title"/>
          </p:nvPr>
        </p:nvSpPr>
        <p:spPr>
          <a:xfrm>
            <a:off x="1969803" y="808056"/>
            <a:ext cx="8608037" cy="1077229"/>
          </a:xfrm>
        </p:spPr>
        <p:txBody>
          <a:bodyPr>
            <a:normAutofit/>
          </a:bodyPr>
          <a:lstStyle/>
          <a:p>
            <a:pPr algn="l"/>
            <a:r>
              <a:rPr lang="ro-RO" dirty="0">
                <a:cs typeface="Arial"/>
              </a:rPr>
              <a:t>Cultura</a:t>
            </a:r>
            <a:endParaRPr lang="ro-RO"/>
          </a:p>
        </p:txBody>
      </p:sp>
      <p:sp>
        <p:nvSpPr>
          <p:cNvPr id="3" name="Substituent conținut 2">
            <a:extLst>
              <a:ext uri="{FF2B5EF4-FFF2-40B4-BE49-F238E27FC236}">
                <a16:creationId xmlns:a16="http://schemas.microsoft.com/office/drawing/2014/main" id="{F9424612-FE60-26C8-0A9D-02031F00F454}"/>
              </a:ext>
            </a:extLst>
          </p:cNvPr>
          <p:cNvSpPr>
            <a:spLocks noGrp="1"/>
          </p:cNvSpPr>
          <p:nvPr>
            <p:ph idx="1"/>
          </p:nvPr>
        </p:nvSpPr>
        <p:spPr>
          <a:xfrm>
            <a:off x="1969803" y="2052116"/>
            <a:ext cx="3800523" cy="3997828"/>
          </a:xfrm>
        </p:spPr>
        <p:txBody>
          <a:bodyPr>
            <a:normAutofit/>
          </a:bodyPr>
          <a:lstStyle/>
          <a:p>
            <a:pPr marL="344170" indent="-344170">
              <a:lnSpc>
                <a:spcPct val="110000"/>
              </a:lnSpc>
            </a:pPr>
            <a:r>
              <a:rPr lang="ro-RO" sz="1300">
                <a:cs typeface="Arial"/>
              </a:rPr>
              <a:t>Cultura </a:t>
            </a:r>
            <a:r>
              <a:rPr lang="ro-RO" sz="1300">
                <a:ea typeface="+mn-lt"/>
                <a:cs typeface="+mn-lt"/>
              </a:rPr>
              <a:t>se referă în general la o activitate umană.</a:t>
            </a:r>
          </a:p>
          <a:p>
            <a:pPr marL="344170" indent="-344170">
              <a:lnSpc>
                <a:spcPct val="110000"/>
              </a:lnSpc>
            </a:pPr>
            <a:r>
              <a:rPr lang="ro-RO" sz="1300">
                <a:ea typeface="+mn-lt"/>
                <a:cs typeface="+mn-lt"/>
              </a:rPr>
              <a:t>consideră cultura ca „o serie de caracteristici distincte a unei societăți sau grupă socială în termeni spirituali, materiali, intelectuali sau emoționali”.</a:t>
            </a:r>
          </a:p>
          <a:p>
            <a:pPr marL="344170" indent="-344170">
              <a:lnSpc>
                <a:spcPct val="110000"/>
              </a:lnSpc>
            </a:pPr>
            <a:r>
              <a:rPr lang="ro-RO" sz="1300">
                <a:ea typeface="+mn-lt"/>
                <a:cs typeface="+mn-lt"/>
              </a:rPr>
              <a:t>Cultura reprezintă o moștenire ce se transmite cu ajutorul codurilor de comunicație specifice cum sunt gesturile ori cuvintele, scrisul și artele, mass media.</a:t>
            </a:r>
          </a:p>
          <a:p>
            <a:pPr marL="344170" indent="-344170">
              <a:lnSpc>
                <a:spcPct val="110000"/>
              </a:lnSpc>
            </a:pPr>
            <a:r>
              <a:rPr lang="ro-RO" sz="1300">
                <a:ea typeface="+mn-lt"/>
                <a:cs typeface="+mn-lt"/>
              </a:rPr>
              <a:t> În același fel se transmit gesturile, ritualurile, cunoștințele teoretice, normele abstracte, religia.</a:t>
            </a:r>
          </a:p>
          <a:p>
            <a:pPr marL="344170" indent="-344170">
              <a:lnSpc>
                <a:spcPct val="110000"/>
              </a:lnSpc>
            </a:pPr>
            <a:endParaRPr lang="ro-RO" sz="1300">
              <a:cs typeface="Arial"/>
            </a:endParaRPr>
          </a:p>
        </p:txBody>
      </p:sp>
      <p:pic>
        <p:nvPicPr>
          <p:cNvPr id="4" name="Imagine 4" descr="O imagine care conține persoană, exterior, copil, băiat&#10;&#10;Descriere generată automat">
            <a:extLst>
              <a:ext uri="{FF2B5EF4-FFF2-40B4-BE49-F238E27FC236}">
                <a16:creationId xmlns:a16="http://schemas.microsoft.com/office/drawing/2014/main" id="{793716B5-3706-7274-9A00-5E08907E9414}"/>
              </a:ext>
            </a:extLst>
          </p:cNvPr>
          <p:cNvPicPr>
            <a:picLocks noChangeAspect="1"/>
          </p:cNvPicPr>
          <p:nvPr/>
        </p:nvPicPr>
        <p:blipFill rotWithShape="1">
          <a:blip r:embed="rId5"/>
          <a:srcRect l="19394" r="19338" b="-1"/>
          <a:stretch/>
        </p:blipFill>
        <p:spPr>
          <a:xfrm>
            <a:off x="6577568" y="2348779"/>
            <a:ext cx="3674398" cy="3373468"/>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29" name="Rectangle 20">
            <a:extLst>
              <a:ext uri="{FF2B5EF4-FFF2-40B4-BE49-F238E27FC236}">
                <a16:creationId xmlns:a16="http://schemas.microsoft.com/office/drawing/2014/main" id="{22373A23-D87D-48AD-A357-96100C722D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3566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ED30F52B-F140-08FF-0DB6-AA2CAB4CB0EC}"/>
              </a:ext>
            </a:extLst>
          </p:cNvPr>
          <p:cNvSpPr>
            <a:spLocks noGrp="1"/>
          </p:cNvSpPr>
          <p:nvPr>
            <p:ph type="title"/>
          </p:nvPr>
        </p:nvSpPr>
        <p:spPr>
          <a:xfrm>
            <a:off x="5322104" y="1067829"/>
            <a:ext cx="1541945" cy="600979"/>
          </a:xfrm>
        </p:spPr>
        <p:txBody>
          <a:bodyPr/>
          <a:lstStyle/>
          <a:p>
            <a:r>
              <a:rPr lang="ro-RO" dirty="0">
                <a:cs typeface="Arial"/>
              </a:rPr>
              <a:t>Religia</a:t>
            </a:r>
            <a:endParaRPr lang="ro-RO" dirty="0"/>
          </a:p>
        </p:txBody>
      </p:sp>
      <p:sp>
        <p:nvSpPr>
          <p:cNvPr id="3" name="Substituent conținut 2">
            <a:extLst>
              <a:ext uri="{FF2B5EF4-FFF2-40B4-BE49-F238E27FC236}">
                <a16:creationId xmlns:a16="http://schemas.microsoft.com/office/drawing/2014/main" id="{6B228DF8-D0FF-F681-7209-1BBA46F87E67}"/>
              </a:ext>
            </a:extLst>
          </p:cNvPr>
          <p:cNvSpPr>
            <a:spLocks noGrp="1"/>
          </p:cNvSpPr>
          <p:nvPr>
            <p:ph idx="1"/>
          </p:nvPr>
        </p:nvSpPr>
        <p:spPr/>
        <p:txBody>
          <a:bodyPr>
            <a:normAutofit fontScale="92500" lnSpcReduction="10000"/>
          </a:bodyPr>
          <a:lstStyle/>
          <a:p>
            <a:pPr marL="344170" indent="-344170"/>
            <a:r>
              <a:rPr lang="ro-RO" b="1" dirty="0">
                <a:ea typeface="+mn-lt"/>
                <a:cs typeface="+mn-lt"/>
              </a:rPr>
              <a:t>Religia</a:t>
            </a:r>
            <a:r>
              <a:rPr lang="ro-RO" dirty="0">
                <a:ea typeface="+mn-lt"/>
                <a:cs typeface="+mn-lt"/>
              </a:rPr>
              <a:t> este </a:t>
            </a:r>
            <a:r>
              <a:rPr lang="ro-RO" dirty="0" err="1">
                <a:ea typeface="+mn-lt"/>
                <a:cs typeface="+mn-lt"/>
              </a:rPr>
              <a:t>credinta</a:t>
            </a:r>
            <a:r>
              <a:rPr lang="ro-RO" dirty="0">
                <a:ea typeface="+mn-lt"/>
                <a:cs typeface="+mn-lt"/>
              </a:rPr>
              <a:t> în supranatural, sacru sau divin, și codul</a:t>
            </a:r>
            <a:r>
              <a:rPr lang="ro-RO" dirty="0">
                <a:ea typeface="+mn-lt"/>
                <a:cs typeface="+mn-lt"/>
                <a:hlinkClick r:id="rId2"/>
              </a:rPr>
              <a:t> </a:t>
            </a:r>
            <a:r>
              <a:rPr lang="ro-RO" dirty="0">
                <a:ea typeface="+mn-lt"/>
                <a:cs typeface="+mn-lt"/>
              </a:rPr>
              <a:t>moral, practicile de ordin ritual, dogmele, valorile și instituțiile asociate cu această credință. În cursul dezvoltării sale religia a luat un imens număr de forme în diverse culturi sau persoane.</a:t>
            </a:r>
          </a:p>
          <a:p>
            <a:pPr marL="344170" indent="-344170"/>
            <a:r>
              <a:rPr lang="ro-RO" dirty="0">
                <a:cs typeface="Arial" panose="020B0604020202020204"/>
              </a:rPr>
              <a:t>Tipuri de religii ( Lista )</a:t>
            </a:r>
          </a:p>
          <a:p>
            <a:pPr marL="344170" indent="-344170"/>
            <a:r>
              <a:rPr lang="ro-RO" dirty="0" err="1">
                <a:cs typeface="Arial" panose="020B0604020202020204"/>
              </a:rPr>
              <a:t>Crestinism</a:t>
            </a:r>
          </a:p>
          <a:p>
            <a:pPr marL="344170" indent="-344170"/>
            <a:r>
              <a:rPr lang="ro-RO" dirty="0">
                <a:cs typeface="Arial" panose="020B0604020202020204"/>
              </a:rPr>
              <a:t>Budism</a:t>
            </a:r>
          </a:p>
          <a:p>
            <a:pPr marL="344170" indent="-344170"/>
            <a:r>
              <a:rPr lang="ro-RO" dirty="0">
                <a:cs typeface="Arial" panose="020B0604020202020204"/>
              </a:rPr>
              <a:t>Islam</a:t>
            </a:r>
          </a:p>
          <a:p>
            <a:pPr marL="344170" indent="-344170"/>
            <a:r>
              <a:rPr lang="ro-RO" dirty="0">
                <a:cs typeface="Arial" panose="020B0604020202020204"/>
              </a:rPr>
              <a:t>Hinduism</a:t>
            </a:r>
          </a:p>
        </p:txBody>
      </p:sp>
      <p:pic>
        <p:nvPicPr>
          <p:cNvPr id="4" name="Imagine 4">
            <a:extLst>
              <a:ext uri="{FF2B5EF4-FFF2-40B4-BE49-F238E27FC236}">
                <a16:creationId xmlns:a16="http://schemas.microsoft.com/office/drawing/2014/main" id="{A514C6AD-4F69-6C1D-BF3E-B8BFCD7016C2}"/>
              </a:ext>
            </a:extLst>
          </p:cNvPr>
          <p:cNvPicPr>
            <a:picLocks noChangeAspect="1"/>
          </p:cNvPicPr>
          <p:nvPr/>
        </p:nvPicPr>
        <p:blipFill>
          <a:blip r:embed="rId3"/>
          <a:stretch>
            <a:fillRect/>
          </a:stretch>
        </p:blipFill>
        <p:spPr>
          <a:xfrm>
            <a:off x="6276280" y="3688964"/>
            <a:ext cx="4285782" cy="2360803"/>
          </a:xfrm>
          <a:prstGeom prst="rect">
            <a:avLst/>
          </a:prstGeom>
        </p:spPr>
      </p:pic>
    </p:spTree>
    <p:extLst>
      <p:ext uri="{BB962C8B-B14F-4D97-AF65-F5344CB8AC3E}">
        <p14:creationId xmlns:p14="http://schemas.microsoft.com/office/powerpoint/2010/main" val="1417317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151F8B20-E689-8B23-B22C-DB3949630970}"/>
              </a:ext>
            </a:extLst>
          </p:cNvPr>
          <p:cNvSpPr>
            <a:spLocks noGrp="1"/>
          </p:cNvSpPr>
          <p:nvPr>
            <p:ph type="title"/>
          </p:nvPr>
        </p:nvSpPr>
        <p:spPr>
          <a:xfrm>
            <a:off x="3832740" y="357783"/>
            <a:ext cx="4529329" cy="1077229"/>
          </a:xfrm>
        </p:spPr>
        <p:txBody>
          <a:bodyPr>
            <a:normAutofit/>
          </a:bodyPr>
          <a:lstStyle/>
          <a:p>
            <a:r>
              <a:rPr lang="ro-RO" dirty="0">
                <a:ea typeface="+mj-lt"/>
                <a:cs typeface="+mj-lt"/>
              </a:rPr>
              <a:t>Stereotipurile culturale</a:t>
            </a:r>
            <a:endParaRPr lang="ro-RO" dirty="0"/>
          </a:p>
        </p:txBody>
      </p:sp>
      <p:sp>
        <p:nvSpPr>
          <p:cNvPr id="3" name="Substituent conținut 2">
            <a:extLst>
              <a:ext uri="{FF2B5EF4-FFF2-40B4-BE49-F238E27FC236}">
                <a16:creationId xmlns:a16="http://schemas.microsoft.com/office/drawing/2014/main" id="{A4EAB0AA-0C71-3523-508B-33D952EDE7E7}"/>
              </a:ext>
            </a:extLst>
          </p:cNvPr>
          <p:cNvSpPr>
            <a:spLocks noGrp="1"/>
          </p:cNvSpPr>
          <p:nvPr>
            <p:ph idx="1"/>
          </p:nvPr>
        </p:nvSpPr>
        <p:spPr>
          <a:xfrm>
            <a:off x="2193440" y="1523911"/>
            <a:ext cx="7796540" cy="2621033"/>
          </a:xfrm>
        </p:spPr>
        <p:txBody>
          <a:bodyPr/>
          <a:lstStyle/>
          <a:p>
            <a:pPr marL="344170" indent="-344170"/>
            <a:r>
              <a:rPr lang="ro-RO" dirty="0">
                <a:ea typeface="+mn-lt"/>
                <a:cs typeface="+mn-lt"/>
              </a:rPr>
              <a:t>Conștiința obișnuită are în structura sa o parte integrantă - stereotipurile culturale. Cu alte cuvinte, folosind experiența colectivă, un individ în timpul vieții sale primește o anumită sugestie în timpul antrenamentului și al comunicării, prin care se orientă mai târziu în viață și își modelează comportamentul în societate.</a:t>
            </a:r>
          </a:p>
        </p:txBody>
      </p:sp>
    </p:spTree>
    <p:extLst>
      <p:ext uri="{BB962C8B-B14F-4D97-AF65-F5344CB8AC3E}">
        <p14:creationId xmlns:p14="http://schemas.microsoft.com/office/powerpoint/2010/main" val="1351980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3B965329-B828-4E52-A640-894B63422B7B}"/>
              </a:ext>
            </a:extLst>
          </p:cNvPr>
          <p:cNvSpPr>
            <a:spLocks noGrp="1"/>
          </p:cNvSpPr>
          <p:nvPr>
            <p:ph type="title"/>
          </p:nvPr>
        </p:nvSpPr>
        <p:spPr>
          <a:xfrm>
            <a:off x="4759263" y="634874"/>
            <a:ext cx="3836604" cy="1077229"/>
          </a:xfrm>
        </p:spPr>
        <p:txBody>
          <a:bodyPr/>
          <a:lstStyle/>
          <a:p>
            <a:r>
              <a:rPr lang="ro-RO" dirty="0">
                <a:cs typeface="Arial"/>
              </a:rPr>
              <a:t>Genurile Culturale</a:t>
            </a:r>
            <a:endParaRPr lang="ro-RO" dirty="0"/>
          </a:p>
        </p:txBody>
      </p:sp>
      <p:sp>
        <p:nvSpPr>
          <p:cNvPr id="3" name="Substituent conținut 2">
            <a:extLst>
              <a:ext uri="{FF2B5EF4-FFF2-40B4-BE49-F238E27FC236}">
                <a16:creationId xmlns:a16="http://schemas.microsoft.com/office/drawing/2014/main" id="{53653B8A-E8B7-37AB-3162-8644728D3257}"/>
              </a:ext>
            </a:extLst>
          </p:cNvPr>
          <p:cNvSpPr>
            <a:spLocks noGrp="1"/>
          </p:cNvSpPr>
          <p:nvPr>
            <p:ph idx="1"/>
          </p:nvPr>
        </p:nvSpPr>
        <p:spPr/>
        <p:txBody>
          <a:bodyPr/>
          <a:lstStyle/>
          <a:p>
            <a:pPr marL="344170" indent="-344170"/>
            <a:r>
              <a:rPr lang="ro-RO" dirty="0">
                <a:ea typeface="+mn-lt"/>
                <a:cs typeface="+mn-lt"/>
              </a:rPr>
              <a:t>Stereotipurile culturale au la bază imaginile care se formează sub </a:t>
            </a:r>
            <a:r>
              <a:rPr lang="ro-RO" dirty="0" err="1">
                <a:ea typeface="+mn-lt"/>
                <a:cs typeface="+mn-lt"/>
              </a:rPr>
              <a:t>influenţa</a:t>
            </a:r>
            <a:r>
              <a:rPr lang="ro-RO" dirty="0">
                <a:ea typeface="+mn-lt"/>
                <a:cs typeface="+mn-lt"/>
              </a:rPr>
              <a:t> culturii proprie poporului concret, prin intermediul </a:t>
            </a:r>
            <a:r>
              <a:rPr lang="ro-RO" dirty="0" err="1">
                <a:ea typeface="+mn-lt"/>
                <a:cs typeface="+mn-lt"/>
              </a:rPr>
              <a:t>şcolii</a:t>
            </a:r>
            <a:r>
              <a:rPr lang="ro-RO" dirty="0">
                <a:ea typeface="+mn-lt"/>
                <a:cs typeface="+mn-lt"/>
              </a:rPr>
              <a:t>, bisericii, artei, </a:t>
            </a:r>
            <a:r>
              <a:rPr lang="ro-RO" dirty="0" err="1">
                <a:ea typeface="+mn-lt"/>
                <a:cs typeface="+mn-lt"/>
              </a:rPr>
              <a:t>cărţilor</a:t>
            </a:r>
            <a:r>
              <a:rPr lang="ro-RO" dirty="0">
                <a:ea typeface="+mn-lt"/>
                <a:cs typeface="+mn-lt"/>
              </a:rPr>
              <a:t>, mass-media etc. De obicei ea </a:t>
            </a:r>
            <a:r>
              <a:rPr lang="ro-RO" dirty="0" err="1">
                <a:ea typeface="+mn-lt"/>
                <a:cs typeface="+mn-lt"/>
              </a:rPr>
              <a:t>înfăţişează</a:t>
            </a:r>
            <a:r>
              <a:rPr lang="ro-RO" dirty="0">
                <a:ea typeface="+mn-lt"/>
                <a:cs typeface="+mn-lt"/>
              </a:rPr>
              <a:t> </a:t>
            </a:r>
            <a:r>
              <a:rPr lang="ro-RO" dirty="0" err="1">
                <a:ea typeface="+mn-lt"/>
                <a:cs typeface="+mn-lt"/>
              </a:rPr>
              <a:t>bărbaţii</a:t>
            </a:r>
            <a:r>
              <a:rPr lang="ro-RO" dirty="0">
                <a:ea typeface="+mn-lt"/>
                <a:cs typeface="+mn-lt"/>
              </a:rPr>
              <a:t> în calitate de </a:t>
            </a:r>
            <a:r>
              <a:rPr lang="ro-RO" dirty="0" err="1">
                <a:ea typeface="+mn-lt"/>
                <a:cs typeface="+mn-lt"/>
              </a:rPr>
              <a:t>experţi</a:t>
            </a:r>
            <a:r>
              <a:rPr lang="ro-RO" dirty="0">
                <a:ea typeface="+mn-lt"/>
                <a:cs typeface="+mn-lt"/>
              </a:rPr>
              <a:t> </a:t>
            </a:r>
            <a:r>
              <a:rPr lang="ro-RO" dirty="0" err="1">
                <a:ea typeface="+mn-lt"/>
                <a:cs typeface="+mn-lt"/>
              </a:rPr>
              <a:t>şi</a:t>
            </a:r>
            <a:r>
              <a:rPr lang="ro-RO" dirty="0">
                <a:ea typeface="+mn-lt"/>
                <a:cs typeface="+mn-lt"/>
              </a:rPr>
              <a:t> conducători; femeile - în calitate de consumatoare, odalisce, servitoare, etc. Rolurile </a:t>
            </a:r>
            <a:r>
              <a:rPr lang="ro-RO" dirty="0" err="1">
                <a:ea typeface="+mn-lt"/>
                <a:cs typeface="+mn-lt"/>
              </a:rPr>
              <a:t>bărbăteşti</a:t>
            </a:r>
            <a:r>
              <a:rPr lang="ro-RO" dirty="0">
                <a:ea typeface="+mn-lt"/>
                <a:cs typeface="+mn-lt"/>
              </a:rPr>
              <a:t> sunt extrem de variate, cele </a:t>
            </a:r>
            <a:r>
              <a:rPr lang="ro-RO" dirty="0" err="1">
                <a:ea typeface="+mn-lt"/>
                <a:cs typeface="+mn-lt"/>
              </a:rPr>
              <a:t>femeieşti</a:t>
            </a:r>
            <a:r>
              <a:rPr lang="ro-RO" dirty="0">
                <a:ea typeface="+mn-lt"/>
                <a:cs typeface="+mn-lt"/>
              </a:rPr>
              <a:t> sunt mai degrabă reduse la familie. Muzeele de artă </a:t>
            </a:r>
            <a:r>
              <a:rPr lang="ro-RO" dirty="0" err="1">
                <a:ea typeface="+mn-lt"/>
                <a:cs typeface="+mn-lt"/>
              </a:rPr>
              <a:t>înfăţişează</a:t>
            </a:r>
            <a:r>
              <a:rPr lang="ro-RO" dirty="0">
                <a:ea typeface="+mn-lt"/>
                <a:cs typeface="+mn-lt"/>
              </a:rPr>
              <a:t> </a:t>
            </a:r>
            <a:r>
              <a:rPr lang="ro-RO" dirty="0" err="1">
                <a:ea typeface="+mn-lt"/>
                <a:cs typeface="+mn-lt"/>
              </a:rPr>
              <a:t>bărbaţi</a:t>
            </a:r>
            <a:r>
              <a:rPr lang="ro-RO" dirty="0">
                <a:ea typeface="+mn-lt"/>
                <a:cs typeface="+mn-lt"/>
              </a:rPr>
              <a:t> în ipostaze cu </a:t>
            </a:r>
            <a:r>
              <a:rPr lang="ro-RO" dirty="0" err="1">
                <a:ea typeface="+mn-lt"/>
                <a:cs typeface="+mn-lt"/>
              </a:rPr>
              <a:t>semnificaţie</a:t>
            </a:r>
            <a:r>
              <a:rPr lang="ro-RO" dirty="0">
                <a:ea typeface="+mn-lt"/>
                <a:cs typeface="+mn-lt"/>
              </a:rPr>
              <a:t> activă </a:t>
            </a:r>
            <a:r>
              <a:rPr lang="ro-RO" dirty="0" err="1">
                <a:ea typeface="+mn-lt"/>
                <a:cs typeface="+mn-lt"/>
              </a:rPr>
              <a:t>şi</a:t>
            </a:r>
            <a:r>
              <a:rPr lang="ro-RO" dirty="0">
                <a:ea typeface="+mn-lt"/>
                <a:cs typeface="+mn-lt"/>
              </a:rPr>
              <a:t> femei preponderent neocupate, pe post de obiecte statice decorative</a:t>
            </a:r>
            <a:endParaRPr lang="ro-RO" dirty="0">
              <a:cs typeface="Arial" panose="020B0604020202020204"/>
            </a:endParaRPr>
          </a:p>
        </p:txBody>
      </p:sp>
    </p:spTree>
    <p:extLst>
      <p:ext uri="{BB962C8B-B14F-4D97-AF65-F5344CB8AC3E}">
        <p14:creationId xmlns:p14="http://schemas.microsoft.com/office/powerpoint/2010/main" val="1634228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 name="Rectangle 8">
            <a:extLst>
              <a:ext uri="{FF2B5EF4-FFF2-40B4-BE49-F238E27FC236}">
                <a16:creationId xmlns:a16="http://schemas.microsoft.com/office/drawing/2014/main" id="{3FAD17B9-9E6C-4DD1-9728-97B5E5FCCA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ectangle 10">
            <a:extLst>
              <a:ext uri="{FF2B5EF4-FFF2-40B4-BE49-F238E27FC236}">
                <a16:creationId xmlns:a16="http://schemas.microsoft.com/office/drawing/2014/main" id="{D7AC3F90-A588-42FF-B41D-062A8D91B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ine 4">
            <a:extLst>
              <a:ext uri="{FF2B5EF4-FFF2-40B4-BE49-F238E27FC236}">
                <a16:creationId xmlns:a16="http://schemas.microsoft.com/office/drawing/2014/main" id="{81F01C4D-56AD-C4B2-31D3-5C514CAB75EB}"/>
              </a:ext>
            </a:extLst>
          </p:cNvPr>
          <p:cNvPicPr>
            <a:picLocks noChangeAspect="1"/>
          </p:cNvPicPr>
          <p:nvPr/>
        </p:nvPicPr>
        <p:blipFill rotWithShape="1">
          <a:blip r:embed="rId2">
            <a:duotone>
              <a:schemeClr val="bg2">
                <a:shade val="45000"/>
                <a:satMod val="135000"/>
              </a:schemeClr>
              <a:prstClr val="white"/>
            </a:duotone>
            <a:alphaModFix amt="25000"/>
          </a:blip>
          <a:srcRect t="664" r="-1" b="15064"/>
          <a:stretch/>
        </p:blipFill>
        <p:spPr>
          <a:xfrm>
            <a:off x="153" y="10"/>
            <a:ext cx="12191695" cy="6857990"/>
          </a:xfrm>
          <a:prstGeom prst="rect">
            <a:avLst/>
          </a:prstGeom>
        </p:spPr>
      </p:pic>
      <p:pic>
        <p:nvPicPr>
          <p:cNvPr id="32" name="Picture 12">
            <a:extLst>
              <a:ext uri="{FF2B5EF4-FFF2-40B4-BE49-F238E27FC236}">
                <a16:creationId xmlns:a16="http://schemas.microsoft.com/office/drawing/2014/main" id="{015AB904-4FB7-4A0D-B43E-03ACF05E14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2" name="Titlu 1">
            <a:extLst>
              <a:ext uri="{FF2B5EF4-FFF2-40B4-BE49-F238E27FC236}">
                <a16:creationId xmlns:a16="http://schemas.microsoft.com/office/drawing/2014/main" id="{7E4123F7-E617-A26E-0FBF-5C8CF0C0174E}"/>
              </a:ext>
            </a:extLst>
          </p:cNvPr>
          <p:cNvSpPr>
            <a:spLocks noGrp="1"/>
          </p:cNvSpPr>
          <p:nvPr>
            <p:ph type="title"/>
          </p:nvPr>
        </p:nvSpPr>
        <p:spPr>
          <a:xfrm>
            <a:off x="2611808" y="808056"/>
            <a:ext cx="7958331" cy="1077229"/>
          </a:xfrm>
        </p:spPr>
        <p:txBody>
          <a:bodyPr>
            <a:normAutofit/>
          </a:bodyPr>
          <a:lstStyle/>
          <a:p>
            <a:pPr algn="l"/>
            <a:r>
              <a:rPr lang="ro-RO" dirty="0">
                <a:cs typeface="Arial"/>
              </a:rPr>
              <a:t>Rolurile de gen</a:t>
            </a:r>
            <a:endParaRPr lang="ro-RO"/>
          </a:p>
        </p:txBody>
      </p:sp>
      <p:sp>
        <p:nvSpPr>
          <p:cNvPr id="33" name="Rectangle 14">
            <a:extLst>
              <a:ext uri="{FF2B5EF4-FFF2-40B4-BE49-F238E27FC236}">
                <a16:creationId xmlns:a16="http://schemas.microsoft.com/office/drawing/2014/main" id="{E1AADF25-43E9-4DE0-AD82-4F6052319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16">
            <a:extLst>
              <a:ext uri="{FF2B5EF4-FFF2-40B4-BE49-F238E27FC236}">
                <a16:creationId xmlns:a16="http://schemas.microsoft.com/office/drawing/2014/main" id="{CBC2D515-EF3C-4E4E-8BC1-192B21E92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stituent conținut 2">
            <a:extLst>
              <a:ext uri="{FF2B5EF4-FFF2-40B4-BE49-F238E27FC236}">
                <a16:creationId xmlns:a16="http://schemas.microsoft.com/office/drawing/2014/main" id="{B729E91D-16AD-5D1A-3D96-656BFA6F907E}"/>
              </a:ext>
            </a:extLst>
          </p:cNvPr>
          <p:cNvSpPr>
            <a:spLocks noGrp="1"/>
          </p:cNvSpPr>
          <p:nvPr>
            <p:ph idx="1"/>
          </p:nvPr>
        </p:nvSpPr>
        <p:spPr>
          <a:xfrm>
            <a:off x="2610579" y="2052116"/>
            <a:ext cx="7959560" cy="3997828"/>
          </a:xfrm>
        </p:spPr>
        <p:txBody>
          <a:bodyPr>
            <a:normAutofit/>
          </a:bodyPr>
          <a:lstStyle/>
          <a:p>
            <a:pPr marL="344170" indent="-344170"/>
            <a:r>
              <a:rPr lang="ro-RO" dirty="0">
                <a:ea typeface="+mn-lt"/>
                <a:cs typeface="+mn-lt"/>
              </a:rPr>
              <a:t>Rolurile </a:t>
            </a:r>
            <a:r>
              <a:rPr lang="ro-RO" dirty="0" err="1">
                <a:ea typeface="+mn-lt"/>
                <a:cs typeface="+mn-lt"/>
              </a:rPr>
              <a:t>gender</a:t>
            </a:r>
            <a:r>
              <a:rPr lang="ro-RO" dirty="0">
                <a:ea typeface="+mn-lt"/>
                <a:cs typeface="+mn-lt"/>
              </a:rPr>
              <a:t> – fac parte din multiplele roluri sociale, un set de modele scontate de comportare pentru femei </a:t>
            </a:r>
            <a:r>
              <a:rPr lang="ro-RO" dirty="0" err="1">
                <a:ea typeface="+mn-lt"/>
                <a:cs typeface="+mn-lt"/>
              </a:rPr>
              <a:t>şi</a:t>
            </a:r>
            <a:r>
              <a:rPr lang="ro-RO" dirty="0">
                <a:ea typeface="+mn-lt"/>
                <a:cs typeface="+mn-lt"/>
              </a:rPr>
              <a:t> </a:t>
            </a:r>
            <a:r>
              <a:rPr lang="ro-RO" dirty="0" err="1">
                <a:ea typeface="+mn-lt"/>
                <a:cs typeface="+mn-lt"/>
              </a:rPr>
              <a:t>bărbaţi</a:t>
            </a:r>
            <a:r>
              <a:rPr lang="ro-RO" dirty="0">
                <a:ea typeface="+mn-lt"/>
                <a:cs typeface="+mn-lt"/>
              </a:rPr>
              <a:t>, un sistem de </a:t>
            </a:r>
            <a:r>
              <a:rPr lang="ro-RO" dirty="0" err="1">
                <a:ea typeface="+mn-lt"/>
                <a:cs typeface="+mn-lt"/>
              </a:rPr>
              <a:t>prescripţii</a:t>
            </a:r>
            <a:r>
              <a:rPr lang="ro-RO" dirty="0">
                <a:ea typeface="+mn-lt"/>
                <a:cs typeface="+mn-lt"/>
              </a:rPr>
              <a:t>, </a:t>
            </a:r>
            <a:r>
              <a:rPr lang="ro-RO" dirty="0" err="1">
                <a:ea typeface="+mn-lt"/>
                <a:cs typeface="+mn-lt"/>
              </a:rPr>
              <a:t>expectanţe</a:t>
            </a:r>
            <a:r>
              <a:rPr lang="ro-RO" dirty="0">
                <a:ea typeface="+mn-lt"/>
                <a:cs typeface="+mn-lt"/>
              </a:rPr>
              <a:t> sociale caracteristice fiecărui gen în parte. În psihologia socială rolul reprezintă un set de norme care determină cum ar trebui să se comporte oamenii cu o anumită </a:t>
            </a:r>
            <a:r>
              <a:rPr lang="ro-RO" dirty="0" err="1">
                <a:ea typeface="+mn-lt"/>
                <a:cs typeface="+mn-lt"/>
              </a:rPr>
              <a:t>poziţie</a:t>
            </a:r>
            <a:r>
              <a:rPr lang="ro-RO" dirty="0">
                <a:ea typeface="+mn-lt"/>
                <a:cs typeface="+mn-lt"/>
              </a:rPr>
              <a:t> socială.</a:t>
            </a:r>
            <a:endParaRPr lang="ro-RO" dirty="0">
              <a:cs typeface="Arial" panose="020B0604020202020204"/>
            </a:endParaRPr>
          </a:p>
        </p:txBody>
      </p:sp>
    </p:spTree>
    <p:extLst>
      <p:ext uri="{BB962C8B-B14F-4D97-AF65-F5344CB8AC3E}">
        <p14:creationId xmlns:p14="http://schemas.microsoft.com/office/powerpoint/2010/main" val="302094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39" name="Rectangle 8">
            <a:extLst>
              <a:ext uri="{FF2B5EF4-FFF2-40B4-BE49-F238E27FC236}">
                <a16:creationId xmlns:a16="http://schemas.microsoft.com/office/drawing/2014/main" id="{43BBAF34-367D-4E18-A62E-4602BD908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432" y="-2718"/>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10">
            <a:extLst>
              <a:ext uri="{FF2B5EF4-FFF2-40B4-BE49-F238E27FC236}">
                <a16:creationId xmlns:a16="http://schemas.microsoft.com/office/drawing/2014/main" id="{99A4CF08-858A-49E4-B707-4E7585D11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12">
            <a:extLst>
              <a:ext uri="{FF2B5EF4-FFF2-40B4-BE49-F238E27FC236}">
                <a16:creationId xmlns:a16="http://schemas.microsoft.com/office/drawing/2014/main" id="{56938E62-910D-4D69-AA09-567AAAC37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14">
            <a:extLst>
              <a:ext uri="{FF2B5EF4-FFF2-40B4-BE49-F238E27FC236}">
                <a16:creationId xmlns:a16="http://schemas.microsoft.com/office/drawing/2014/main" id="{A74E54C6-D084-4BC8-B3F9-8B9EC22A6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5" y="0"/>
            <a:ext cx="65268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u 1">
            <a:extLst>
              <a:ext uri="{FF2B5EF4-FFF2-40B4-BE49-F238E27FC236}">
                <a16:creationId xmlns:a16="http://schemas.microsoft.com/office/drawing/2014/main" id="{46B29EE6-32E8-EE93-405B-3573E77FFD41}"/>
              </a:ext>
            </a:extLst>
          </p:cNvPr>
          <p:cNvSpPr>
            <a:spLocks noGrp="1"/>
          </p:cNvSpPr>
          <p:nvPr>
            <p:ph type="title"/>
          </p:nvPr>
        </p:nvSpPr>
        <p:spPr>
          <a:xfrm>
            <a:off x="1974738" y="808056"/>
            <a:ext cx="4986954" cy="1077229"/>
          </a:xfrm>
        </p:spPr>
        <p:txBody>
          <a:bodyPr>
            <a:normAutofit/>
          </a:bodyPr>
          <a:lstStyle/>
          <a:p>
            <a:pPr algn="l"/>
            <a:r>
              <a:rPr lang="ro-RO" dirty="0">
                <a:ea typeface="+mj-lt"/>
                <a:cs typeface="+mj-lt"/>
              </a:rPr>
              <a:t>Stiluri de comportament social</a:t>
            </a:r>
            <a:endParaRPr lang="ro-RO"/>
          </a:p>
        </p:txBody>
      </p:sp>
      <p:sp>
        <p:nvSpPr>
          <p:cNvPr id="3" name="Substituent conținut 2">
            <a:extLst>
              <a:ext uri="{FF2B5EF4-FFF2-40B4-BE49-F238E27FC236}">
                <a16:creationId xmlns:a16="http://schemas.microsoft.com/office/drawing/2014/main" id="{0440D583-8270-CA68-75B4-682E9F3173BA}"/>
              </a:ext>
            </a:extLst>
          </p:cNvPr>
          <p:cNvSpPr>
            <a:spLocks noGrp="1"/>
          </p:cNvSpPr>
          <p:nvPr>
            <p:ph idx="1"/>
          </p:nvPr>
        </p:nvSpPr>
        <p:spPr>
          <a:xfrm>
            <a:off x="1974739" y="2052116"/>
            <a:ext cx="4901548" cy="3997828"/>
          </a:xfrm>
        </p:spPr>
        <p:txBody>
          <a:bodyPr>
            <a:normAutofit/>
          </a:bodyPr>
          <a:lstStyle/>
          <a:p>
            <a:pPr marL="344170" indent="-344170">
              <a:lnSpc>
                <a:spcPct val="110000"/>
              </a:lnSpc>
            </a:pPr>
            <a:r>
              <a:rPr lang="ro-RO" sz="1400">
                <a:ea typeface="+mn-lt"/>
                <a:cs typeface="+mn-lt"/>
              </a:rPr>
              <a:t>Atunci când observăm diversitatea comunicării dintre reprezentanții diferitelor genuri din societate, se observă relații diferite între oameni. Cu alte cuvinte, în funcție de scopul comunicării dintre reprezentanții diferitelor sexe, comportamentul ambelor va fi izbitor de diferit. Înainte ca bărbații să atribuie astfel de calități obligatorii ca activitate, agresivitate, eficiență, abilitatea de a rezolva probleme.</a:t>
            </a:r>
          </a:p>
          <a:p>
            <a:pPr marL="344170" indent="-344170">
              <a:lnSpc>
                <a:spcPct val="110000"/>
              </a:lnSpc>
            </a:pPr>
            <a:r>
              <a:rPr lang="ro-RO" sz="1400">
                <a:ea typeface="+mn-lt"/>
                <a:cs typeface="+mn-lt"/>
              </a:rPr>
              <a:t>Femeile trebuiau să fie emoționale, pasive, principalul lucru pe care îl interesau erau relațiile, nu afacerile. Oamenii de stiinta au descoperit ca nu exista diferente in stilul de comportament intre bebelusii si apar odata cu varsta. Și cu cât este mai în vârstă persoana, cu atât sunt mai strălucitoare.</a:t>
            </a:r>
            <a:endParaRPr lang="ro-RO" sz="1400">
              <a:cs typeface="Arial" panose="020B0604020202020204"/>
            </a:endParaRPr>
          </a:p>
        </p:txBody>
      </p:sp>
      <p:sp>
        <p:nvSpPr>
          <p:cNvPr id="43" name="Rectangle 16">
            <a:extLst>
              <a:ext uri="{FF2B5EF4-FFF2-40B4-BE49-F238E27FC236}">
                <a16:creationId xmlns:a16="http://schemas.microsoft.com/office/drawing/2014/main" id="{777713DB-A0B1-4507-9991-B6DCAE436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93970"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ine 4" descr="O imagine care conține persoană, bărbat, perete, interior&#10;&#10;Descriere generată automat">
            <a:extLst>
              <a:ext uri="{FF2B5EF4-FFF2-40B4-BE49-F238E27FC236}">
                <a16:creationId xmlns:a16="http://schemas.microsoft.com/office/drawing/2014/main" id="{8ED65BFF-E0F1-F4D7-5426-5F44AC58FE4E}"/>
              </a:ext>
            </a:extLst>
          </p:cNvPr>
          <p:cNvPicPr>
            <a:picLocks noChangeAspect="1"/>
          </p:cNvPicPr>
          <p:nvPr/>
        </p:nvPicPr>
        <p:blipFill rotWithShape="1">
          <a:blip r:embed="rId3"/>
          <a:srcRect l="34268" r="37381"/>
          <a:stretch/>
        </p:blipFill>
        <p:spPr>
          <a:xfrm>
            <a:off x="7534656" y="227"/>
            <a:ext cx="4657039" cy="6858000"/>
          </a:xfrm>
          <a:prstGeom prst="rect">
            <a:avLst/>
          </a:prstGeom>
        </p:spPr>
      </p:pic>
      <p:pic>
        <p:nvPicPr>
          <p:cNvPr id="44" name="Picture 18">
            <a:extLst>
              <a:ext uri="{FF2B5EF4-FFF2-40B4-BE49-F238E27FC236}">
                <a16:creationId xmlns:a16="http://schemas.microsoft.com/office/drawing/2014/main" id="{A9A96FF2-ACD7-48C4-BCE1-FC7F4210860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7542372" y="0"/>
            <a:ext cx="4649628" cy="6858000"/>
          </a:xfrm>
          <a:prstGeom prst="rect">
            <a:avLst/>
          </a:prstGeom>
        </p:spPr>
      </p:pic>
    </p:spTree>
    <p:extLst>
      <p:ext uri="{BB962C8B-B14F-4D97-AF65-F5344CB8AC3E}">
        <p14:creationId xmlns:p14="http://schemas.microsoft.com/office/powerpoint/2010/main" val="2888799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8" name="Rectangle 10">
            <a:extLst>
              <a:ext uri="{FF2B5EF4-FFF2-40B4-BE49-F238E27FC236}">
                <a16:creationId xmlns:a16="http://schemas.microsoft.com/office/drawing/2014/main" id="{3E7F28D2-1392-4A83-980D-5F7577DA2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12">
            <a:extLst>
              <a:ext uri="{FF2B5EF4-FFF2-40B4-BE49-F238E27FC236}">
                <a16:creationId xmlns:a16="http://schemas.microsoft.com/office/drawing/2014/main" id="{D6148AE0-64FE-4358-925A-9C1987258E4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2" name="Picture 14">
            <a:extLst>
              <a:ext uri="{FF2B5EF4-FFF2-40B4-BE49-F238E27FC236}">
                <a16:creationId xmlns:a16="http://schemas.microsoft.com/office/drawing/2014/main" id="{E2E9F17F-1317-4D57-8B8A-7FED89601F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4" name="Rectangle 16">
            <a:extLst>
              <a:ext uri="{FF2B5EF4-FFF2-40B4-BE49-F238E27FC236}">
                <a16:creationId xmlns:a16="http://schemas.microsoft.com/office/drawing/2014/main" id="{1D61DB1E-5878-44CE-83D8-5E44206F77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1252B88-0E44-4844-ACEF-3828D8050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u 1">
            <a:extLst>
              <a:ext uri="{FF2B5EF4-FFF2-40B4-BE49-F238E27FC236}">
                <a16:creationId xmlns:a16="http://schemas.microsoft.com/office/drawing/2014/main" id="{5C64A57E-15AB-9066-67DD-6998B8540A25}"/>
              </a:ext>
            </a:extLst>
          </p:cNvPr>
          <p:cNvSpPr>
            <a:spLocks noGrp="1"/>
          </p:cNvSpPr>
          <p:nvPr>
            <p:ph type="title"/>
          </p:nvPr>
        </p:nvSpPr>
        <p:spPr>
          <a:xfrm>
            <a:off x="7548117" y="808056"/>
            <a:ext cx="3024722" cy="1077229"/>
          </a:xfrm>
        </p:spPr>
        <p:txBody>
          <a:bodyPr>
            <a:normAutofit/>
          </a:bodyPr>
          <a:lstStyle/>
          <a:p>
            <a:pPr algn="l"/>
            <a:r>
              <a:rPr lang="ro-RO" dirty="0">
                <a:cs typeface="Arial"/>
              </a:rPr>
              <a:t>Genurile , si Religiile</a:t>
            </a:r>
            <a:endParaRPr lang="ro-RO"/>
          </a:p>
        </p:txBody>
      </p:sp>
      <p:pic>
        <p:nvPicPr>
          <p:cNvPr id="4" name="Imagine 4" descr="O imagine care conține îmbrăcăminte, persoană, cer, eșarfă&#10;&#10;Descriere generată automat">
            <a:extLst>
              <a:ext uri="{FF2B5EF4-FFF2-40B4-BE49-F238E27FC236}">
                <a16:creationId xmlns:a16="http://schemas.microsoft.com/office/drawing/2014/main" id="{0308A1B1-8177-EED9-0EAB-DE7F006FB4E2}"/>
              </a:ext>
            </a:extLst>
          </p:cNvPr>
          <p:cNvPicPr>
            <a:picLocks noChangeAspect="1"/>
          </p:cNvPicPr>
          <p:nvPr/>
        </p:nvPicPr>
        <p:blipFill rotWithShape="1">
          <a:blip r:embed="rId5"/>
          <a:srcRect r="2" b="7987"/>
          <a:stretch/>
        </p:blipFill>
        <p:spPr>
          <a:xfrm>
            <a:off x="986500" y="10"/>
            <a:ext cx="5588714" cy="3432582"/>
          </a:xfrm>
          <a:prstGeom prst="rect">
            <a:avLst/>
          </a:prstGeom>
          <a:ln w="12700">
            <a:solidFill>
              <a:schemeClr val="tx1"/>
            </a:solidFill>
          </a:ln>
        </p:spPr>
      </p:pic>
      <p:pic>
        <p:nvPicPr>
          <p:cNvPr id="5" name="Imagine 5" descr="O imagine care conține text, îmbrăcăminte&#10;&#10;Descriere generată automat">
            <a:extLst>
              <a:ext uri="{FF2B5EF4-FFF2-40B4-BE49-F238E27FC236}">
                <a16:creationId xmlns:a16="http://schemas.microsoft.com/office/drawing/2014/main" id="{A59048FD-E6A7-40BB-16DA-8E3EFF6C646C}"/>
              </a:ext>
            </a:extLst>
          </p:cNvPr>
          <p:cNvPicPr>
            <a:picLocks noChangeAspect="1"/>
          </p:cNvPicPr>
          <p:nvPr/>
        </p:nvPicPr>
        <p:blipFill rotWithShape="1">
          <a:blip r:embed="rId6"/>
          <a:srcRect r="4" b="3633"/>
          <a:stretch/>
        </p:blipFill>
        <p:spPr>
          <a:xfrm>
            <a:off x="1005402" y="3425635"/>
            <a:ext cx="2787154" cy="3432592"/>
          </a:xfrm>
          <a:prstGeom prst="rect">
            <a:avLst/>
          </a:prstGeom>
          <a:ln w="12700">
            <a:solidFill>
              <a:schemeClr val="tx1"/>
            </a:solidFill>
          </a:ln>
        </p:spPr>
      </p:pic>
      <p:sp>
        <p:nvSpPr>
          <p:cNvPr id="21" name="Rectangle 20">
            <a:extLst>
              <a:ext uri="{FF2B5EF4-FFF2-40B4-BE49-F238E27FC236}">
                <a16:creationId xmlns:a16="http://schemas.microsoft.com/office/drawing/2014/main" id="{323F8C80-9256-4274-919D-F8B745EE77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ine 6" descr="O imagine care conține persoană, îmbrăcăminte&#10;&#10;Descriere generată automat">
            <a:extLst>
              <a:ext uri="{FF2B5EF4-FFF2-40B4-BE49-F238E27FC236}">
                <a16:creationId xmlns:a16="http://schemas.microsoft.com/office/drawing/2014/main" id="{4502880F-E49F-A886-4AF5-9DCDD635A894}"/>
              </a:ext>
            </a:extLst>
          </p:cNvPr>
          <p:cNvPicPr>
            <a:picLocks noChangeAspect="1"/>
          </p:cNvPicPr>
          <p:nvPr/>
        </p:nvPicPr>
        <p:blipFill rotWithShape="1">
          <a:blip r:embed="rId7"/>
          <a:srcRect r="-3" b="3253"/>
          <a:stretch/>
        </p:blipFill>
        <p:spPr>
          <a:xfrm>
            <a:off x="3798815" y="3425635"/>
            <a:ext cx="2776401" cy="3432592"/>
          </a:xfrm>
          <a:prstGeom prst="rect">
            <a:avLst/>
          </a:prstGeom>
          <a:ln w="12700">
            <a:solidFill>
              <a:schemeClr val="tx1"/>
            </a:solidFill>
          </a:ln>
        </p:spPr>
      </p:pic>
      <p:sp>
        <p:nvSpPr>
          <p:cNvPr id="3" name="Substituent conținut 2">
            <a:extLst>
              <a:ext uri="{FF2B5EF4-FFF2-40B4-BE49-F238E27FC236}">
                <a16:creationId xmlns:a16="http://schemas.microsoft.com/office/drawing/2014/main" id="{85442204-8505-809C-1F10-8F3ABBCE0FCA}"/>
              </a:ext>
            </a:extLst>
          </p:cNvPr>
          <p:cNvSpPr>
            <a:spLocks noGrp="1"/>
          </p:cNvSpPr>
          <p:nvPr>
            <p:ph idx="1"/>
          </p:nvPr>
        </p:nvSpPr>
        <p:spPr>
          <a:xfrm>
            <a:off x="7548118" y="2052116"/>
            <a:ext cx="3024722" cy="3997828"/>
          </a:xfrm>
        </p:spPr>
        <p:txBody>
          <a:bodyPr>
            <a:normAutofit/>
          </a:bodyPr>
          <a:lstStyle/>
          <a:p>
            <a:pPr marL="344170" indent="-344170">
              <a:lnSpc>
                <a:spcPct val="110000"/>
              </a:lnSpc>
            </a:pPr>
            <a:r>
              <a:rPr lang="ro-RO" sz="1200">
                <a:ea typeface="+mn-lt"/>
                <a:cs typeface="+mn-lt"/>
              </a:rPr>
              <a:t>Inițial, unii cercetători au presupus că femeile erau universal mai religioase în toate religiile și culturile. Această presupunere a fost probabil întărită de concentrarea timpurie asupra tiparelor de comportament religios în țările predominant europene și nord-americane cu populații creștine mari. Treptat, însă, pe măsură ce studiile au acordat o atenție din ce în ce mai mare altor credințe și țări, au fost detectate diferite modele de diferențe de gen. Cercetătorii au început să descopere că, deși femeile erau în general mai religioase decât bărbații, acest lucru nu a fost întotdeauna cazul.</a:t>
            </a:r>
            <a:endParaRPr lang="ro-RO" sz="1200">
              <a:cs typeface="Arial" panose="020B0604020202020204"/>
            </a:endParaRPr>
          </a:p>
        </p:txBody>
      </p:sp>
      <p:sp>
        <p:nvSpPr>
          <p:cNvPr id="23" name="Rectangle 22">
            <a:extLst>
              <a:ext uri="{FF2B5EF4-FFF2-40B4-BE49-F238E27FC236}">
                <a16:creationId xmlns:a16="http://schemas.microsoft.com/office/drawing/2014/main" id="{FA072D68-6E3E-4FC6-B985-49B8EE240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6345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FA3880A-8D8F-466C-A4A1-F07BCDD371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1" name="Picture 10">
            <a:extLst>
              <a:ext uri="{FF2B5EF4-FFF2-40B4-BE49-F238E27FC236}">
                <a16:creationId xmlns:a16="http://schemas.microsoft.com/office/drawing/2014/main" id="{3C0A64CB-20A1-4508-B568-284EB04F7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3" name="Rectangle 12">
            <a:extLst>
              <a:ext uri="{FF2B5EF4-FFF2-40B4-BE49-F238E27FC236}">
                <a16:creationId xmlns:a16="http://schemas.microsoft.com/office/drawing/2014/main" id="{8DA14841-53A4-4935-BE65-C8373B8A6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9877C2CF-B2DD-41C8-8B5E-152673376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D377EE36-E59D-4778-8F99-4B470DA4A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2586C6C5-47AF-450A-932D-880EF823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TextBox 20">
            <a:extLst>
              <a:ext uri="{FF2B5EF4-FFF2-40B4-BE49-F238E27FC236}">
                <a16:creationId xmlns:a16="http://schemas.microsoft.com/office/drawing/2014/main" id="{A587901A-AA64-4940-9803-F67677851150}"/>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23" name="Rectangle 22">
            <a:extLst>
              <a:ext uri="{FF2B5EF4-FFF2-40B4-BE49-F238E27FC236}">
                <a16:creationId xmlns:a16="http://schemas.microsoft.com/office/drawing/2014/main" id="{147E635D-C3B4-465B-AF24-991B6BF63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4A0623D0-396B-499E-BBFB-C17F1BB0F2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4" name="Imagine 4" descr="O imagine care conține persoană, persoane, grup, mulțime&#10;&#10;Descriere generată automat">
            <a:extLst>
              <a:ext uri="{FF2B5EF4-FFF2-40B4-BE49-F238E27FC236}">
                <a16:creationId xmlns:a16="http://schemas.microsoft.com/office/drawing/2014/main" id="{681EC95F-C716-1D84-8DAE-4E1624BC1E41}"/>
              </a:ext>
            </a:extLst>
          </p:cNvPr>
          <p:cNvPicPr>
            <a:picLocks noChangeAspect="1"/>
          </p:cNvPicPr>
          <p:nvPr/>
        </p:nvPicPr>
        <p:blipFill rotWithShape="1">
          <a:blip r:embed="rId4">
            <a:alphaModFix amt="35000"/>
          </a:blip>
          <a:srcRect r="8892" b="1"/>
          <a:stretch/>
        </p:blipFill>
        <p:spPr>
          <a:xfrm>
            <a:off x="19965" y="-2"/>
            <a:ext cx="12191695" cy="6858000"/>
          </a:xfrm>
          <a:prstGeom prst="rect">
            <a:avLst/>
          </a:prstGeom>
        </p:spPr>
      </p:pic>
      <p:pic>
        <p:nvPicPr>
          <p:cNvPr id="27" name="Picture 26">
            <a:extLst>
              <a:ext uri="{FF2B5EF4-FFF2-40B4-BE49-F238E27FC236}">
                <a16:creationId xmlns:a16="http://schemas.microsoft.com/office/drawing/2014/main" id="{21AF192C-698D-4635-9C9F-F9769A56A9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2" name="Titlu 1">
            <a:extLst>
              <a:ext uri="{FF2B5EF4-FFF2-40B4-BE49-F238E27FC236}">
                <a16:creationId xmlns:a16="http://schemas.microsoft.com/office/drawing/2014/main" id="{84A1719D-C64C-FB16-AC44-CEFEEC166B41}"/>
              </a:ext>
            </a:extLst>
          </p:cNvPr>
          <p:cNvSpPr>
            <a:spLocks noGrp="1"/>
          </p:cNvSpPr>
          <p:nvPr>
            <p:ph type="title"/>
          </p:nvPr>
        </p:nvSpPr>
        <p:spPr>
          <a:xfrm>
            <a:off x="2292054" y="3428998"/>
            <a:ext cx="5816024" cy="2623459"/>
          </a:xfrm>
        </p:spPr>
        <p:txBody>
          <a:bodyPr vert="horz" lIns="91440" tIns="45720" rIns="91440" bIns="45720" rtlCol="0" anchor="t">
            <a:normAutofit/>
          </a:bodyPr>
          <a:lstStyle/>
          <a:p>
            <a:r>
              <a:rPr lang="en-US" sz="6600"/>
              <a:t>Multumesc de Atentie</a:t>
            </a:r>
          </a:p>
        </p:txBody>
      </p:sp>
      <p:sp>
        <p:nvSpPr>
          <p:cNvPr id="29" name="Rectangle 28">
            <a:extLst>
              <a:ext uri="{FF2B5EF4-FFF2-40B4-BE49-F238E27FC236}">
                <a16:creationId xmlns:a16="http://schemas.microsoft.com/office/drawing/2014/main" id="{14E56C4B-C9E0-4F01-AF43-E69279A06A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C654A17-56DA-4921-A42B-DE255FA66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7499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Temă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ă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9B0F2AC-8567-4D03-BFFC-653DB596C52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350455F8-10A0-4EEF-9BB1-9035E295B165}">
  <ds:schemaRefs>
    <ds:schemaRef ds:uri="http://schemas.microsoft.com/sharepoint/v3/contenttype/forms"/>
  </ds:schemaRefs>
</ds:datastoreItem>
</file>

<file path=customXml/itemProps3.xml><?xml version="1.0" encoding="utf-8"?>
<ds:datastoreItem xmlns:ds="http://schemas.openxmlformats.org/officeDocument/2006/customXml" ds:itemID="{7C2F7BF6-CD39-4568-B8BD-EA8D252E10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Madison</Template>
  <TotalTime>0</TotalTime>
  <Words>1</Words>
  <Application>Microsoft Office PowerPoint</Application>
  <PresentationFormat>Ecran lat</PresentationFormat>
  <Paragraphs>1</Paragraphs>
  <Slides>9</Slides>
  <Notes>1</Notes>
  <HiddenSlides>0</HiddenSlides>
  <MMClips>0</MMClips>
  <ScaleCrop>false</ScaleCrop>
  <HeadingPairs>
    <vt:vector size="4" baseType="variant">
      <vt:variant>
        <vt:lpstr>Temă</vt:lpstr>
      </vt:variant>
      <vt:variant>
        <vt:i4>1</vt:i4>
      </vt:variant>
      <vt:variant>
        <vt:lpstr>Titluri diapozitive</vt:lpstr>
      </vt:variant>
      <vt:variant>
        <vt:i4>9</vt:i4>
      </vt:variant>
    </vt:vector>
  </HeadingPairs>
  <TitlesOfParts>
    <vt:vector size="10" baseType="lpstr">
      <vt:lpstr>Madison</vt:lpstr>
      <vt:lpstr>Prezentare PowerPoint</vt:lpstr>
      <vt:lpstr>Cultura</vt:lpstr>
      <vt:lpstr>Religia</vt:lpstr>
      <vt:lpstr>Stereotipurile culturale</vt:lpstr>
      <vt:lpstr>Genurile Culturale</vt:lpstr>
      <vt:lpstr>Rolurile de gen</vt:lpstr>
      <vt:lpstr>Stiluri de comportament social</vt:lpstr>
      <vt:lpstr>Genurile , si Religiile</vt:lpstr>
      <vt:lpstr>Multumesc de Atentie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Prezentare PowerPoint</dc:title>
  <dc:creator/>
  <cp:lastModifiedBy/>
  <cp:revision>170</cp:revision>
  <dcterms:created xsi:type="dcterms:W3CDTF">2022-10-12T20:31:57Z</dcterms:created>
  <dcterms:modified xsi:type="dcterms:W3CDTF">2022-10-12T21:40:07Z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