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4"/>
  </p:sldMasterIdLst>
  <p:notesMasterIdLst>
    <p:notesMasterId r:id="rId16"/>
  </p:notesMasterIdLst>
  <p:handoutMasterIdLst>
    <p:handoutMasterId r:id="rId17"/>
  </p:handoutMasterIdLst>
  <p:sldIdLst>
    <p:sldId id="257" r:id="rId5"/>
    <p:sldId id="276" r:id="rId6"/>
    <p:sldId id="277" r:id="rId7"/>
    <p:sldId id="281" r:id="rId8"/>
    <p:sldId id="260" r:id="rId9"/>
    <p:sldId id="282" r:id="rId10"/>
    <p:sldId id="283" r:id="rId11"/>
    <p:sldId id="259" r:id="rId12"/>
    <p:sldId id="284" r:id="rId13"/>
    <p:sldId id="273" r:id="rId14"/>
    <p:sldId id="275"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4660"/>
  </p:normalViewPr>
  <p:slideViewPr>
    <p:cSldViewPr>
      <p:cViewPr varScale="1">
        <p:scale>
          <a:sx n="145" d="100"/>
          <a:sy n="145" d="100"/>
        </p:scale>
        <p:origin x="104" y="52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11/14/2023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11/14/2023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88825"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61" y="69756"/>
            <a:ext cx="12014700"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6750" y="3200400"/>
            <a:ext cx="8532178"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0DFD029-FB74-4578-B929-F66AA97659CA}" type="datetimeFigureOut">
              <a:rPr lang="en-US" smtClean="0"/>
              <a:t>11/14/2023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014DD1E-5D91-48A3-AD6D-45FBA980D106}" type="slidenum">
              <a:rPr lang="en-US" smtClean="0"/>
              <a:t>‹#›</a:t>
            </a:fld>
            <a:endParaRPr lang="en-US"/>
          </a:p>
        </p:txBody>
      </p:sp>
      <p:sp>
        <p:nvSpPr>
          <p:cNvPr id="7" name="Rectangle 6"/>
          <p:cNvSpPr/>
          <p:nvPr/>
        </p:nvSpPr>
        <p:spPr>
          <a:xfrm>
            <a:off x="83887" y="1449304"/>
            <a:ext cx="12025584"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887" y="1396720"/>
            <a:ext cx="12025584"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887" y="2976649"/>
            <a:ext cx="12025584"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441" y="1505931"/>
            <a:ext cx="10969943"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DFD029-FB74-4578-B929-F66AA97659CA}"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2"/>
            <a:ext cx="2681542"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8882" y="274641"/>
            <a:ext cx="741486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DFD029-FB74-4578-B929-F66AA97659CA}"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0DFD029-FB74-4578-B929-F66AA97659CA}"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
        <p:nvSpPr>
          <p:cNvPr id="8" name="Content Placeholder 7"/>
          <p:cNvSpPr>
            <a:spLocks noGrp="1"/>
          </p:cNvSpPr>
          <p:nvPr>
            <p:ph sz="quarter" idx="1"/>
          </p:nvPr>
        </p:nvSpPr>
        <p:spPr>
          <a:xfrm>
            <a:off x="1218883" y="1447800"/>
            <a:ext cx="10360501"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88825"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61" y="69756"/>
            <a:ext cx="12014700"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2833" y="952501"/>
            <a:ext cx="10360501"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2833" y="2547938"/>
            <a:ext cx="10360501"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t>11/14/2023</a:t>
            </a:fld>
            <a:endParaRPr lang="en-US"/>
          </a:p>
        </p:txBody>
      </p:sp>
      <p:sp>
        <p:nvSpPr>
          <p:cNvPr id="5" name="Footer Placeholder 4"/>
          <p:cNvSpPr>
            <a:spLocks noGrp="1"/>
          </p:cNvSpPr>
          <p:nvPr>
            <p:ph type="ftr" sz="quarter" idx="11"/>
          </p:nvPr>
        </p:nvSpPr>
        <p:spPr>
          <a:xfrm>
            <a:off x="1066522" y="6172200"/>
            <a:ext cx="5332611" cy="457200"/>
          </a:xfrm>
        </p:spPr>
        <p:txBody>
          <a:bodyPr/>
          <a:lstStyle/>
          <a:p>
            <a:endParaRPr lang="en-US"/>
          </a:p>
        </p:txBody>
      </p:sp>
      <p:sp>
        <p:nvSpPr>
          <p:cNvPr id="7" name="Rectangle 6"/>
          <p:cNvSpPr/>
          <p:nvPr/>
        </p:nvSpPr>
        <p:spPr>
          <a:xfrm flipV="1">
            <a:off x="92526" y="2376830"/>
            <a:ext cx="1201489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71" y="2341476"/>
            <a:ext cx="1201524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51" y="2468880"/>
            <a:ext cx="1201636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21" y="6208776"/>
            <a:ext cx="609441" cy="457200"/>
          </a:xfrm>
        </p:spPr>
        <p:txBody>
          <a:bodyPr/>
          <a:lstStyle/>
          <a:p>
            <a:fld id="{C014DD1E-5D91-48A3-AD6D-45FBA980D10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0DFD029-FB74-4578-B929-F66AA97659CA}"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
        <p:nvSpPr>
          <p:cNvPr id="9" name="Content Placeholder 8"/>
          <p:cNvSpPr>
            <a:spLocks noGrp="1"/>
          </p:cNvSpPr>
          <p:nvPr>
            <p:ph sz="quarter" idx="1"/>
          </p:nvPr>
        </p:nvSpPr>
        <p:spPr>
          <a:xfrm>
            <a:off x="1218883" y="1447800"/>
            <a:ext cx="4997418"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6887" y="1447800"/>
            <a:ext cx="4997418"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8883" y="273050"/>
            <a:ext cx="10360501"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8882" y="1447800"/>
            <a:ext cx="4977104"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2280" y="1447800"/>
            <a:ext cx="4977104"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F0DFD029-FB74-4578-B929-F66AA97659CA}" type="datetimeFigureOut">
              <a:rPr lang="en-US" smtClean="0"/>
              <a:t>11/14/2023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
        <p:nvSpPr>
          <p:cNvPr id="11" name="Content Placeholder 10"/>
          <p:cNvSpPr>
            <a:spLocks noGrp="1"/>
          </p:cNvSpPr>
          <p:nvPr>
            <p:ph sz="half" idx="2"/>
          </p:nvPr>
        </p:nvSpPr>
        <p:spPr>
          <a:xfrm>
            <a:off x="1218882" y="2247900"/>
            <a:ext cx="4977104"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2280" y="2247900"/>
            <a:ext cx="4977104"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0DFD029-FB74-4578-B929-F66AA97659CA}" type="datetimeFigureOut">
              <a:rPr lang="en-US" smtClean="0"/>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smtClean="0"/>
              <a:t>11/14/2023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4DD1E-5D91-48A3-AD6D-45FBA980D10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88825"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22" y="69755"/>
            <a:ext cx="12014700"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8883" y="273050"/>
            <a:ext cx="10360501"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8882" y="1600200"/>
            <a:ext cx="2539339"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
        <p:nvSpPr>
          <p:cNvPr id="11" name="Content Placeholder 10"/>
          <p:cNvSpPr>
            <a:spLocks noGrp="1"/>
          </p:cNvSpPr>
          <p:nvPr>
            <p:ph sz="quarter" idx="1"/>
          </p:nvPr>
        </p:nvSpPr>
        <p:spPr>
          <a:xfrm>
            <a:off x="3961368" y="1600200"/>
            <a:ext cx="7618016"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3" y="4900550"/>
            <a:ext cx="975106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8883" y="5445825"/>
            <a:ext cx="975106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11/14/2023</a:t>
            </a:fld>
            <a:endParaRPr lang="en-US"/>
          </a:p>
        </p:txBody>
      </p:sp>
      <p:sp>
        <p:nvSpPr>
          <p:cNvPr id="6" name="Footer Placeholder 5"/>
          <p:cNvSpPr>
            <a:spLocks noGrp="1"/>
          </p:cNvSpPr>
          <p:nvPr>
            <p:ph type="ftr" sz="quarter" idx="11"/>
          </p:nvPr>
        </p:nvSpPr>
        <p:spPr>
          <a:xfrm>
            <a:off x="1218882" y="6172200"/>
            <a:ext cx="5180251" cy="457200"/>
          </a:xfrm>
        </p:spPr>
        <p:txBody>
          <a:bodyPr/>
          <a:lstStyle/>
          <a:p>
            <a:endParaRPr lang="en-US"/>
          </a:p>
        </p:txBody>
      </p:sp>
      <p:sp>
        <p:nvSpPr>
          <p:cNvPr id="7" name="Slide Number Placeholder 6"/>
          <p:cNvSpPr>
            <a:spLocks noGrp="1"/>
          </p:cNvSpPr>
          <p:nvPr>
            <p:ph type="sldNum" sz="quarter" idx="12"/>
          </p:nvPr>
        </p:nvSpPr>
        <p:spPr>
          <a:xfrm>
            <a:off x="195021" y="6208776"/>
            <a:ext cx="609441" cy="457200"/>
          </a:xfrm>
        </p:spPr>
        <p:txBody>
          <a:bodyPr/>
          <a:lstStyle/>
          <a:p>
            <a:fld id="{C014DD1E-5D91-48A3-AD6D-45FBA980D106}" type="slidenum">
              <a:rPr lang="en-US" smtClean="0"/>
              <a:t>‹#›</a:t>
            </a:fld>
            <a:endParaRPr lang="en-US"/>
          </a:p>
        </p:txBody>
      </p:sp>
      <p:sp>
        <p:nvSpPr>
          <p:cNvPr id="11" name="Rectangle 10"/>
          <p:cNvSpPr/>
          <p:nvPr/>
        </p:nvSpPr>
        <p:spPr>
          <a:xfrm flipV="1">
            <a:off x="91052" y="4683555"/>
            <a:ext cx="12005993"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21" y="4650475"/>
            <a:ext cx="1200572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24" y="4773225"/>
            <a:ext cx="12005722"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54" y="66676"/>
            <a:ext cx="11999372"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88825"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22" y="69755"/>
            <a:ext cx="12014700"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8883" y="274638"/>
            <a:ext cx="10360501"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8883" y="1447800"/>
            <a:ext cx="10360501"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7457" y="6191250"/>
            <a:ext cx="3301140" cy="476250"/>
          </a:xfrm>
          <a:prstGeom prst="rect">
            <a:avLst/>
          </a:prstGeom>
        </p:spPr>
        <p:txBody>
          <a:bodyPr anchor="ctr" anchorCtr="0"/>
          <a:lstStyle>
            <a:lvl1pPr algn="r" eaLnBrk="1" latinLnBrk="0" hangingPunct="1">
              <a:defRPr kumimoji="0" sz="1400">
                <a:solidFill>
                  <a:schemeClr val="tx2"/>
                </a:solidFill>
              </a:defRPr>
            </a:lvl1pPr>
          </a:lstStyle>
          <a:p>
            <a:fld id="{F0DFD029-FB74-4578-B929-F66AA97659CA}" type="datetimeFigureOut">
              <a:rPr lang="en-US" smtClean="0"/>
              <a:pPr/>
              <a:t>11/14/2023</a:t>
            </a:fld>
            <a:endParaRPr lang="en-US"/>
          </a:p>
        </p:txBody>
      </p:sp>
      <p:sp>
        <p:nvSpPr>
          <p:cNvPr id="3" name="Footer Placeholder 2"/>
          <p:cNvSpPr>
            <a:spLocks noGrp="1"/>
          </p:cNvSpPr>
          <p:nvPr>
            <p:ph type="ftr" sz="quarter" idx="3"/>
          </p:nvPr>
        </p:nvSpPr>
        <p:spPr>
          <a:xfrm>
            <a:off x="1218883" y="6172200"/>
            <a:ext cx="5281824" cy="457200"/>
          </a:xfrm>
          <a:prstGeom prst="rect">
            <a:avLst/>
          </a:prstGeom>
        </p:spPr>
        <p:txBody>
          <a:bodyPr anchor="ctr" anchorCtr="0"/>
          <a:lstStyle>
            <a:lvl1pPr eaLnBrk="1" latinLnBrk="0" hangingPunct="1">
              <a:defRPr kumimoji="0" sz="1400">
                <a:solidFill>
                  <a:schemeClr val="tx2"/>
                </a:solidFill>
              </a:defRPr>
            </a:lvl1pPr>
          </a:lstStyle>
          <a:p>
            <a:r>
              <a:rPr lang="en-US" dirty="0"/>
              <a:t>© Brian Martinez, 2017</a:t>
            </a:r>
          </a:p>
        </p:txBody>
      </p:sp>
      <p:sp>
        <p:nvSpPr>
          <p:cNvPr id="23" name="Slide Number Placeholder 22"/>
          <p:cNvSpPr>
            <a:spLocks noGrp="1"/>
          </p:cNvSpPr>
          <p:nvPr>
            <p:ph type="sldNum" sz="quarter" idx="4"/>
          </p:nvPr>
        </p:nvSpPr>
        <p:spPr>
          <a:xfrm>
            <a:off x="195021" y="6210300"/>
            <a:ext cx="609441"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014DD1E-5D91-48A3-AD6D-45FBA980D1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tcybersafe.gc.ca/en/blogs/how-older-adults-can-protect-themselves-most-common-cyber-security-threats" TargetMode="External"/><Relationship Id="rId2" Type="http://schemas.openxmlformats.org/officeDocument/2006/relationships/hyperlink" Target="https://www.thesslstore.com/blog/5-ways-to-determine-if-a-website-is-fake-fraudulent-or-a-scam/" TargetMode="Externa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hyperlink" Target="https://www.fdacs.gov/Consumer-Resources/Scams-and-Fraud/Online-Shopping-Scams" TargetMode="External"/><Relationship Id="rId4" Type="http://schemas.openxmlformats.org/officeDocument/2006/relationships/hyperlink" Target="https://www.firstcolumbiabank.com/blog/account-protection/5-cybersecurity-threats-targeting-seniors-in-2023#:~:text=Phishing%20Scams&amp;text=When%20cyber%20criminals%20phish%2C%20they,in%20order%20to%20defraud%20yo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pandasecurity.com/en/mediacenter/panda-security/what-is-spoofing/"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726750" y="3200400"/>
            <a:ext cx="8532178" cy="1981200"/>
          </a:xfrm>
        </p:spPr>
        <p:txBody>
          <a:bodyPr>
            <a:normAutofit/>
          </a:bodyPr>
          <a:lstStyle/>
          <a:p>
            <a:r>
              <a:rPr lang="en-US" dirty="0">
                <a:solidFill>
                  <a:schemeClr val="tx1"/>
                </a:solidFill>
              </a:rPr>
              <a:t>University of Louisville </a:t>
            </a:r>
          </a:p>
          <a:p>
            <a:r>
              <a:rPr lang="en-US" dirty="0">
                <a:solidFill>
                  <a:schemeClr val="tx1"/>
                </a:solidFill>
              </a:rPr>
              <a:t>CIS Department</a:t>
            </a:r>
          </a:p>
          <a:p>
            <a:endParaRPr lang="en-US" dirty="0">
              <a:solidFill>
                <a:schemeClr val="tx1"/>
              </a:solidFill>
            </a:endParaRPr>
          </a:p>
          <a:p>
            <a:r>
              <a:rPr lang="en-US" dirty="0">
                <a:solidFill>
                  <a:schemeClr val="tx1"/>
                </a:solidFill>
              </a:rPr>
              <a:t>Prepared by Daniel Aguilar</a:t>
            </a:r>
          </a:p>
        </p:txBody>
      </p:sp>
      <p:sp>
        <p:nvSpPr>
          <p:cNvPr id="2" name="Title 1"/>
          <p:cNvSpPr>
            <a:spLocks noGrp="1"/>
          </p:cNvSpPr>
          <p:nvPr>
            <p:ph type="ctrTitle"/>
          </p:nvPr>
        </p:nvSpPr>
        <p:spPr>
          <a:xfrm>
            <a:off x="74613" y="1524000"/>
            <a:ext cx="12039600" cy="1451956"/>
          </a:xfrm>
          <a:solidFill>
            <a:schemeClr val="tx1"/>
          </a:solidFill>
        </p:spPr>
        <p:txBody>
          <a:bodyPr>
            <a:normAutofit/>
          </a:bodyPr>
          <a:lstStyle/>
          <a:p>
            <a:r>
              <a:rPr lang="en-US" sz="4400" dirty="0"/>
              <a:t>Cyber Safety for Seniors</a:t>
            </a:r>
            <a:endParaRPr lang="en-US" sz="32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Citations</a:t>
            </a:r>
          </a:p>
        </p:txBody>
      </p:sp>
      <p:sp>
        <p:nvSpPr>
          <p:cNvPr id="3" name="Content Placeholder 2"/>
          <p:cNvSpPr>
            <a:spLocks noGrp="1"/>
          </p:cNvSpPr>
          <p:nvPr>
            <p:ph sz="quarter" idx="1"/>
          </p:nvPr>
        </p:nvSpPr>
        <p:spPr>
          <a:xfrm>
            <a:off x="1218883" y="1701797"/>
            <a:ext cx="5408929" cy="4462272"/>
          </a:xfrm>
        </p:spPr>
        <p:txBody>
          <a:bodyPr>
            <a:normAutofit fontScale="85000" lnSpcReduction="20000"/>
          </a:bodyPr>
          <a:lstStyle/>
          <a:p>
            <a:r>
              <a:rPr lang="en-US" dirty="0">
                <a:hlinkClick r:id="rId2"/>
              </a:rPr>
              <a:t>https://www.thesslstore.com/blog/5-ways-to-determine-if-a-website-is-fake-fraudulent-or-a-scam/</a:t>
            </a:r>
            <a:endParaRPr lang="en-US" dirty="0"/>
          </a:p>
          <a:p>
            <a:r>
              <a:rPr lang="en-US" dirty="0">
                <a:hlinkClick r:id="rId3"/>
              </a:rPr>
              <a:t>https://www.getcybersafe.gc.ca/en/blogs/how-older-adults-can-protect-themselves-most-common-cyber-security-threats</a:t>
            </a:r>
            <a:endParaRPr lang="en-US" dirty="0"/>
          </a:p>
          <a:p>
            <a:r>
              <a:rPr lang="en-US" dirty="0">
                <a:hlinkClick r:id="rId4"/>
              </a:rPr>
              <a:t>https://www.firstcolumbiabank.com/blog/account-protection/5-cybersecurity-threats-targeting-seniors-in-2023#:~:text=Phishing%20Scams&amp;text=When%20cyber%20criminals%20phish%2C%20they,in%20order%20to%20defraud%20you</a:t>
            </a:r>
            <a:endParaRPr lang="en-US" dirty="0"/>
          </a:p>
          <a:p>
            <a:r>
              <a:rPr lang="en-US" dirty="0">
                <a:hlinkClick r:id="rId5"/>
              </a:rPr>
              <a:t>https://www.fdacs.gov/Consumer-Resources/Scams-and-Fraud/Online-Shopping-Scams</a:t>
            </a:r>
            <a:endParaRPr lang="en-US" dirty="0"/>
          </a:p>
          <a:p>
            <a:endParaRPr lang="en-US" dirty="0"/>
          </a:p>
        </p:txBody>
      </p:sp>
      <p:pic>
        <p:nvPicPr>
          <p:cNvPr id="9218" name="Picture 2" descr="Magnifying Glass Icon&quot; Images – Browse 816 Stock Photos, Vectors, and Video  | Adobe Stock">
            <a:extLst>
              <a:ext uri="{FF2B5EF4-FFF2-40B4-BE49-F238E27FC236}">
                <a16:creationId xmlns:a16="http://schemas.microsoft.com/office/drawing/2014/main" id="{0A448947-A175-6131-AE8C-5A48366415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5012" y="1828800"/>
            <a:ext cx="48006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94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questions?</a:t>
            </a:r>
          </a:p>
        </p:txBody>
      </p:sp>
    </p:spTree>
    <p:extLst>
      <p:ext uri="{BB962C8B-B14F-4D97-AF65-F5344CB8AC3E}">
        <p14:creationId xmlns:p14="http://schemas.microsoft.com/office/powerpoint/2010/main" val="180479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Cybersecurity Environment</a:t>
            </a:r>
          </a:p>
        </p:txBody>
      </p:sp>
      <p:sp>
        <p:nvSpPr>
          <p:cNvPr id="3" name="Content Placeholder 2"/>
          <p:cNvSpPr>
            <a:spLocks noGrp="1"/>
          </p:cNvSpPr>
          <p:nvPr>
            <p:ph sz="quarter" idx="1"/>
          </p:nvPr>
        </p:nvSpPr>
        <p:spPr/>
        <p:txBody>
          <a:bodyPr/>
          <a:lstStyle/>
          <a:p>
            <a:r>
              <a:rPr lang="en-US" dirty="0"/>
              <a:t>Technology Access</a:t>
            </a:r>
          </a:p>
          <a:p>
            <a:endParaRPr lang="en-US" dirty="0"/>
          </a:p>
          <a:p>
            <a:pPr lvl="1"/>
            <a:r>
              <a:rPr lang="en-US" dirty="0"/>
              <a:t>Laptops</a:t>
            </a:r>
          </a:p>
          <a:p>
            <a:endParaRPr lang="en-US" dirty="0"/>
          </a:p>
          <a:p>
            <a:pPr lvl="1"/>
            <a:r>
              <a:rPr lang="en-US" dirty="0"/>
              <a:t>Tablets and Phones</a:t>
            </a:r>
          </a:p>
          <a:p>
            <a:endParaRPr lang="en-US" dirty="0"/>
          </a:p>
          <a:p>
            <a:pPr lvl="1"/>
            <a:r>
              <a:rPr lang="en-US" dirty="0"/>
              <a:t>The Internet</a:t>
            </a:r>
          </a:p>
        </p:txBody>
      </p:sp>
      <p:pic>
        <p:nvPicPr>
          <p:cNvPr id="7170" name="Picture 2" descr="How Devices By Country Affect Cross Border E-Commerce Success - Flow">
            <a:extLst>
              <a:ext uri="{FF2B5EF4-FFF2-40B4-BE49-F238E27FC236}">
                <a16:creationId xmlns:a16="http://schemas.microsoft.com/office/drawing/2014/main" id="{58DE0071-CAED-E3E6-919E-4091BB51E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212" y="1447800"/>
            <a:ext cx="5486400" cy="3659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92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Most common cyber threats for seniors</a:t>
            </a:r>
          </a:p>
        </p:txBody>
      </p:sp>
      <p:sp>
        <p:nvSpPr>
          <p:cNvPr id="3" name="Content Placeholder 2"/>
          <p:cNvSpPr>
            <a:spLocks noGrp="1"/>
          </p:cNvSpPr>
          <p:nvPr>
            <p:ph sz="quarter" idx="1"/>
          </p:nvPr>
        </p:nvSpPr>
        <p:spPr>
          <a:xfrm>
            <a:off x="1065212" y="1676400"/>
            <a:ext cx="4373025" cy="4343400"/>
          </a:xfrm>
        </p:spPr>
        <p:txBody>
          <a:bodyPr>
            <a:normAutofit fontScale="77500" lnSpcReduction="20000"/>
          </a:bodyPr>
          <a:lstStyle/>
          <a:p>
            <a:pPr marL="0" indent="0">
              <a:buNone/>
            </a:pPr>
            <a:r>
              <a:rPr lang="en-US" sz="3100" dirty="0">
                <a:latin typeface="Alright Sans"/>
              </a:rPr>
              <a:t>Phishing</a:t>
            </a:r>
          </a:p>
          <a:p>
            <a:r>
              <a:rPr lang="en-US" dirty="0"/>
              <a:t>Emails</a:t>
            </a:r>
          </a:p>
          <a:p>
            <a:r>
              <a:rPr lang="en-US" dirty="0"/>
              <a:t>Phone calls and Text Messages</a:t>
            </a:r>
          </a:p>
          <a:p>
            <a:pPr marL="0" indent="0">
              <a:buNone/>
            </a:pPr>
            <a:endParaRPr lang="en-US" dirty="0"/>
          </a:p>
          <a:p>
            <a:pPr marL="0" indent="0">
              <a:buNone/>
            </a:pPr>
            <a:r>
              <a:rPr lang="en-US" sz="3100" dirty="0">
                <a:latin typeface="Alright Sans"/>
              </a:rPr>
              <a:t>What to watch out  for?</a:t>
            </a:r>
          </a:p>
          <a:p>
            <a:r>
              <a:rPr lang="en-US" dirty="0"/>
              <a:t>Emails or text messages from banks, schools, hospitals, the IRS, etc. requesting money or personal information.</a:t>
            </a:r>
          </a:p>
          <a:p>
            <a:r>
              <a:rPr lang="en-US" dirty="0"/>
              <a:t>Request with urgent claims, to log into an account, click on a link.</a:t>
            </a:r>
          </a:p>
          <a:p>
            <a:r>
              <a:rPr lang="en-US" dirty="0"/>
              <a:t>Emails or messages with file attachments, cheap graphics and/or spelling and grammar errors. </a:t>
            </a:r>
            <a:br>
              <a:rPr lang="en-US" dirty="0"/>
            </a:br>
            <a:endParaRPr lang="en-US" dirty="0"/>
          </a:p>
        </p:txBody>
      </p:sp>
      <p:sp>
        <p:nvSpPr>
          <p:cNvPr id="6" name="TextBox 5">
            <a:extLst>
              <a:ext uri="{FF2B5EF4-FFF2-40B4-BE49-F238E27FC236}">
                <a16:creationId xmlns:a16="http://schemas.microsoft.com/office/drawing/2014/main" id="{95346FA9-6A07-1C9C-205F-DDD70F74E30B}"/>
              </a:ext>
            </a:extLst>
          </p:cNvPr>
          <p:cNvSpPr txBox="1"/>
          <p:nvPr/>
        </p:nvSpPr>
        <p:spPr>
          <a:xfrm>
            <a:off x="6094412" y="1600200"/>
            <a:ext cx="5867400" cy="2062103"/>
          </a:xfrm>
          <a:prstGeom prst="rect">
            <a:avLst/>
          </a:prstGeom>
          <a:noFill/>
        </p:spPr>
        <p:txBody>
          <a:bodyPr wrap="square">
            <a:spAutoFit/>
          </a:bodyPr>
          <a:lstStyle/>
          <a:p>
            <a:pPr>
              <a:buClr>
                <a:schemeClr val="accent1"/>
              </a:buClr>
            </a:pPr>
            <a:r>
              <a:rPr lang="en-US" dirty="0">
                <a:latin typeface="Alright Sans"/>
              </a:rPr>
              <a:t>What to do if you suspect it may be a scam?</a:t>
            </a:r>
          </a:p>
          <a:p>
            <a:pPr marL="342900" indent="-342900">
              <a:buClr>
                <a:schemeClr val="accent1"/>
              </a:buClr>
              <a:buFont typeface="Arial" panose="020B0604020202020204" pitchFamily="34" charset="0"/>
              <a:buChar char="•"/>
            </a:pPr>
            <a:r>
              <a:rPr lang="en-US" sz="2000" dirty="0"/>
              <a:t>STOP. Find a different way to contact the sender or caller to verify the claim before doing anything.</a:t>
            </a:r>
          </a:p>
          <a:p>
            <a:pPr marL="342900" indent="-342900">
              <a:buClr>
                <a:schemeClr val="accent1"/>
              </a:buClr>
              <a:buFont typeface="Arial" panose="020B0604020202020204" pitchFamily="34" charset="0"/>
              <a:buChar char="•"/>
            </a:pPr>
            <a:r>
              <a:rPr lang="en-US" sz="2000" dirty="0"/>
              <a:t>Call the individual or company directly with an official number (like the one in the back of your debit card)</a:t>
            </a:r>
          </a:p>
          <a:p>
            <a:endParaRPr lang="en-US" dirty="0"/>
          </a:p>
        </p:txBody>
      </p:sp>
      <p:pic>
        <p:nvPicPr>
          <p:cNvPr id="1028" name="Picture 4" descr="Phishing Emails - 10 Tips on How to Identify an Attack">
            <a:extLst>
              <a:ext uri="{FF2B5EF4-FFF2-40B4-BE49-F238E27FC236}">
                <a16:creationId xmlns:a16="http://schemas.microsoft.com/office/drawing/2014/main" id="{F555A80E-9A55-9B2D-535B-5E0A22B13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2" y="3352800"/>
            <a:ext cx="54102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44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Most common cyber threats for seniors</a:t>
            </a:r>
          </a:p>
        </p:txBody>
      </p:sp>
      <p:sp>
        <p:nvSpPr>
          <p:cNvPr id="3" name="Content Placeholder 2"/>
          <p:cNvSpPr>
            <a:spLocks noGrp="1"/>
          </p:cNvSpPr>
          <p:nvPr>
            <p:ph sz="quarter" idx="1"/>
          </p:nvPr>
        </p:nvSpPr>
        <p:spPr>
          <a:xfrm>
            <a:off x="1065212" y="1676400"/>
            <a:ext cx="4373025" cy="4724400"/>
          </a:xfrm>
        </p:spPr>
        <p:txBody>
          <a:bodyPr>
            <a:normAutofit fontScale="55000" lnSpcReduction="20000"/>
          </a:bodyPr>
          <a:lstStyle/>
          <a:p>
            <a:pPr marL="0" indent="0">
              <a:buNone/>
            </a:pPr>
            <a:r>
              <a:rPr lang="en-US" sz="4400" dirty="0">
                <a:latin typeface="Alright Sans"/>
              </a:rPr>
              <a:t>Tech Support Scams</a:t>
            </a:r>
          </a:p>
          <a:p>
            <a:r>
              <a:rPr lang="en-US" sz="3600" dirty="0"/>
              <a:t>Scammer contacts user and convinces them their computer has been impacted by a virus or technical issue.</a:t>
            </a:r>
          </a:p>
          <a:p>
            <a:r>
              <a:rPr lang="en-US" sz="3600" dirty="0"/>
              <a:t>Scammer claims they can help them fix it if they are given remote access to the computer</a:t>
            </a:r>
          </a:p>
          <a:p>
            <a:pPr marL="0" indent="0">
              <a:buNone/>
            </a:pPr>
            <a:endParaRPr lang="en-US" dirty="0"/>
          </a:p>
          <a:p>
            <a:pPr marL="0" indent="0">
              <a:buNone/>
            </a:pPr>
            <a:r>
              <a:rPr lang="en-US" sz="4400" dirty="0">
                <a:latin typeface="Alright Sans"/>
              </a:rPr>
              <a:t>What to watch out  for?</a:t>
            </a:r>
          </a:p>
          <a:p>
            <a:r>
              <a:rPr lang="en-US" sz="3600" dirty="0"/>
              <a:t>Emails or text messages tech companies like Microsoft claiming there is something wrong with your computer.</a:t>
            </a:r>
          </a:p>
          <a:p>
            <a:r>
              <a:rPr lang="en-US" sz="3600" dirty="0"/>
              <a:t>Pop ups windows on websites that warn you about viruses.</a:t>
            </a:r>
          </a:p>
          <a:p>
            <a:r>
              <a:rPr lang="en-US" sz="3600" dirty="0"/>
              <a:t>Requests to install anything on your computer.</a:t>
            </a:r>
          </a:p>
        </p:txBody>
      </p:sp>
      <p:sp>
        <p:nvSpPr>
          <p:cNvPr id="6" name="TextBox 5">
            <a:extLst>
              <a:ext uri="{FF2B5EF4-FFF2-40B4-BE49-F238E27FC236}">
                <a16:creationId xmlns:a16="http://schemas.microsoft.com/office/drawing/2014/main" id="{95346FA9-6A07-1C9C-205F-DDD70F74E30B}"/>
              </a:ext>
            </a:extLst>
          </p:cNvPr>
          <p:cNvSpPr txBox="1"/>
          <p:nvPr/>
        </p:nvSpPr>
        <p:spPr>
          <a:xfrm>
            <a:off x="6018212" y="1600200"/>
            <a:ext cx="5867400" cy="2985433"/>
          </a:xfrm>
          <a:prstGeom prst="rect">
            <a:avLst/>
          </a:prstGeom>
          <a:noFill/>
        </p:spPr>
        <p:txBody>
          <a:bodyPr wrap="square">
            <a:spAutoFit/>
          </a:bodyPr>
          <a:lstStyle/>
          <a:p>
            <a:pPr>
              <a:buClr>
                <a:schemeClr val="accent1"/>
              </a:buClr>
            </a:pPr>
            <a:r>
              <a:rPr lang="en-US" dirty="0">
                <a:latin typeface="Alright Sans"/>
              </a:rPr>
              <a:t>How to prevent falling victim to it?</a:t>
            </a:r>
          </a:p>
          <a:p>
            <a:pPr marL="342900" indent="-342900">
              <a:buClr>
                <a:schemeClr val="accent1"/>
              </a:buClr>
              <a:buFont typeface="Arial" panose="020B0604020202020204" pitchFamily="34" charset="0"/>
              <a:buChar char="•"/>
            </a:pPr>
            <a:r>
              <a:rPr lang="en-US" sz="2000" dirty="0"/>
              <a:t>Don’t let anyone gain remote access to your computer.</a:t>
            </a:r>
          </a:p>
          <a:p>
            <a:pPr marL="342900" indent="-342900">
              <a:buClr>
                <a:schemeClr val="accent1"/>
              </a:buClr>
              <a:buFont typeface="Arial" panose="020B0604020202020204" pitchFamily="34" charset="0"/>
              <a:buChar char="•"/>
            </a:pPr>
            <a:r>
              <a:rPr lang="en-US" sz="2000" dirty="0"/>
              <a:t>Never click on any pop up windows on websites that warn you about viruses.</a:t>
            </a:r>
          </a:p>
          <a:p>
            <a:pPr marL="342900" indent="-342900">
              <a:buClr>
                <a:schemeClr val="accent1"/>
              </a:buClr>
              <a:buFont typeface="Arial" panose="020B0604020202020204" pitchFamily="34" charset="0"/>
              <a:buChar char="•"/>
            </a:pPr>
            <a:r>
              <a:rPr lang="en-US" sz="2000" dirty="0"/>
              <a:t>Never download or install programs from unknown sources.</a:t>
            </a:r>
          </a:p>
          <a:p>
            <a:pPr marL="342900" indent="-342900">
              <a:buClr>
                <a:schemeClr val="accent1"/>
              </a:buClr>
              <a:buFont typeface="Arial" panose="020B0604020202020204" pitchFamily="34" charset="0"/>
              <a:buChar char="•"/>
            </a:pPr>
            <a:endParaRPr lang="en-US" sz="2000" dirty="0"/>
          </a:p>
          <a:p>
            <a:pPr marL="342900" indent="-342900">
              <a:buClr>
                <a:schemeClr val="accent1"/>
              </a:buClr>
              <a:buFont typeface="Arial" panose="020B0604020202020204" pitchFamily="34" charset="0"/>
              <a:buChar char="•"/>
            </a:pPr>
            <a:endParaRPr lang="en-US" sz="2000" dirty="0"/>
          </a:p>
          <a:p>
            <a:endParaRPr lang="en-US" dirty="0"/>
          </a:p>
        </p:txBody>
      </p:sp>
      <p:pic>
        <p:nvPicPr>
          <p:cNvPr id="2052" name="Picture 4" descr="Fake Website Popup Scams - Scareware | Madison County Bank">
            <a:extLst>
              <a:ext uri="{FF2B5EF4-FFF2-40B4-BE49-F238E27FC236}">
                <a16:creationId xmlns:a16="http://schemas.microsoft.com/office/drawing/2014/main" id="{34EAD526-272C-7E6A-F4BE-FF5B865CF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7739" y="3720166"/>
            <a:ext cx="4419600" cy="2985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84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Pop up Advertisement</a:t>
            </a:r>
          </a:p>
        </p:txBody>
      </p:sp>
      <p:sp>
        <p:nvSpPr>
          <p:cNvPr id="3" name="Content Placeholder 2"/>
          <p:cNvSpPr>
            <a:spLocks noGrp="1"/>
          </p:cNvSpPr>
          <p:nvPr>
            <p:ph sz="quarter" idx="1"/>
          </p:nvPr>
        </p:nvSpPr>
        <p:spPr>
          <a:xfrm>
            <a:off x="303212" y="1447800"/>
            <a:ext cx="11276172" cy="4495800"/>
          </a:xfrm>
        </p:spPr>
        <p:txBody>
          <a:bodyPr>
            <a:normAutofit/>
          </a:bodyPr>
          <a:lstStyle/>
          <a:p>
            <a:endParaRPr lang="en-US" dirty="0"/>
          </a:p>
          <a:p>
            <a:endParaRPr lang="en-US" dirty="0"/>
          </a:p>
        </p:txBody>
      </p:sp>
      <p:pic>
        <p:nvPicPr>
          <p:cNvPr id="2050" name="Picture 2" descr="A graphic shows an example of pop-up phishing, one of the common types of phishing attacks.">
            <a:extLst>
              <a:ext uri="{FF2B5EF4-FFF2-40B4-BE49-F238E27FC236}">
                <a16:creationId xmlns:a16="http://schemas.microsoft.com/office/drawing/2014/main" id="{461226D7-F80A-7824-4C16-959308D3B4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1212" y="1295400"/>
            <a:ext cx="4640263" cy="51046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37D5AD-0C2E-07C0-D6E0-647883D8DCBD}"/>
              </a:ext>
            </a:extLst>
          </p:cNvPr>
          <p:cNvSpPr txBox="1"/>
          <p:nvPr/>
        </p:nvSpPr>
        <p:spPr>
          <a:xfrm>
            <a:off x="531812" y="1752600"/>
            <a:ext cx="5486400" cy="281615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a:t>Random pop ups that uses adware to in attempt to get users to click on it and download malware to the computer</a:t>
            </a:r>
          </a:p>
          <a:p>
            <a:pPr marL="342900" indent="-342900">
              <a:lnSpc>
                <a:spcPct val="150000"/>
              </a:lnSpc>
              <a:buFont typeface="Arial" panose="020B0604020202020204" pitchFamily="34" charset="0"/>
              <a:buChar char="•"/>
            </a:pPr>
            <a:r>
              <a:rPr lang="en-US" dirty="0"/>
              <a:t>Feeds off of what users search most</a:t>
            </a:r>
          </a:p>
          <a:p>
            <a:pPr marL="342900" indent="-342900">
              <a:lnSpc>
                <a:spcPct val="150000"/>
              </a:lnSpc>
              <a:buFont typeface="Arial" panose="020B0604020202020204" pitchFamily="34" charset="0"/>
              <a:buChar char="•"/>
            </a:pPr>
            <a:r>
              <a:rPr lang="en-US" dirty="0"/>
              <a:t>Fake pop up notifications of being hacked </a:t>
            </a:r>
          </a:p>
        </p:txBody>
      </p:sp>
    </p:spTree>
    <p:extLst>
      <p:ext uri="{BB962C8B-B14F-4D97-AF65-F5344CB8AC3E}">
        <p14:creationId xmlns:p14="http://schemas.microsoft.com/office/powerpoint/2010/main" val="224360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Most common cyber threats for seniors</a:t>
            </a:r>
          </a:p>
        </p:txBody>
      </p:sp>
      <p:sp>
        <p:nvSpPr>
          <p:cNvPr id="3" name="Content Placeholder 2"/>
          <p:cNvSpPr>
            <a:spLocks noGrp="1"/>
          </p:cNvSpPr>
          <p:nvPr>
            <p:ph sz="quarter" idx="1"/>
          </p:nvPr>
        </p:nvSpPr>
        <p:spPr>
          <a:xfrm>
            <a:off x="1065212" y="1676400"/>
            <a:ext cx="4373025" cy="4648200"/>
          </a:xfrm>
        </p:spPr>
        <p:txBody>
          <a:bodyPr>
            <a:normAutofit fontScale="70000" lnSpcReduction="20000"/>
          </a:bodyPr>
          <a:lstStyle/>
          <a:p>
            <a:pPr marL="0" indent="0" algn="l">
              <a:buNone/>
            </a:pPr>
            <a:r>
              <a:rPr lang="en-US" sz="3400" b="0" i="0" dirty="0">
                <a:solidFill>
                  <a:srgbClr val="120E0E"/>
                </a:solidFill>
                <a:effectLst/>
                <a:latin typeface="Alright Sans"/>
              </a:rPr>
              <a:t>Grandparent and Romance Scams</a:t>
            </a:r>
          </a:p>
          <a:p>
            <a:r>
              <a:rPr lang="en-US" sz="2900" dirty="0"/>
              <a:t>With Grandparent Scams, scammers will reach out to older individuals impersonating their grandchild, or someone in their care (school or hospital), the scammer will usually ask for money for the child. </a:t>
            </a:r>
          </a:p>
          <a:p>
            <a:r>
              <a:rPr lang="en-US" sz="2900" dirty="0"/>
              <a:t>With Romance Scams, scammers will pretend to be a love interest, and may even spend a long time communicating to build trust, they will usually ask for money as well.</a:t>
            </a:r>
          </a:p>
          <a:p>
            <a:pPr marL="0" indent="0">
              <a:buNone/>
            </a:pPr>
            <a:endParaRPr lang="en-US" dirty="0"/>
          </a:p>
          <a:p>
            <a:pPr marL="0" indent="0">
              <a:buNone/>
            </a:pPr>
            <a:r>
              <a:rPr lang="en-US" sz="3400" dirty="0">
                <a:latin typeface="Alright Sans"/>
              </a:rPr>
              <a:t>What to watch out  for?</a:t>
            </a:r>
          </a:p>
          <a:p>
            <a:r>
              <a:rPr lang="en-US" sz="2900" dirty="0"/>
              <a:t>Requests for money </a:t>
            </a:r>
          </a:p>
          <a:p>
            <a:r>
              <a:rPr lang="en-US" sz="2900" dirty="0"/>
              <a:t>Urgency</a:t>
            </a:r>
          </a:p>
        </p:txBody>
      </p:sp>
      <p:sp>
        <p:nvSpPr>
          <p:cNvPr id="6" name="TextBox 5">
            <a:extLst>
              <a:ext uri="{FF2B5EF4-FFF2-40B4-BE49-F238E27FC236}">
                <a16:creationId xmlns:a16="http://schemas.microsoft.com/office/drawing/2014/main" id="{95346FA9-6A07-1C9C-205F-DDD70F74E30B}"/>
              </a:ext>
            </a:extLst>
          </p:cNvPr>
          <p:cNvSpPr txBox="1"/>
          <p:nvPr/>
        </p:nvSpPr>
        <p:spPr>
          <a:xfrm>
            <a:off x="6018212" y="1600200"/>
            <a:ext cx="5867400" cy="2985433"/>
          </a:xfrm>
          <a:prstGeom prst="rect">
            <a:avLst/>
          </a:prstGeom>
          <a:noFill/>
        </p:spPr>
        <p:txBody>
          <a:bodyPr wrap="square">
            <a:spAutoFit/>
          </a:bodyPr>
          <a:lstStyle/>
          <a:p>
            <a:pPr>
              <a:buClr>
                <a:schemeClr val="accent1"/>
              </a:buClr>
            </a:pPr>
            <a:r>
              <a:rPr lang="en-US" dirty="0">
                <a:latin typeface="Alright Sans"/>
              </a:rPr>
              <a:t>How to prevent falling victim to it?</a:t>
            </a:r>
          </a:p>
          <a:p>
            <a:pPr marL="342900" indent="-342900">
              <a:buClr>
                <a:schemeClr val="accent1"/>
              </a:buClr>
              <a:buFont typeface="Arial" panose="020B0604020202020204" pitchFamily="34" charset="0"/>
              <a:buChar char="•"/>
            </a:pPr>
            <a:r>
              <a:rPr lang="en-US" sz="2000" dirty="0"/>
              <a:t>Verify the claim with their parent or other relative, call the officials numbers of the school or hospital to check.</a:t>
            </a:r>
          </a:p>
          <a:p>
            <a:pPr marL="342900" indent="-342900">
              <a:buClr>
                <a:schemeClr val="accent1"/>
              </a:buClr>
              <a:buFont typeface="Arial" panose="020B0604020202020204" pitchFamily="34" charset="0"/>
              <a:buChar char="•"/>
            </a:pPr>
            <a:r>
              <a:rPr lang="en-US" sz="2000" dirty="0"/>
              <a:t>Do a background check.</a:t>
            </a:r>
          </a:p>
          <a:p>
            <a:pPr marL="342900" indent="-342900">
              <a:buClr>
                <a:schemeClr val="accent1"/>
              </a:buClr>
              <a:buFont typeface="Arial" panose="020B0604020202020204" pitchFamily="34" charset="0"/>
              <a:buChar char="•"/>
            </a:pPr>
            <a:r>
              <a:rPr lang="en-US" sz="2000" dirty="0"/>
              <a:t>Never send any sort of payment or give away any credit card or bank information.</a:t>
            </a:r>
          </a:p>
          <a:p>
            <a:pPr marL="342900" indent="-342900">
              <a:buClr>
                <a:schemeClr val="accent1"/>
              </a:buClr>
              <a:buFont typeface="Arial" panose="020B0604020202020204" pitchFamily="34" charset="0"/>
              <a:buChar char="•"/>
            </a:pPr>
            <a:endParaRPr lang="en-US" sz="2000" dirty="0"/>
          </a:p>
          <a:p>
            <a:pPr marL="342900" indent="-342900">
              <a:buClr>
                <a:schemeClr val="accent1"/>
              </a:buClr>
              <a:buFont typeface="Arial" panose="020B0604020202020204" pitchFamily="34" charset="0"/>
              <a:buChar char="•"/>
            </a:pPr>
            <a:endParaRPr lang="en-US" sz="2000" dirty="0"/>
          </a:p>
          <a:p>
            <a:endParaRPr lang="en-US" dirty="0"/>
          </a:p>
        </p:txBody>
      </p:sp>
      <p:pic>
        <p:nvPicPr>
          <p:cNvPr id="3074" name="Picture 2" descr="Scammers use AI to enhance their family emergency schemes | Consumer Advice">
            <a:extLst>
              <a:ext uri="{FF2B5EF4-FFF2-40B4-BE49-F238E27FC236}">
                <a16:creationId xmlns:a16="http://schemas.microsoft.com/office/drawing/2014/main" id="{40EC3F26-7AA8-089D-0D15-97FC108CF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2062" y="3581400"/>
            <a:ext cx="26797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93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Most common cyber threats for seniors</a:t>
            </a:r>
          </a:p>
        </p:txBody>
      </p:sp>
      <p:sp>
        <p:nvSpPr>
          <p:cNvPr id="3" name="Content Placeholder 2"/>
          <p:cNvSpPr>
            <a:spLocks noGrp="1"/>
          </p:cNvSpPr>
          <p:nvPr>
            <p:ph sz="quarter" idx="1"/>
          </p:nvPr>
        </p:nvSpPr>
        <p:spPr>
          <a:xfrm>
            <a:off x="1065212" y="1676400"/>
            <a:ext cx="4373025" cy="4038600"/>
          </a:xfrm>
        </p:spPr>
        <p:txBody>
          <a:bodyPr>
            <a:normAutofit fontScale="70000" lnSpcReduction="20000"/>
          </a:bodyPr>
          <a:lstStyle/>
          <a:p>
            <a:pPr marL="0" indent="0" algn="l">
              <a:buNone/>
            </a:pPr>
            <a:r>
              <a:rPr lang="en-US" sz="3400" b="0" i="0" dirty="0">
                <a:solidFill>
                  <a:srgbClr val="120E0E"/>
                </a:solidFill>
                <a:effectLst/>
                <a:latin typeface="Alright Sans"/>
              </a:rPr>
              <a:t>Online Shopping Scams</a:t>
            </a:r>
          </a:p>
          <a:p>
            <a:r>
              <a:rPr lang="en-US" dirty="0"/>
              <a:t>Using online ads on social media, google and other websites, scammers will direct victims to fraudulent websites selling fake products.</a:t>
            </a:r>
          </a:p>
          <a:p>
            <a:r>
              <a:rPr lang="en-US" dirty="0"/>
              <a:t>When you make the purchase, they not only have your payment, but your financial information as well.</a:t>
            </a:r>
          </a:p>
          <a:p>
            <a:pPr marL="0" indent="0">
              <a:buNone/>
            </a:pPr>
            <a:endParaRPr lang="en-US" dirty="0"/>
          </a:p>
          <a:p>
            <a:pPr marL="0" indent="0">
              <a:buNone/>
            </a:pPr>
            <a:r>
              <a:rPr lang="en-US" sz="3400" dirty="0">
                <a:latin typeface="Alright Sans"/>
              </a:rPr>
              <a:t>What to watch out  for?</a:t>
            </a:r>
          </a:p>
          <a:p>
            <a:r>
              <a:rPr lang="en-US" dirty="0"/>
              <a:t>Unusually cheap products or huge discounts.</a:t>
            </a:r>
          </a:p>
          <a:p>
            <a:r>
              <a:rPr lang="en-US" dirty="0"/>
              <a:t>Store social media pages are very new.</a:t>
            </a:r>
          </a:p>
          <a:p>
            <a:r>
              <a:rPr lang="en-US" dirty="0"/>
              <a:t>Website has limited information about privacy, terms and conditions, contact details and other policies.</a:t>
            </a:r>
          </a:p>
        </p:txBody>
      </p:sp>
      <p:sp>
        <p:nvSpPr>
          <p:cNvPr id="6" name="TextBox 5">
            <a:extLst>
              <a:ext uri="{FF2B5EF4-FFF2-40B4-BE49-F238E27FC236}">
                <a16:creationId xmlns:a16="http://schemas.microsoft.com/office/drawing/2014/main" id="{95346FA9-6A07-1C9C-205F-DDD70F74E30B}"/>
              </a:ext>
            </a:extLst>
          </p:cNvPr>
          <p:cNvSpPr txBox="1"/>
          <p:nvPr/>
        </p:nvSpPr>
        <p:spPr>
          <a:xfrm>
            <a:off x="5789612" y="1417638"/>
            <a:ext cx="5867400" cy="3662541"/>
          </a:xfrm>
          <a:prstGeom prst="rect">
            <a:avLst/>
          </a:prstGeom>
          <a:noFill/>
        </p:spPr>
        <p:txBody>
          <a:bodyPr wrap="square">
            <a:spAutoFit/>
          </a:bodyPr>
          <a:lstStyle/>
          <a:p>
            <a:pPr>
              <a:buClr>
                <a:schemeClr val="accent1"/>
              </a:buClr>
            </a:pPr>
            <a:r>
              <a:rPr lang="en-US" dirty="0">
                <a:latin typeface="Alright Sans"/>
              </a:rPr>
              <a:t>How to prevent falling victim to it?</a:t>
            </a:r>
          </a:p>
          <a:p>
            <a:pPr marL="342900" indent="-342900">
              <a:buFont typeface="Arial" panose="020B0604020202020204" pitchFamily="34" charset="0"/>
              <a:buChar char="•"/>
            </a:pPr>
            <a:r>
              <a:rPr lang="en-US" sz="1800" dirty="0"/>
              <a:t>Check that the website is secure. Look for the padlock symbol on the address bar and check that the address starts with “https”.</a:t>
            </a:r>
          </a:p>
          <a:p>
            <a:pPr marL="342900" indent="-342900">
              <a:buFont typeface="Arial" panose="020B0604020202020204" pitchFamily="34" charset="0"/>
              <a:buChar char="•"/>
            </a:pPr>
            <a:r>
              <a:rPr lang="en-US" sz="1800" dirty="0"/>
              <a:t>Use resources like web searching “is site.com a scam” or enter the website address on urlvoid.com. </a:t>
            </a:r>
          </a:p>
          <a:p>
            <a:pPr marL="342900" indent="-342900">
              <a:buFont typeface="Arial" panose="020B0604020202020204" pitchFamily="34" charset="0"/>
              <a:buChar char="•"/>
            </a:pPr>
            <a:r>
              <a:rPr lang="en-US" sz="1800" dirty="0"/>
              <a:t>When paying, use secure payment methods like </a:t>
            </a:r>
            <a:r>
              <a:rPr lang="en-US" sz="1800" dirty="0" err="1"/>
              <a:t>paypal</a:t>
            </a:r>
            <a:r>
              <a:rPr lang="en-US" sz="1800" dirty="0"/>
              <a:t> or a credit card.</a:t>
            </a:r>
          </a:p>
          <a:p>
            <a:pPr marL="342900" indent="-342900">
              <a:buFont typeface="Arial" panose="020B0604020202020204" pitchFamily="34" charset="0"/>
              <a:buChar char="•"/>
            </a:pPr>
            <a:r>
              <a:rPr lang="en-US" sz="1800" dirty="0"/>
              <a:t>Avoid paying up front for goods via money-order, wire transfers or any unsecure payment methods.</a:t>
            </a:r>
          </a:p>
          <a:p>
            <a:pPr marL="342900" indent="-342900">
              <a:buClr>
                <a:schemeClr val="accent1"/>
              </a:buClr>
              <a:buFont typeface="Arial" panose="020B0604020202020204" pitchFamily="34" charset="0"/>
              <a:buChar char="•"/>
            </a:pPr>
            <a:endParaRPr lang="en-US" sz="2000" dirty="0"/>
          </a:p>
          <a:p>
            <a:pPr marL="342900" indent="-342900">
              <a:buClr>
                <a:schemeClr val="accent1"/>
              </a:buClr>
              <a:buFont typeface="Arial" panose="020B0604020202020204" pitchFamily="34" charset="0"/>
              <a:buChar char="•"/>
            </a:pPr>
            <a:endParaRPr lang="en-US" sz="2000" dirty="0"/>
          </a:p>
          <a:p>
            <a:endParaRPr lang="en-US" dirty="0"/>
          </a:p>
        </p:txBody>
      </p:sp>
      <p:pic>
        <p:nvPicPr>
          <p:cNvPr id="4100" name="Picture 4" descr="Spot the scam signs | Scamwatch">
            <a:extLst>
              <a:ext uri="{FF2B5EF4-FFF2-40B4-BE49-F238E27FC236}">
                <a16:creationId xmlns:a16="http://schemas.microsoft.com/office/drawing/2014/main" id="{60485EA3-DF31-C143-9B73-119BEB177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612" y="4038600"/>
            <a:ext cx="58674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6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Hacking and Security Breaches</a:t>
            </a:r>
          </a:p>
        </p:txBody>
      </p:sp>
      <p:sp>
        <p:nvSpPr>
          <p:cNvPr id="4" name="Content Placeholder 3"/>
          <p:cNvSpPr>
            <a:spLocks noGrp="1"/>
          </p:cNvSpPr>
          <p:nvPr>
            <p:ph sz="quarter" idx="2"/>
          </p:nvPr>
        </p:nvSpPr>
        <p:spPr>
          <a:xfrm>
            <a:off x="6576887" y="1600200"/>
            <a:ext cx="4997418" cy="4419600"/>
          </a:xfrm>
        </p:spPr>
        <p:txBody>
          <a:bodyPr>
            <a:normAutofit/>
          </a:bodyPr>
          <a:lstStyle/>
          <a:p>
            <a:r>
              <a:rPr lang="en-US" dirty="0">
                <a:latin typeface="Alright Sans"/>
              </a:rPr>
              <a:t>Trojan Attack:</a:t>
            </a:r>
          </a:p>
          <a:p>
            <a:pPr lvl="1"/>
            <a:r>
              <a:rPr lang="en-US" b="0" i="0" dirty="0">
                <a:solidFill>
                  <a:srgbClr val="000000"/>
                </a:solidFill>
                <a:effectLst/>
              </a:rPr>
              <a:t> </a:t>
            </a:r>
            <a:r>
              <a:rPr lang="en-US" dirty="0">
                <a:solidFill>
                  <a:srgbClr val="000000"/>
                </a:solidFill>
              </a:rPr>
              <a:t>T</a:t>
            </a:r>
            <a:r>
              <a:rPr lang="en-US" b="0" i="0" dirty="0">
                <a:solidFill>
                  <a:srgbClr val="000000"/>
                </a:solidFill>
                <a:effectLst/>
              </a:rPr>
              <a:t>ype of malware that downloads onto a computer disguised as a legitimate program.”</a:t>
            </a:r>
          </a:p>
          <a:p>
            <a:pPr lvl="1"/>
            <a:r>
              <a:rPr lang="en-US" dirty="0">
                <a:latin typeface="Alright Sans"/>
              </a:rPr>
              <a:t>Evil Twin:</a:t>
            </a:r>
          </a:p>
          <a:p>
            <a:pPr lvl="1"/>
            <a:r>
              <a:rPr lang="en-US" dirty="0">
                <a:solidFill>
                  <a:srgbClr val="000000"/>
                </a:solidFill>
              </a:rPr>
              <a:t> S</a:t>
            </a:r>
            <a:r>
              <a:rPr lang="en-US" dirty="0">
                <a:solidFill>
                  <a:srgbClr val="000000"/>
                </a:solidFill>
                <a:hlinkClick r:id="rId2">
                  <a:extLst>
                    <a:ext uri="{A12FA001-AC4F-418D-AE19-62706E023703}">
                      <ahyp:hlinkClr xmlns:ahyp="http://schemas.microsoft.com/office/drawing/2018/hyperlinkcolor" val="tx"/>
                    </a:ext>
                  </a:extLst>
                </a:hlinkClick>
              </a:rPr>
              <a:t>poofing cyberattack</a:t>
            </a:r>
            <a:r>
              <a:rPr lang="en-US" dirty="0">
                <a:solidFill>
                  <a:srgbClr val="000000"/>
                </a:solidFill>
              </a:rPr>
              <a:t> that works by tricking users into connecting to a fake Wi-Fi access point that mimics a legitimate network</a:t>
            </a:r>
          </a:p>
          <a:p>
            <a:pPr lvl="1"/>
            <a:r>
              <a:rPr lang="en-US" i="0" dirty="0">
                <a:effectLst/>
              </a:rPr>
              <a:t>Avoid Public Wi-Fi for Sensitive Transactions.</a:t>
            </a:r>
            <a:endParaRPr lang="en-US" dirty="0">
              <a:solidFill>
                <a:srgbClr val="000000"/>
              </a:solidFill>
            </a:endParaRPr>
          </a:p>
        </p:txBody>
      </p:sp>
      <p:pic>
        <p:nvPicPr>
          <p:cNvPr id="8194" name="Picture 2" descr="Avoiding WiFi and Bluetooth Hackers in Your Home | Business and Home  Security Solutions | Northeast OhioAvoiding WiFi and Bluetooth Hackers in  Your Home">
            <a:extLst>
              <a:ext uri="{FF2B5EF4-FFF2-40B4-BE49-F238E27FC236}">
                <a16:creationId xmlns:a16="http://schemas.microsoft.com/office/drawing/2014/main" id="{722205C5-91D1-81B1-259E-2F6A90C1F925}"/>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4997450" cy="2933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18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DF4D-3C11-1A96-68F1-338AC1B812F4}"/>
              </a:ext>
            </a:extLst>
          </p:cNvPr>
          <p:cNvSpPr>
            <a:spLocks noGrp="1"/>
          </p:cNvSpPr>
          <p:nvPr>
            <p:ph type="title"/>
          </p:nvPr>
        </p:nvSpPr>
        <p:spPr/>
        <p:txBody>
          <a:bodyPr/>
          <a:lstStyle/>
          <a:p>
            <a:r>
              <a:rPr lang="en-US" dirty="0"/>
              <a:t>Best Security Practices</a:t>
            </a:r>
          </a:p>
        </p:txBody>
      </p:sp>
      <p:sp>
        <p:nvSpPr>
          <p:cNvPr id="3" name="Content Placeholder 2">
            <a:extLst>
              <a:ext uri="{FF2B5EF4-FFF2-40B4-BE49-F238E27FC236}">
                <a16:creationId xmlns:a16="http://schemas.microsoft.com/office/drawing/2014/main" id="{3A2EC9F0-B128-06BA-2E4B-EF5CE2AA75E0}"/>
              </a:ext>
            </a:extLst>
          </p:cNvPr>
          <p:cNvSpPr>
            <a:spLocks noGrp="1"/>
          </p:cNvSpPr>
          <p:nvPr>
            <p:ph sz="quarter" idx="1"/>
          </p:nvPr>
        </p:nvSpPr>
        <p:spPr/>
        <p:txBody>
          <a:bodyPr/>
          <a:lstStyle/>
          <a:p>
            <a:r>
              <a:rPr lang="en-US" dirty="0"/>
              <a:t>Use strong passwords: a password manager to help remember passwords.</a:t>
            </a:r>
          </a:p>
          <a:p>
            <a:r>
              <a:rPr lang="en-US" dirty="0"/>
              <a:t>Use antivirus software, either built in or from a reputable source.</a:t>
            </a:r>
          </a:p>
          <a:p>
            <a:r>
              <a:rPr lang="en-US" dirty="0"/>
              <a:t>Use 2FA (Two Factor Authentication) wherever possible to add an extra layer of security.</a:t>
            </a:r>
          </a:p>
          <a:p>
            <a:endParaRPr lang="en-US" dirty="0"/>
          </a:p>
        </p:txBody>
      </p:sp>
      <p:pic>
        <p:nvPicPr>
          <p:cNvPr id="6146" name="Picture 2" descr="8 Cyber Security Best Practices For Your Small To Medium-Size Business">
            <a:extLst>
              <a:ext uri="{FF2B5EF4-FFF2-40B4-BE49-F238E27FC236}">
                <a16:creationId xmlns:a16="http://schemas.microsoft.com/office/drawing/2014/main" id="{567C99CE-1741-CFC0-A304-21AFFF4F348E}"/>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bwMode="auto">
          <a:xfrm>
            <a:off x="6616773" y="1524000"/>
            <a:ext cx="4997450" cy="3544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11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schemas.openxmlformats.org/package/2006/metadata/core-properties"/>
    <ds:schemaRef ds:uri="4873beb7-5857-4685-be1f-d57550cc96cc"/>
    <ds:schemaRef ds:uri="http://purl.org/dc/elements/1.1/"/>
    <ds:schemaRef ds:uri="http://schemas.microsoft.com/office/2006/documentManagement/types"/>
    <ds:schemaRef ds:uri="http://purl.org/dc/term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Equity</Template>
  <TotalTime>887</TotalTime>
  <Words>824</Words>
  <Application>Microsoft Office PowerPoint</Application>
  <PresentationFormat>Custom</PresentationFormat>
  <Paragraphs>87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Alright Sans</vt:lpstr>
      <vt:lpstr>Arial</vt:lpstr>
      <vt:lpstr>Calibri</vt:lpstr>
      <vt:lpstr>Franklin Gothic Book</vt:lpstr>
      <vt:lpstr>Perpetua</vt:lpstr>
      <vt:lpstr>Wingdings 2</vt:lpstr>
      <vt:lpstr>Equity</vt:lpstr>
      <vt:lpstr>Cyber Safety for Seniors</vt:lpstr>
      <vt:lpstr>The Cybersecurity Environment</vt:lpstr>
      <vt:lpstr>Most common cyber threats for seniors</vt:lpstr>
      <vt:lpstr>Most common cyber threats for seniors</vt:lpstr>
      <vt:lpstr>Pop up Advertisement</vt:lpstr>
      <vt:lpstr>Most common cyber threats for seniors</vt:lpstr>
      <vt:lpstr>Most common cyber threats for seniors</vt:lpstr>
      <vt:lpstr>Hacking and Security Breaches</vt:lpstr>
      <vt:lpstr>Best Security Practices</vt:lpstr>
      <vt:lpstr>Citations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and the Modern User</dc:title>
  <dc:creator>Brian Martinez</dc:creator>
  <cp:lastModifiedBy>Daniel Aguilar</cp:lastModifiedBy>
  <cp:revision>47</cp:revision>
  <dcterms:created xsi:type="dcterms:W3CDTF">2017-03-07T09:49:32Z</dcterms:created>
  <dcterms:modified xsi:type="dcterms:W3CDTF">2023-11-15T01:04:54Z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