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7" r:id="rId4"/>
    <p:sldId id="259" r:id="rId5"/>
    <p:sldId id="260" r:id="rId6"/>
    <p:sldId id="262" r:id="rId7"/>
    <p:sldId id="263" r:id="rId8"/>
    <p:sldId id="266" r:id="rId9"/>
    <p:sldId id="257" r:id="rId10"/>
    <p:sldId id="278" r:id="rId11"/>
    <p:sldId id="279" r:id="rId12"/>
    <p:sldId id="280" r:id="rId13"/>
    <p:sldId id="281" r:id="rId14"/>
    <p:sldId id="261" r:id="rId15"/>
    <p:sldId id="282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48" y="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23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1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66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75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45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4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27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2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DAFA-7DA2-B04C-8541-BF2B97D17CA7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11A4-DDD7-EA47-83FA-2A3F7422F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38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7006" y="2269632"/>
            <a:ext cx="7772400" cy="1470025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Arial"/>
                <a:cs typeface="Arial"/>
              </a:rPr>
              <a:t>Décapsuleur</a:t>
            </a:r>
          </a:p>
        </p:txBody>
      </p:sp>
      <p:pic>
        <p:nvPicPr>
          <p:cNvPr id="4" name="Image 3" descr="con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5676">
            <a:off x="6579941" y="-93653"/>
            <a:ext cx="2713751" cy="449457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0" y="62263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588178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0" y="55603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524049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0" y="492064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46007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0" y="428093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0" y="39878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0" y="364323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0" y="332179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0" y="300194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0" y="2682095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0" y="23622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0" y="204239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17726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0" y="142802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0" y="110658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0" y="78673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0" y="46687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0" y="1470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0" y="-1728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679222" y="3643237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Recyclability</a:t>
            </a:r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- </a:t>
            </a:r>
            <a:r>
              <a:rPr lang="fr-FR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Reuse</a:t>
            </a:r>
            <a:endParaRPr lang="fr-FR" sz="28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213557" y="6354062"/>
            <a:ext cx="71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pc="300" dirty="0">
                <a:latin typeface="Calibri Light"/>
                <a:cs typeface="Calibri Light"/>
              </a:rPr>
              <a:t>Camille </a:t>
            </a:r>
            <a:r>
              <a:rPr lang="mr-IN" spc="300" dirty="0">
                <a:latin typeface="Calibri Light"/>
                <a:cs typeface="Calibri Light"/>
              </a:rPr>
              <a:t>–</a:t>
            </a:r>
            <a:r>
              <a:rPr lang="fr-FR" spc="300" dirty="0">
                <a:latin typeface="Calibri Light"/>
                <a:cs typeface="Calibri Light"/>
              </a:rPr>
              <a:t> </a:t>
            </a:r>
            <a:r>
              <a:rPr lang="fr-FR" spc="300" dirty="0" err="1">
                <a:latin typeface="Calibri Light"/>
                <a:cs typeface="Calibri Light"/>
              </a:rPr>
              <a:t>Mouna</a:t>
            </a:r>
            <a:r>
              <a:rPr lang="fr-FR" spc="300" dirty="0">
                <a:latin typeface="Calibri Light"/>
                <a:cs typeface="Calibri Light"/>
              </a:rPr>
              <a:t> </a:t>
            </a:r>
            <a:r>
              <a:rPr lang="mr-IN" spc="300" dirty="0">
                <a:latin typeface="Calibri Light"/>
                <a:cs typeface="Calibri Light"/>
              </a:rPr>
              <a:t>–</a:t>
            </a:r>
            <a:r>
              <a:rPr lang="fr-FR" spc="300" dirty="0">
                <a:latin typeface="Calibri Light"/>
                <a:cs typeface="Calibri Light"/>
              </a:rPr>
              <a:t> Christelle </a:t>
            </a:r>
            <a:r>
              <a:rPr lang="mr-IN" spc="300" dirty="0">
                <a:latin typeface="Calibri Light"/>
                <a:cs typeface="Calibri Light"/>
              </a:rPr>
              <a:t>–</a:t>
            </a:r>
            <a:r>
              <a:rPr lang="fr-FR" spc="300" dirty="0">
                <a:latin typeface="Calibri Light"/>
                <a:cs typeface="Calibri Light"/>
              </a:rPr>
              <a:t> </a:t>
            </a:r>
            <a:r>
              <a:rPr lang="fr-FR" spc="300" dirty="0" err="1">
                <a:latin typeface="Calibri Light"/>
                <a:cs typeface="Calibri Light"/>
              </a:rPr>
              <a:t>Tiago</a:t>
            </a:r>
            <a:r>
              <a:rPr lang="fr-FR" spc="300" dirty="0">
                <a:latin typeface="Calibri Light"/>
                <a:cs typeface="Calibri Light"/>
              </a:rPr>
              <a:t> - Juan</a:t>
            </a:r>
          </a:p>
        </p:txBody>
      </p:sp>
    </p:spTree>
    <p:extLst>
      <p:ext uri="{BB962C8B-B14F-4D97-AF65-F5344CB8AC3E}">
        <p14:creationId xmlns:p14="http://schemas.microsoft.com/office/powerpoint/2010/main" val="106528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263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0" y="588178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55603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0" y="524049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492064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0" y="46007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428093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0" y="39878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0" y="364323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0" y="332179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0" y="300194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0" y="2682095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0" y="23622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0" y="204239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0" y="17726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142802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0" y="110658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0" y="78673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0" y="46687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0" y="1470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0" y="-1728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 25" descr="con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5676">
            <a:off x="7618084" y="4633748"/>
            <a:ext cx="1332853" cy="2207499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691445" y="263510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 groupe - compétences 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478845" y="1249406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latin typeface="Calibri Light"/>
                <a:cs typeface="Calibri Light"/>
              </a:rPr>
              <a:t>Gain de compétences: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987952" y="2151363"/>
            <a:ext cx="5321603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Démarche de conception </a:t>
            </a:r>
            <a:r>
              <a:rPr lang="fr-FR" sz="2000" dirty="0">
                <a:latin typeface="Calibri Light"/>
                <a:cs typeface="Calibri Light"/>
              </a:rPr>
              <a:t>(recherches d’existants, croquis d’intentions, </a:t>
            </a:r>
            <a:r>
              <a:rPr lang="fr-FR" sz="2000" dirty="0" err="1">
                <a:latin typeface="Calibri Light"/>
                <a:cs typeface="Calibri Light"/>
              </a:rPr>
              <a:t>moodboards</a:t>
            </a:r>
            <a:r>
              <a:rPr lang="fr-FR" sz="2000" dirty="0">
                <a:latin typeface="Calibri Light"/>
                <a:cs typeface="Calibri Light"/>
              </a:rPr>
              <a:t>, </a:t>
            </a:r>
            <a:r>
              <a:rPr lang="mr-IN" sz="2000" dirty="0">
                <a:latin typeface="Calibri Light"/>
                <a:cs typeface="Calibri Light"/>
              </a:rPr>
              <a:t>…</a:t>
            </a:r>
            <a:r>
              <a:rPr lang="fr-FR" sz="2000" dirty="0">
                <a:latin typeface="Calibri Light"/>
                <a:cs typeface="Calibri Light"/>
              </a:rPr>
              <a:t>)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1987952" y="3279957"/>
            <a:ext cx="5321603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Processus découpe laser </a:t>
            </a:r>
            <a:r>
              <a:rPr lang="fr-FR" sz="2000" dirty="0">
                <a:latin typeface="Calibri Light"/>
                <a:cs typeface="Calibri Light"/>
              </a:rPr>
              <a:t>(fichiers vectoriels, logiciel, machines, matériaux, </a:t>
            </a:r>
            <a:r>
              <a:rPr lang="mr-IN" sz="2000" dirty="0">
                <a:latin typeface="Calibri Light"/>
                <a:cs typeface="Calibri Light"/>
              </a:rPr>
              <a:t>…</a:t>
            </a:r>
            <a:r>
              <a:rPr lang="fr-FR" sz="2000" dirty="0">
                <a:latin typeface="Calibri Light"/>
                <a:cs typeface="Calibri Light"/>
              </a:rPr>
              <a:t>)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987952" y="4374335"/>
            <a:ext cx="5321603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Processus injection manuelle </a:t>
            </a:r>
            <a:r>
              <a:rPr lang="fr-FR" sz="2000" dirty="0">
                <a:latin typeface="Calibri Light"/>
                <a:cs typeface="Calibri Light"/>
              </a:rPr>
              <a:t>(machines, matériaux, recyclage matériaux, </a:t>
            </a:r>
            <a:r>
              <a:rPr lang="mr-IN" sz="2000" dirty="0">
                <a:latin typeface="Calibri Light"/>
                <a:cs typeface="Calibri Light"/>
              </a:rPr>
              <a:t>…</a:t>
            </a:r>
            <a:r>
              <a:rPr lang="fr-FR" sz="2000" dirty="0">
                <a:latin typeface="Calibri Light"/>
                <a:cs typeface="Calibri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055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0" y="62263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588178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0" y="55603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524049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0" y="492064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46007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0" y="428093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39878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0" y="364323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0" y="332179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0" y="300194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0" y="2682095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0" y="23622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0" y="204239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0" y="17726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0" y="142802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110658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0" y="78673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0" y="46687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0" y="1470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0" y="-1728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 24" descr="con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5676">
            <a:off x="7618084" y="4633748"/>
            <a:ext cx="1332853" cy="220749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691445" y="263510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L’objet</a:t>
            </a:r>
          </a:p>
        </p:txBody>
      </p:sp>
      <p:pic>
        <p:nvPicPr>
          <p:cNvPr id="28" name="Image 27" descr="IMG_27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89" y="1428020"/>
            <a:ext cx="3266267" cy="2359500"/>
          </a:xfrm>
          <a:prstGeom prst="rect">
            <a:avLst/>
          </a:prstGeom>
        </p:spPr>
      </p:pic>
      <p:pic>
        <p:nvPicPr>
          <p:cNvPr id="29" name="Image 28" descr="IMG_278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9" y="1428020"/>
            <a:ext cx="3075201" cy="2306401"/>
          </a:xfrm>
          <a:prstGeom prst="rect">
            <a:avLst/>
          </a:prstGeom>
        </p:spPr>
      </p:pic>
      <p:pic>
        <p:nvPicPr>
          <p:cNvPr id="30" name="Image 29" descr="IMG_277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99" y="3153634"/>
            <a:ext cx="1929539" cy="1447154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775178" y="3787520"/>
            <a:ext cx="159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latin typeface="Calibri Light"/>
                <a:cs typeface="Calibri Light"/>
              </a:rPr>
              <a:t>Moule 1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806245" y="3939920"/>
            <a:ext cx="159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latin typeface="Calibri Light"/>
                <a:cs typeface="Calibri Light"/>
              </a:rPr>
              <a:t>Moule 2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313196" y="5178052"/>
            <a:ext cx="5321603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Ajustements : </a:t>
            </a:r>
            <a:r>
              <a:rPr lang="fr-FR" sz="2000" dirty="0">
                <a:latin typeface="Calibri Light"/>
                <a:cs typeface="Calibri Light"/>
              </a:rPr>
              <a:t>forme et point d’injection</a:t>
            </a:r>
          </a:p>
        </p:txBody>
      </p:sp>
    </p:spTree>
    <p:extLst>
      <p:ext uri="{BB962C8B-B14F-4D97-AF65-F5344CB8AC3E}">
        <p14:creationId xmlns:p14="http://schemas.microsoft.com/office/powerpoint/2010/main" val="257926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0" y="62263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588178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0" y="55603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524049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0" y="492064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46007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0" y="428093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39878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0" y="364323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0" y="332179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0" y="300194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0" y="2682095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0" y="23622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0" y="204239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0" y="17726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0" y="142802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110658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0" y="78673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0" y="46687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0" y="1470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0" y="-1728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 24" descr="con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5676">
            <a:off x="7618084" y="4633748"/>
            <a:ext cx="1332853" cy="220749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691445" y="263510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L’objet</a:t>
            </a:r>
          </a:p>
        </p:txBody>
      </p:sp>
      <p:pic>
        <p:nvPicPr>
          <p:cNvPr id="27" name="Image 26" descr="IMG_277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38" y="3987843"/>
            <a:ext cx="3175940" cy="2381955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  <p:pic>
        <p:nvPicPr>
          <p:cNvPr id="31" name="Image 30" descr="IMG_277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0945" y="2163572"/>
            <a:ext cx="2652888" cy="1989666"/>
          </a:xfrm>
          <a:prstGeom prst="rect">
            <a:avLst/>
          </a:prstGeom>
        </p:spPr>
      </p:pic>
      <p:pic>
        <p:nvPicPr>
          <p:cNvPr id="32" name="Image 31" descr="IMG_277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86734" y="1449706"/>
            <a:ext cx="1788350" cy="1341262"/>
          </a:xfrm>
          <a:prstGeom prst="rect">
            <a:avLst/>
          </a:prstGeom>
        </p:spPr>
      </p:pic>
      <p:pic>
        <p:nvPicPr>
          <p:cNvPr id="33" name="Image 32" descr="IMG_277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07797" y="1407489"/>
            <a:ext cx="1836597" cy="1377448"/>
          </a:xfrm>
          <a:prstGeom prst="rect">
            <a:avLst/>
          </a:prstGeom>
        </p:spPr>
      </p:pic>
      <p:pic>
        <p:nvPicPr>
          <p:cNvPr id="34" name="Image 33" descr="IMG_277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6355" y="1407489"/>
            <a:ext cx="1836597" cy="137744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224845" y="4544678"/>
            <a:ext cx="159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latin typeface="Calibri Light"/>
                <a:cs typeface="Calibri Light"/>
              </a:rPr>
              <a:t>Presse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382912" y="3060188"/>
            <a:ext cx="394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latin typeface="Calibri Light"/>
                <a:cs typeface="Calibri Light"/>
              </a:rPr>
              <a:t>Plaques du moule 2</a:t>
            </a:r>
          </a:p>
        </p:txBody>
      </p:sp>
    </p:spTree>
    <p:extLst>
      <p:ext uri="{BB962C8B-B14F-4D97-AF65-F5344CB8AC3E}">
        <p14:creationId xmlns:p14="http://schemas.microsoft.com/office/powerpoint/2010/main" val="8510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0" y="62263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588178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0" y="55603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524049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0" y="492064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46007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0" y="428093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39878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0" y="364323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0" y="332179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0" y="300194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0" y="2682095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0" y="23622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0" y="204239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0" y="17726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0" y="142802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110658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0" y="78673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0" y="46687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0" y="1470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0" y="-1728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 24" descr="con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5676">
            <a:off x="7618084" y="4633748"/>
            <a:ext cx="1332853" cy="220749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691445" y="263510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L’objet - symbolique 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987952" y="2083372"/>
            <a:ext cx="5321603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Recyclage :</a:t>
            </a:r>
            <a:r>
              <a:rPr lang="fr-FR" sz="2000" dirty="0">
                <a:latin typeface="Calibri Light"/>
                <a:cs typeface="Calibri Light"/>
              </a:rPr>
              <a:t> figuration et graphisme sur l’objet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987952" y="2863341"/>
            <a:ext cx="5321603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Recyclage :</a:t>
            </a:r>
            <a:r>
              <a:rPr lang="fr-FR" sz="2000" dirty="0">
                <a:latin typeface="Calibri Light"/>
                <a:cs typeface="Calibri Light"/>
              </a:rPr>
              <a:t> matériau et aspect esthétique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987952" y="3595898"/>
            <a:ext cx="5321603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Recyclage :</a:t>
            </a:r>
            <a:r>
              <a:rPr lang="fr-FR" sz="2000" dirty="0">
                <a:latin typeface="Calibri Light"/>
                <a:cs typeface="Calibri Light"/>
              </a:rPr>
              <a:t> fonction décapsuleur en lien avec le produit recyclé bouchon</a:t>
            </a:r>
          </a:p>
        </p:txBody>
      </p:sp>
    </p:spTree>
    <p:extLst>
      <p:ext uri="{BB962C8B-B14F-4D97-AF65-F5344CB8AC3E}">
        <p14:creationId xmlns:p14="http://schemas.microsoft.com/office/powerpoint/2010/main" val="60474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0" y="62263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588178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0" y="55603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524049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0" y="492064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46007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0" y="428093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39878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0" y="364323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0" y="332179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0" y="300194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0" y="2682095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0" y="23622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0" y="204239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0" y="17726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0" y="142802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110658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0" y="78673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0" y="46687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0" y="1470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0" y="-1728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 24" descr="con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5676">
            <a:off x="7618084" y="4633748"/>
            <a:ext cx="1332853" cy="220749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691445" y="263510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Améliorations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917397" y="2471215"/>
            <a:ext cx="5321603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Taille :</a:t>
            </a:r>
            <a:r>
              <a:rPr lang="fr-FR" sz="2000" dirty="0">
                <a:latin typeface="Calibri Light"/>
                <a:cs typeface="Calibri Light"/>
              </a:rPr>
              <a:t> faire correspondre capacité de volume de la machine et taille de la pièce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917397" y="3357836"/>
            <a:ext cx="5321603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Moule :</a:t>
            </a:r>
            <a:r>
              <a:rPr lang="fr-FR" sz="2000" dirty="0">
                <a:latin typeface="Calibri Light"/>
                <a:cs typeface="Calibri Light"/>
              </a:rPr>
              <a:t> rigidité du moule, plus de vis</a:t>
            </a:r>
          </a:p>
        </p:txBody>
      </p:sp>
    </p:spTree>
    <p:extLst>
      <p:ext uri="{BB962C8B-B14F-4D97-AF65-F5344CB8AC3E}">
        <p14:creationId xmlns:p14="http://schemas.microsoft.com/office/powerpoint/2010/main" val="1813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0" y="62263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588178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0" y="55603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524049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0" y="492064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46007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0" y="428093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39878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0" y="364323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0" y="332179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0" y="300194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0" y="2682095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0" y="23622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0" y="204239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0" y="17726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0" y="142802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110658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0" y="78673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0" y="46687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0" y="1470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0" y="-1728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 24" descr="con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5676">
            <a:off x="7618084" y="4633748"/>
            <a:ext cx="1332853" cy="220749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691445" y="263510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Feedback - compétences 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962307" y="2042391"/>
            <a:ext cx="5321603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Partage :</a:t>
            </a:r>
            <a:r>
              <a:rPr lang="fr-FR" sz="2000" dirty="0">
                <a:latin typeface="Calibri Light"/>
                <a:cs typeface="Calibri Light"/>
              </a:rPr>
              <a:t> échanges de connaissances entre nous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962307" y="2822360"/>
            <a:ext cx="5321603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Outils :</a:t>
            </a:r>
            <a:r>
              <a:rPr lang="fr-FR" sz="2000" dirty="0">
                <a:latin typeface="Calibri Light"/>
                <a:cs typeface="Calibri Light"/>
              </a:rPr>
              <a:t> découverte d’outils (logiciels et machines)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962307" y="3554917"/>
            <a:ext cx="5321603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Groupe :</a:t>
            </a:r>
            <a:r>
              <a:rPr lang="fr-FR" sz="2000" dirty="0">
                <a:latin typeface="Calibri Light"/>
                <a:cs typeface="Calibri Light"/>
              </a:rPr>
              <a:t> complémentarité des compétences de chacun</a:t>
            </a:r>
          </a:p>
        </p:txBody>
      </p:sp>
    </p:spTree>
    <p:extLst>
      <p:ext uri="{BB962C8B-B14F-4D97-AF65-F5344CB8AC3E}">
        <p14:creationId xmlns:p14="http://schemas.microsoft.com/office/powerpoint/2010/main" val="359133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5BDDC90-0C49-412A-AB04-C681A58DBFA8}"/>
              </a:ext>
            </a:extLst>
          </p:cNvPr>
          <p:cNvGrpSpPr/>
          <p:nvPr/>
        </p:nvGrpSpPr>
        <p:grpSpPr>
          <a:xfrm>
            <a:off x="0" y="-172826"/>
            <a:ext cx="9293692" cy="6896220"/>
            <a:chOff x="0" y="-172826"/>
            <a:chExt cx="9293692" cy="6896220"/>
          </a:xfrm>
        </p:grpSpPr>
        <p:pic>
          <p:nvPicPr>
            <p:cNvPr id="4" name="Image 3" descr="contour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5676">
              <a:off x="6579941" y="-93653"/>
              <a:ext cx="2713751" cy="4494572"/>
            </a:xfrm>
            <a:prstGeom prst="rect">
              <a:avLst/>
            </a:prstGeom>
          </p:spPr>
        </p:pic>
        <p:cxnSp>
          <p:nvCxnSpPr>
            <p:cNvPr id="6" name="Connecteur droit 5"/>
            <p:cNvCxnSpPr/>
            <p:nvPr/>
          </p:nvCxnSpPr>
          <p:spPr>
            <a:xfrm>
              <a:off x="0" y="62263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0" y="588178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0" y="55603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0" y="524049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0" y="492064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0" y="46007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0" y="428093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0" y="39878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0" y="364323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0" y="332179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0" y="300194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0" y="2682095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0" y="23622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0" y="204239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0" y="17726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0" y="142802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0" y="110658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0" y="78673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0" y="46687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0" y="1470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0" y="-1728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83974" y="-44350"/>
            <a:ext cx="7772400" cy="1470025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Arial"/>
                <a:cs typeface="Arial"/>
              </a:rPr>
              <a:t>Contexte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68380" y="1911464"/>
            <a:ext cx="58123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Start-up : </a:t>
            </a:r>
            <a:r>
              <a:rPr lang="fr-F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HoliPresse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algn="ctr"/>
            <a:endParaRPr lang="fr-FR" sz="28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Moulage manuel de petites pièces à base de plastique recyclé</a:t>
            </a:r>
          </a:p>
          <a:p>
            <a:pPr algn="ctr"/>
            <a:endParaRPr lang="fr-FR" sz="28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Valeurs:</a:t>
            </a: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Traitement des déchets  au niveau locale</a:t>
            </a: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Sensibiliser au recyclage</a:t>
            </a:r>
            <a:endParaRPr lang="fr-FR" sz="28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70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5BDDC90-0C49-412A-AB04-C681A58DBFA8}"/>
              </a:ext>
            </a:extLst>
          </p:cNvPr>
          <p:cNvGrpSpPr/>
          <p:nvPr/>
        </p:nvGrpSpPr>
        <p:grpSpPr>
          <a:xfrm>
            <a:off x="0" y="-172826"/>
            <a:ext cx="9293692" cy="6896220"/>
            <a:chOff x="0" y="-172826"/>
            <a:chExt cx="9293692" cy="6896220"/>
          </a:xfrm>
        </p:grpSpPr>
        <p:pic>
          <p:nvPicPr>
            <p:cNvPr id="4" name="Image 3" descr="contour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5676">
              <a:off x="6579941" y="-93653"/>
              <a:ext cx="2713751" cy="4494572"/>
            </a:xfrm>
            <a:prstGeom prst="rect">
              <a:avLst/>
            </a:prstGeom>
          </p:spPr>
        </p:pic>
        <p:cxnSp>
          <p:nvCxnSpPr>
            <p:cNvPr id="6" name="Connecteur droit 5"/>
            <p:cNvCxnSpPr/>
            <p:nvPr/>
          </p:nvCxnSpPr>
          <p:spPr>
            <a:xfrm>
              <a:off x="0" y="62263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0" y="588178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0" y="55603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0" y="524049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0" y="492064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0" y="46007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0" y="428093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0" y="39878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0" y="364323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0" y="332179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0" y="300194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0" y="2682095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0" y="23622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0" y="204239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0" y="17726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0" y="142802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0" y="110658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0" y="78673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0" y="46687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0" y="1470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0" y="-1728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83974" y="-44350"/>
            <a:ext cx="7772400" cy="1470025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Arial"/>
                <a:cs typeface="Arial"/>
              </a:rPr>
              <a:t>Définition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97006" y="2023085"/>
            <a:ext cx="685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Recyclability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: Réintroduction directe d’un déchet dans un cycle de production</a:t>
            </a:r>
          </a:p>
          <a:p>
            <a:pPr algn="ctr"/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Source: ADEME</a:t>
            </a:r>
            <a:endParaRPr lang="fr-FR" sz="24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E90EC81-650B-4AC3-9E87-9294351458C6}"/>
              </a:ext>
            </a:extLst>
          </p:cNvPr>
          <p:cNvSpPr txBox="1"/>
          <p:nvPr/>
        </p:nvSpPr>
        <p:spPr>
          <a:xfrm>
            <a:off x="497005" y="4155792"/>
            <a:ext cx="6850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Reuse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:  durabilité de l’objet (pas d’usage unique)</a:t>
            </a:r>
            <a:endParaRPr lang="fr-FR" sz="24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25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5BDDC90-0C49-412A-AB04-C681A58DBFA8}"/>
              </a:ext>
            </a:extLst>
          </p:cNvPr>
          <p:cNvGrpSpPr/>
          <p:nvPr/>
        </p:nvGrpSpPr>
        <p:grpSpPr>
          <a:xfrm>
            <a:off x="0" y="-172826"/>
            <a:ext cx="9293692" cy="6896220"/>
            <a:chOff x="0" y="-172826"/>
            <a:chExt cx="9293692" cy="6896220"/>
          </a:xfrm>
        </p:grpSpPr>
        <p:pic>
          <p:nvPicPr>
            <p:cNvPr id="4" name="Image 3" descr="contour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5676">
              <a:off x="6579941" y="-93653"/>
              <a:ext cx="2713751" cy="4494572"/>
            </a:xfrm>
            <a:prstGeom prst="rect">
              <a:avLst/>
            </a:prstGeom>
          </p:spPr>
        </p:pic>
        <p:cxnSp>
          <p:nvCxnSpPr>
            <p:cNvPr id="6" name="Connecteur droit 5"/>
            <p:cNvCxnSpPr/>
            <p:nvPr/>
          </p:nvCxnSpPr>
          <p:spPr>
            <a:xfrm>
              <a:off x="0" y="62263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0" y="588178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0" y="55603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0" y="524049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0" y="492064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0" y="46007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0" y="428093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0" y="39878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0" y="364323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0" y="332179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0" y="300194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0" y="2682095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0" y="23622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0" y="204239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0" y="17726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0" y="142802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0" y="110658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0" y="78673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0" y="46687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0" y="1470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0" y="-1728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09219" y="-69280"/>
            <a:ext cx="7772400" cy="1470025"/>
          </a:xfrm>
        </p:spPr>
        <p:txBody>
          <a:bodyPr>
            <a:normAutofit/>
          </a:bodyPr>
          <a:lstStyle/>
          <a:p>
            <a:r>
              <a:rPr lang="fr-FR" sz="5400" dirty="0">
                <a:latin typeface="Arial"/>
                <a:cs typeface="Arial"/>
              </a:rPr>
              <a:t>Notions relatives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06225" y="1594714"/>
            <a:ext cx="5277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Les 5 R pour du 0 déchets:</a:t>
            </a:r>
          </a:p>
          <a:p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Refuse</a:t>
            </a:r>
          </a:p>
          <a:p>
            <a:r>
              <a:rPr lang="fr-F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Reduce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fr-F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Reuse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fr-F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Repurpose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Recycle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3E9DE6C-FDF5-437D-BA6F-A6379D1E8568}"/>
              </a:ext>
            </a:extLst>
          </p:cNvPr>
          <p:cNvSpPr txBox="1"/>
          <p:nvPr/>
        </p:nvSpPr>
        <p:spPr>
          <a:xfrm>
            <a:off x="1628579" y="5097794"/>
            <a:ext cx="282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Environnement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849254C-947F-4979-8584-8D40B09F8958}"/>
              </a:ext>
            </a:extLst>
          </p:cNvPr>
          <p:cNvSpPr txBox="1"/>
          <p:nvPr/>
        </p:nvSpPr>
        <p:spPr>
          <a:xfrm>
            <a:off x="2758190" y="4236346"/>
            <a:ext cx="435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Mode de consommation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425E846-F1CC-4806-BCEE-AD92D3E7AC3A}"/>
              </a:ext>
            </a:extLst>
          </p:cNvPr>
          <p:cNvSpPr txBox="1"/>
          <p:nvPr/>
        </p:nvSpPr>
        <p:spPr>
          <a:xfrm>
            <a:off x="3579652" y="3295584"/>
            <a:ext cx="435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Traitement des déchets</a:t>
            </a:r>
          </a:p>
        </p:txBody>
      </p:sp>
    </p:spTree>
    <p:extLst>
      <p:ext uri="{BB962C8B-B14F-4D97-AF65-F5344CB8AC3E}">
        <p14:creationId xmlns:p14="http://schemas.microsoft.com/office/powerpoint/2010/main" val="17781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5BDDC90-0C49-412A-AB04-C681A58DBFA8}"/>
              </a:ext>
            </a:extLst>
          </p:cNvPr>
          <p:cNvGrpSpPr/>
          <p:nvPr/>
        </p:nvGrpSpPr>
        <p:grpSpPr>
          <a:xfrm>
            <a:off x="0" y="-172826"/>
            <a:ext cx="497006" cy="6896220"/>
            <a:chOff x="0" y="-172826"/>
            <a:chExt cx="497006" cy="6896220"/>
          </a:xfrm>
        </p:grpSpPr>
        <p:cxnSp>
          <p:nvCxnSpPr>
            <p:cNvPr id="6" name="Connecteur droit 5"/>
            <p:cNvCxnSpPr/>
            <p:nvPr/>
          </p:nvCxnSpPr>
          <p:spPr>
            <a:xfrm>
              <a:off x="0" y="62263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0" y="588178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0" y="55603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0" y="524049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0" y="492064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0" y="46007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0" y="428093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0" y="39878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0" y="364323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0" y="332179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0" y="300194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0" y="2682095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0" y="23622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0" y="204239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0" y="17726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0" y="142802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0" y="110658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0" y="78673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0" y="46687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0" y="1470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0" y="-1728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522758" y="-105157"/>
            <a:ext cx="7772400" cy="1470025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Arial"/>
                <a:cs typeface="Arial"/>
              </a:rPr>
              <a:t>Croquis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0" y="1120105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Recyclability</a:t>
            </a:r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- </a:t>
            </a:r>
            <a:r>
              <a:rPr lang="fr-FR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Reuse</a:t>
            </a:r>
            <a:endParaRPr lang="fr-FR" sz="28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39049EC7-AA2E-43E9-9095-10EE9E51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50" y="2224504"/>
            <a:ext cx="8256850" cy="30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1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5BDDC90-0C49-412A-AB04-C681A58DBFA8}"/>
              </a:ext>
            </a:extLst>
          </p:cNvPr>
          <p:cNvGrpSpPr/>
          <p:nvPr/>
        </p:nvGrpSpPr>
        <p:grpSpPr>
          <a:xfrm>
            <a:off x="0" y="-172826"/>
            <a:ext cx="497006" cy="6896220"/>
            <a:chOff x="0" y="-172826"/>
            <a:chExt cx="497006" cy="6896220"/>
          </a:xfrm>
        </p:grpSpPr>
        <p:cxnSp>
          <p:nvCxnSpPr>
            <p:cNvPr id="6" name="Connecteur droit 5"/>
            <p:cNvCxnSpPr/>
            <p:nvPr/>
          </p:nvCxnSpPr>
          <p:spPr>
            <a:xfrm>
              <a:off x="0" y="62263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0" y="588178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0" y="55603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0" y="524049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0" y="492064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0" y="46007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0" y="428093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0" y="39878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0" y="364323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0" y="332179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0" y="300194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0" y="2682095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0" y="23622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0" y="204239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0" y="17726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0" y="142802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0" y="110658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0" y="78673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0" y="46687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0" y="1470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0" y="-1728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83974" y="-44350"/>
            <a:ext cx="7772400" cy="1470025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Arial"/>
                <a:cs typeface="Arial"/>
              </a:rPr>
              <a:t>Créativité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4911" y="1010631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Brainstorming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4D17184-C27A-4630-A5D5-0ABF9BED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98" y="1548660"/>
            <a:ext cx="7688558" cy="5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5BDDC90-0C49-412A-AB04-C681A58DBFA8}"/>
              </a:ext>
            </a:extLst>
          </p:cNvPr>
          <p:cNvGrpSpPr/>
          <p:nvPr/>
        </p:nvGrpSpPr>
        <p:grpSpPr>
          <a:xfrm>
            <a:off x="0" y="-172826"/>
            <a:ext cx="9293692" cy="6896220"/>
            <a:chOff x="0" y="-172826"/>
            <a:chExt cx="9293692" cy="6896220"/>
          </a:xfrm>
        </p:grpSpPr>
        <p:pic>
          <p:nvPicPr>
            <p:cNvPr id="4" name="Image 3" descr="contour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5676">
              <a:off x="6579941" y="-93653"/>
              <a:ext cx="2713751" cy="4494572"/>
            </a:xfrm>
            <a:prstGeom prst="rect">
              <a:avLst/>
            </a:prstGeom>
          </p:spPr>
        </p:pic>
        <p:cxnSp>
          <p:nvCxnSpPr>
            <p:cNvPr id="6" name="Connecteur droit 5"/>
            <p:cNvCxnSpPr/>
            <p:nvPr/>
          </p:nvCxnSpPr>
          <p:spPr>
            <a:xfrm>
              <a:off x="0" y="62263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0" y="588178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0" y="55603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0" y="524049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0" y="492064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0" y="46007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0" y="428093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0" y="39878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0" y="364323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0" y="332179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0" y="300194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0" y="2682095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0" y="23622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0" y="204239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0" y="17726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0" y="142802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0" y="110658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0" y="78673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0" y="46687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0" y="1470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0" y="-1728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83974" y="-44350"/>
            <a:ext cx="7772400" cy="1470025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Arial"/>
                <a:cs typeface="Arial"/>
              </a:rPr>
              <a:t>Processus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056331" y="1729080"/>
            <a:ext cx="6880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Recherche</a:t>
            </a:r>
          </a:p>
          <a:p>
            <a:pPr marL="514350" indent="-514350">
              <a:buAutoNum type="arabicPeriod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Brainstorming</a:t>
            </a:r>
          </a:p>
          <a:p>
            <a:pPr marL="514350" indent="-514350">
              <a:buAutoNum type="arabicPeriod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Croquis</a:t>
            </a:r>
          </a:p>
          <a:p>
            <a:pPr marL="514350" indent="-514350">
              <a:buAutoNum type="arabicPeriod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Réalisation de </a:t>
            </a:r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dessins vectoriels 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pour la découpe (Illustrator)</a:t>
            </a:r>
          </a:p>
          <a:p>
            <a:pPr marL="514350" indent="-514350">
              <a:buAutoNum type="arabicPeriod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Test de découpe 1</a:t>
            </a:r>
          </a:p>
          <a:p>
            <a:pPr marL="514350" indent="-514350">
              <a:buAutoNum type="arabicPeriod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Itération 1</a:t>
            </a:r>
          </a:p>
          <a:p>
            <a:pPr marL="514350" indent="-514350">
              <a:buAutoNum type="arabicPeriod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Test de découpe sur bois</a:t>
            </a:r>
          </a:p>
          <a:p>
            <a:pPr marL="514350" indent="-514350">
              <a:buAutoNum type="arabicPeriod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Découpe final</a:t>
            </a:r>
          </a:p>
          <a:p>
            <a:pPr marL="514350" indent="-514350">
              <a:buAutoNum type="arabicPeriod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Moulage de la pièces</a:t>
            </a:r>
          </a:p>
        </p:txBody>
      </p:sp>
    </p:spTree>
    <p:extLst>
      <p:ext uri="{BB962C8B-B14F-4D97-AF65-F5344CB8AC3E}">
        <p14:creationId xmlns:p14="http://schemas.microsoft.com/office/powerpoint/2010/main" val="240787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5BDDC90-0C49-412A-AB04-C681A58DBFA8}"/>
              </a:ext>
            </a:extLst>
          </p:cNvPr>
          <p:cNvGrpSpPr/>
          <p:nvPr/>
        </p:nvGrpSpPr>
        <p:grpSpPr>
          <a:xfrm>
            <a:off x="0" y="-172826"/>
            <a:ext cx="9293692" cy="6896220"/>
            <a:chOff x="0" y="-172826"/>
            <a:chExt cx="9293692" cy="6896220"/>
          </a:xfrm>
        </p:grpSpPr>
        <p:pic>
          <p:nvPicPr>
            <p:cNvPr id="4" name="Image 3" descr="contour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5676">
              <a:off x="6579941" y="-93653"/>
              <a:ext cx="2713751" cy="4494572"/>
            </a:xfrm>
            <a:prstGeom prst="rect">
              <a:avLst/>
            </a:prstGeom>
          </p:spPr>
        </p:pic>
        <p:cxnSp>
          <p:nvCxnSpPr>
            <p:cNvPr id="6" name="Connecteur droit 5"/>
            <p:cNvCxnSpPr/>
            <p:nvPr/>
          </p:nvCxnSpPr>
          <p:spPr>
            <a:xfrm>
              <a:off x="0" y="62263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0" y="588178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0" y="55603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0" y="5240492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0" y="492064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0" y="460078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0" y="428093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0" y="39878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0" y="364323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0" y="332179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0" y="3001947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0" y="2682095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0" y="2362243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0" y="204239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0" y="17726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0" y="142802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0" y="1106581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0" y="786730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0" y="466878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0" y="1470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0" y="-172826"/>
              <a:ext cx="497006" cy="497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5707" y="180072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>
                <a:latin typeface="Arial"/>
                <a:cs typeface="Arial"/>
              </a:rPr>
              <a:t>Compétences requises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274163" y="1995863"/>
            <a:ext cx="52775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Créativité</a:t>
            </a:r>
          </a:p>
          <a:p>
            <a:pPr marL="457200" indent="-457200" algn="ctr">
              <a:buFontTx/>
              <a:buChar char="-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Outil de gestion de projet </a:t>
            </a:r>
            <a:r>
              <a:rPr lang="fr-F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Github</a:t>
            </a: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(communication)</a:t>
            </a:r>
          </a:p>
          <a:p>
            <a:pPr marL="457200" indent="-457200" algn="ctr">
              <a:buFontTx/>
              <a:buChar char="-"/>
            </a:pPr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Conception de produit (Illustrator, découpe laser, matériaux)</a:t>
            </a:r>
          </a:p>
          <a:p>
            <a:pPr marL="457200" indent="-457200" algn="ctr">
              <a:buFontTx/>
              <a:buChar char="-"/>
            </a:pPr>
            <a:endParaRPr lang="fr-FR" sz="2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457200" indent="-457200" algn="ctr">
              <a:buFontTx/>
              <a:buChar char="-"/>
            </a:pPr>
            <a:endParaRPr lang="fr-FR" sz="2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2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0" y="62263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588178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0" y="55603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5240492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0" y="492064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460078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0" y="428093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39878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0" y="364323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0" y="332179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0" y="3001947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0" y="2682095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0" y="2362243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0" y="204239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0" y="17726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0" y="142802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1106581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0" y="786730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0" y="466878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0" y="1470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0" y="-172826"/>
            <a:ext cx="497006" cy="49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 24" descr="con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5676">
            <a:off x="7618084" y="4633748"/>
            <a:ext cx="1332853" cy="220749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564448" y="1403294"/>
            <a:ext cx="793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pc="300" dirty="0">
                <a:latin typeface="Calibri Light"/>
                <a:cs typeface="Calibri Light"/>
              </a:rPr>
              <a:t>Camille </a:t>
            </a:r>
            <a:r>
              <a:rPr lang="mr-IN" spc="300" dirty="0">
                <a:latin typeface="Calibri Light"/>
                <a:cs typeface="Calibri Light"/>
              </a:rPr>
              <a:t>–</a:t>
            </a:r>
            <a:r>
              <a:rPr lang="fr-FR" spc="300" dirty="0">
                <a:latin typeface="Calibri Light"/>
                <a:cs typeface="Calibri Light"/>
              </a:rPr>
              <a:t> </a:t>
            </a:r>
            <a:r>
              <a:rPr lang="fr-FR" spc="300" dirty="0" err="1">
                <a:latin typeface="Calibri Light"/>
                <a:cs typeface="Calibri Light"/>
              </a:rPr>
              <a:t>Mouna</a:t>
            </a:r>
            <a:r>
              <a:rPr lang="fr-FR" spc="300" dirty="0">
                <a:latin typeface="Calibri Light"/>
                <a:cs typeface="Calibri Light"/>
              </a:rPr>
              <a:t> </a:t>
            </a:r>
            <a:r>
              <a:rPr lang="mr-IN" spc="300" dirty="0">
                <a:latin typeface="Calibri Light"/>
                <a:cs typeface="Calibri Light"/>
              </a:rPr>
              <a:t>–</a:t>
            </a:r>
            <a:r>
              <a:rPr lang="fr-FR" spc="300" dirty="0">
                <a:latin typeface="Calibri Light"/>
                <a:cs typeface="Calibri Light"/>
              </a:rPr>
              <a:t> Christelle </a:t>
            </a:r>
            <a:r>
              <a:rPr lang="mr-IN" spc="300" dirty="0">
                <a:latin typeface="Calibri Light"/>
                <a:cs typeface="Calibri Light"/>
              </a:rPr>
              <a:t>–</a:t>
            </a:r>
            <a:r>
              <a:rPr lang="fr-FR" spc="300" dirty="0">
                <a:latin typeface="Calibri Light"/>
                <a:cs typeface="Calibri Light"/>
              </a:rPr>
              <a:t> </a:t>
            </a:r>
            <a:r>
              <a:rPr lang="fr-FR" spc="300" dirty="0" err="1">
                <a:latin typeface="Calibri Light"/>
                <a:cs typeface="Calibri Light"/>
              </a:rPr>
              <a:t>Tiago</a:t>
            </a:r>
            <a:r>
              <a:rPr lang="fr-FR" spc="300" dirty="0">
                <a:latin typeface="Calibri Light"/>
                <a:cs typeface="Calibri Light"/>
              </a:rPr>
              <a:t> </a:t>
            </a:r>
            <a:r>
              <a:rPr lang="mr-IN" spc="300" dirty="0">
                <a:latin typeface="Calibri Light"/>
                <a:cs typeface="Calibri Light"/>
              </a:rPr>
              <a:t>–</a:t>
            </a:r>
            <a:r>
              <a:rPr lang="fr-FR" spc="300" dirty="0">
                <a:latin typeface="Calibri Light"/>
                <a:cs typeface="Calibri Light"/>
              </a:rPr>
              <a:t> Juan - Charlotte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6335891" y="2639774"/>
            <a:ext cx="0" cy="614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2706514" y="2602354"/>
            <a:ext cx="0" cy="614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4089403" y="2639774"/>
            <a:ext cx="0" cy="614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5345292" y="2639774"/>
            <a:ext cx="0" cy="614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631247" y="2639774"/>
            <a:ext cx="0" cy="614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507113" y="2639774"/>
            <a:ext cx="0" cy="614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629381" y="1821999"/>
            <a:ext cx="92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Design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7047091" y="1821999"/>
            <a:ext cx="92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Design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800603" y="1830623"/>
            <a:ext cx="111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Génie </a:t>
            </a: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Industriel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934159" y="1816512"/>
            <a:ext cx="123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Marketing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691445" y="263510"/>
            <a:ext cx="52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 groupe - organisation 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1075269" y="3526178"/>
            <a:ext cx="7744176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RECHERCHES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032935" y="4112021"/>
            <a:ext cx="2610435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GESTION PROJET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722513" y="4112021"/>
            <a:ext cx="302517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PRODUCTION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6900335" y="4102477"/>
            <a:ext cx="191911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300" dirty="0"/>
              <a:t>CONCEPTION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5878692" y="1797610"/>
            <a:ext cx="111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Génie </a:t>
            </a: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Industriel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2173115" y="1819606"/>
            <a:ext cx="123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Processus</a:t>
            </a:r>
          </a:p>
        </p:txBody>
      </p:sp>
    </p:spTree>
    <p:extLst>
      <p:ext uri="{BB962C8B-B14F-4D97-AF65-F5344CB8AC3E}">
        <p14:creationId xmlns:p14="http://schemas.microsoft.com/office/powerpoint/2010/main" val="3157946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318</Words>
  <Application>Microsoft Office PowerPoint</Application>
  <PresentationFormat>Affichage à l'écran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Décapsuleur</vt:lpstr>
      <vt:lpstr>Contexte</vt:lpstr>
      <vt:lpstr>Définition</vt:lpstr>
      <vt:lpstr>Notions relatives</vt:lpstr>
      <vt:lpstr>Croquis</vt:lpstr>
      <vt:lpstr>Créativité</vt:lpstr>
      <vt:lpstr>Processus</vt:lpstr>
      <vt:lpstr>Compétences requises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Décapsuleur</dc:title>
  <dc:creator>cb</dc:creator>
  <cp:lastModifiedBy>Camille COQUELET</cp:lastModifiedBy>
  <cp:revision>8</cp:revision>
  <dcterms:created xsi:type="dcterms:W3CDTF">2018-11-20T13:15:00Z</dcterms:created>
  <dcterms:modified xsi:type="dcterms:W3CDTF">2018-11-20T15:21:14Z</dcterms:modified>
</cp:coreProperties>
</file>