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609" autoAdjust="0"/>
    <p:restoredTop sz="95701" autoAdjust="0"/>
  </p:normalViewPr>
  <p:slideViewPr>
    <p:cSldViewPr snapToObjects="1">
      <p:cViewPr>
        <p:scale>
          <a:sx n="67" d="100"/>
          <a:sy n="67" d="100"/>
        </p:scale>
        <p:origin x="544" y="208"/>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7/22/16</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7/22/16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7/22/16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7/22/16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smtClean="0"/>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smtClean="0"/>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7/22/16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7/22/16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7/22/16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smtClean="0"/>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7/22/16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7/22/16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7/22/16</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1785104"/>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VM</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Design and Manufacturing III </a:t>
            </a:r>
            <a:endParaRPr lang="en-US" altLang="zh-CN" sz="5500" b="1" dirty="0" smtClean="0">
              <a:solidFill>
                <a:srgbClr val="17365D"/>
              </a:solidFill>
              <a:latin typeface="Times New Roman" panose="02020603050405020304" pitchFamily="18" charset="0"/>
              <a:cs typeface="Times New Roman" panose="02020603050405020304" pitchFamily="18" charset="0"/>
              <a:sym typeface="Constantia" pitchFamily="18" charset="0"/>
            </a:endParaRPr>
          </a:p>
          <a:p>
            <a:pPr algn="r"/>
            <a:r>
              <a:rPr lang="en-US" altLang="zh-CN" sz="5500" b="1" dirty="0" smtClean="0">
                <a:solidFill>
                  <a:srgbClr val="17365D"/>
                </a:solidFill>
                <a:latin typeface="Times New Roman" panose="02020603050405020304" pitchFamily="18" charset="0"/>
                <a:cs typeface="Times New Roman" panose="02020603050405020304" pitchFamily="18" charset="0"/>
                <a:sym typeface="Constantia" pitchFamily="18" charset="0"/>
              </a:rPr>
              <a:t>&amp; </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VE</a:t>
            </a:r>
            <a:r>
              <a:rPr lang="en-US" altLang="zh-CN" sz="5500" b="1" dirty="0">
                <a:solidFill>
                  <a:srgbClr val="17365D"/>
                </a:solidFill>
                <a:latin typeface="Times New Roman" pitchFamily="18" charset="0"/>
                <a:cs typeface="Times New Roman" panose="02020603050405020304" pitchFamily="18" charset="0"/>
                <a:sym typeface="Times New Roman" pitchFamily="18" charset="0"/>
              </a:rPr>
              <a:t>450</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 Major Design Experience</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smtClean="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endParaRPr lang="en-US" sz="32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33" name="Picture 2" descr="C:\Users\cpro01\Desktop\夏季毕业设计展\post\LOGO-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 y="217488"/>
            <a:ext cx="778033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
          <p:cNvSpPr txBox="1"/>
          <p:nvPr/>
        </p:nvSpPr>
        <p:spPr>
          <a:xfrm>
            <a:off x="540000" y="7447635"/>
            <a:ext cx="6480000" cy="2339476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Problem Statement</a:t>
            </a:r>
            <a:endParaRPr lang="en-US" altLang="zh-CN" sz="4000" dirty="0" smtClean="0">
              <a:solidFill>
                <a:schemeClr val="tx2">
                  <a:lumMod val="75000"/>
                </a:schemeClr>
              </a:solidFill>
            </a:endParaRPr>
          </a:p>
          <a:p>
            <a:pPr fontAlgn="base">
              <a:spcBef>
                <a:spcPct val="0"/>
              </a:spcBef>
              <a:spcAft>
                <a:spcPct val="0"/>
              </a:spcAft>
            </a:pPr>
            <a:r>
              <a:rPr lang="en-US" altLang="zh-CN" sz="3200" dirty="0" smtClean="0">
                <a:solidFill>
                  <a:schemeClr val="tx2">
                    <a:lumMod val="75000"/>
                  </a:schemeClr>
                </a:solidFill>
              </a:rPr>
              <a:t>The driverless car has been the future direction of the next generation car. A driverless car has to be able to plan routine, self navigate, detect surroundings and avoid collision. All of these functions are based on the premise of accurate localization and mapping. To solve this problem, Car companies are using expansive sensors such as radar and stereo cameras. However, with our application, SLAM it, the problem could be solved only with a powerful smartphone such as Huawei P9.</a:t>
            </a:r>
            <a:endParaRPr lang="en-US" altLang="zh-CN" sz="3200" dirty="0">
              <a:solidFill>
                <a:schemeClr val="tx2">
                  <a:lumMod val="75000"/>
                </a:schemeClr>
              </a:solidFill>
            </a:endParaRPr>
          </a:p>
          <a:p>
            <a:endParaRPr lang="en-US" altLang="zh-CN" sz="3600" dirty="0" smtClean="0">
              <a:solidFill>
                <a:schemeClr val="tx2">
                  <a:lumMod val="75000"/>
                </a:schemeClr>
              </a:solidFill>
            </a:endParaRPr>
          </a:p>
          <a:p>
            <a:endParaRPr lang="en-US" altLang="zh-CN" sz="3600" dirty="0" smtClean="0">
              <a:solidFill>
                <a:schemeClr val="tx2">
                  <a:lumMod val="75000"/>
                </a:schemeClr>
              </a:solidFill>
            </a:endParaRPr>
          </a:p>
          <a:p>
            <a:endParaRPr lang="en-US" altLang="zh-CN" sz="3600"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r>
              <a:rPr lang="en-US" altLang="zh-CN" sz="2800" b="1" dirty="0" smtClean="0">
                <a:solidFill>
                  <a:schemeClr val="tx2">
                    <a:lumMod val="75000"/>
                  </a:schemeClr>
                </a:solidFill>
              </a:rPr>
              <a:t>Fig. 1</a:t>
            </a:r>
            <a:r>
              <a:rPr lang="en-US" altLang="zh-CN" sz="2000" dirty="0">
                <a:solidFill>
                  <a:schemeClr val="tx2">
                    <a:lumMod val="75000"/>
                  </a:schemeClr>
                </a:solidFill>
              </a:rPr>
              <a:t> </a:t>
            </a:r>
            <a:r>
              <a:rPr lang="en-US" altLang="zh-CN" sz="2800" dirty="0">
                <a:solidFill>
                  <a:schemeClr val="tx2">
                    <a:lumMod val="75000"/>
                  </a:schemeClr>
                </a:solidFill>
              </a:rPr>
              <a:t>driverless car </a:t>
            </a:r>
            <a:endParaRPr lang="en-US" altLang="zh-CN" sz="2800" dirty="0" smtClean="0">
              <a:solidFill>
                <a:schemeClr val="tx2">
                  <a:lumMod val="75000"/>
                </a:schemeClr>
              </a:solidFill>
            </a:endParaRPr>
          </a:p>
          <a:p>
            <a:pPr algn="ctr"/>
            <a:endParaRPr lang="en-US" altLang="zh-CN" sz="2800" dirty="0">
              <a:solidFill>
                <a:schemeClr val="tx2">
                  <a:lumMod val="75000"/>
                </a:schemeClr>
              </a:solidFill>
            </a:endParaRPr>
          </a:p>
          <a:p>
            <a:pPr algn="ctr"/>
            <a:r>
              <a:rPr lang="en-US" altLang="zh-CN" sz="4000" b="1" u="sng" dirty="0" smtClean="0">
                <a:solidFill>
                  <a:schemeClr val="tx2">
                    <a:lumMod val="75000"/>
                  </a:schemeClr>
                </a:solidFill>
              </a:rPr>
              <a:t>Concept Generation</a:t>
            </a:r>
          </a:p>
          <a:p>
            <a:r>
              <a:rPr lang="en-US" altLang="zh-CN" sz="3200" dirty="0" smtClean="0">
                <a:solidFill>
                  <a:schemeClr val="tx2">
                    <a:lumMod val="75000"/>
                  </a:schemeClr>
                </a:solidFill>
              </a:rPr>
              <a:t>We use ORB-SLAM to as our SLAM Algorithm. We build an android app on Huawei P9. It can achieve three functions : Data Collection, Data Fusion, and Mapping. Gyroscope, camera, and accelerometer will be used for data collection. Finally, the position and track will be shown on screen.</a:t>
            </a: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smtClean="0">
                <a:solidFill>
                  <a:schemeClr val="tx2">
                    <a:lumMod val="75000"/>
                  </a:schemeClr>
                </a:solidFill>
              </a:rPr>
              <a:t>Fig</a:t>
            </a:r>
            <a:r>
              <a:rPr lang="en-US" altLang="zh-CN" sz="2800" b="1" dirty="0">
                <a:solidFill>
                  <a:schemeClr val="tx2">
                    <a:lumMod val="75000"/>
                  </a:schemeClr>
                </a:solidFill>
              </a:rPr>
              <a:t>. 2 </a:t>
            </a:r>
            <a:r>
              <a:rPr lang="en-US" altLang="zh-CN" sz="2800" dirty="0">
                <a:solidFill>
                  <a:schemeClr val="tx2">
                    <a:lumMod val="75000"/>
                  </a:schemeClr>
                </a:solidFill>
              </a:rPr>
              <a:t>Detailed structure function</a:t>
            </a: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2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endParaRPr lang="en-US" altLang="zh-CN" sz="3200" dirty="0" smtClean="0">
              <a:solidFill>
                <a:schemeClr val="tx2">
                  <a:lumMod val="75000"/>
                </a:schemeClr>
              </a:solidFill>
            </a:endParaRPr>
          </a:p>
          <a:p>
            <a:endParaRPr lang="en-US" altLang="zh-CN" sz="3600" dirty="0" smtClean="0">
              <a:solidFill>
                <a:schemeClr val="tx2">
                  <a:lumMod val="75000"/>
                </a:schemeClr>
              </a:solidFill>
            </a:endParaRPr>
          </a:p>
          <a:p>
            <a:endParaRPr lang="en-US" altLang="zh-CN" sz="3200" b="1" dirty="0" smtClean="0">
              <a:solidFill>
                <a:schemeClr val="tx2">
                  <a:lumMod val="75000"/>
                </a:schemeClr>
              </a:solidFill>
            </a:endParaRPr>
          </a:p>
          <a:p>
            <a:endParaRPr lang="en-US" altLang="zh-CN" sz="3600" dirty="0" smtClean="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User Interface</a:t>
            </a: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5400" b="1" u="sng" dirty="0">
              <a:solidFill>
                <a:schemeClr val="tx2">
                  <a:lumMod val="75000"/>
                </a:schemeClr>
              </a:solidFill>
            </a:endParaRPr>
          </a:p>
          <a:p>
            <a:pPr algn="ctr"/>
            <a:r>
              <a:rPr lang="en-US" altLang="zh-CN" sz="2800" b="1" dirty="0" smtClean="0">
                <a:solidFill>
                  <a:schemeClr val="tx2">
                    <a:lumMod val="75000"/>
                  </a:schemeClr>
                </a:solidFill>
              </a:rPr>
              <a:t>Fig.4</a:t>
            </a:r>
            <a:r>
              <a:rPr lang="en-US" altLang="zh-CN" sz="2800" dirty="0" smtClean="0">
                <a:solidFill>
                  <a:schemeClr val="tx2">
                    <a:lumMod val="75000"/>
                  </a:schemeClr>
                </a:solidFill>
              </a:rPr>
              <a:t> Main Interface</a:t>
            </a:r>
            <a:endParaRPr lang="en-US" altLang="zh-CN" sz="2800"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smtClean="0">
                <a:solidFill>
                  <a:schemeClr val="tx2">
                    <a:lumMod val="75000"/>
                  </a:schemeClr>
                </a:solidFill>
              </a:rPr>
              <a:t>Fig.5</a:t>
            </a:r>
            <a:r>
              <a:rPr lang="en-US" altLang="zh-CN" sz="2800" dirty="0" smtClean="0">
                <a:solidFill>
                  <a:schemeClr val="tx2">
                    <a:lumMod val="75000"/>
                  </a:schemeClr>
                </a:solidFill>
              </a:rPr>
              <a:t> Function Interface</a:t>
            </a:r>
            <a:endParaRPr lang="en-US" altLang="zh-CN" sz="4000" b="1" u="sng" dirty="0">
              <a:solidFill>
                <a:schemeClr val="tx2">
                  <a:lumMod val="75000"/>
                </a:schemeClr>
              </a:solidFill>
            </a:endParaRPr>
          </a:p>
          <a:p>
            <a:pPr algn="ctr"/>
            <a:r>
              <a:rPr lang="en-US" altLang="zh-CN" sz="4000" b="1" u="sng" dirty="0" smtClean="0">
                <a:solidFill>
                  <a:schemeClr val="tx2">
                    <a:lumMod val="75000"/>
                  </a:schemeClr>
                </a:solidFill>
              </a:rPr>
              <a:t>Validation</a:t>
            </a:r>
            <a:endParaRPr lang="en-US" altLang="zh-CN" sz="4000" b="1" u="sng" dirty="0">
              <a:solidFill>
                <a:schemeClr val="tx2">
                  <a:lumMod val="75000"/>
                </a:schemeClr>
              </a:solidFill>
            </a:endParaRPr>
          </a:p>
          <a:p>
            <a:r>
              <a:rPr lang="en-US" altLang="zh-CN" sz="3200" dirty="0" smtClean="0">
                <a:solidFill>
                  <a:schemeClr val="tx2">
                    <a:lumMod val="75000"/>
                  </a:schemeClr>
                </a:solidFill>
              </a:rPr>
              <a:t>We designed the following process to test our app:</a:t>
            </a:r>
          </a:p>
          <a:p>
            <a:pPr marL="457200" indent="-457200">
              <a:buFont typeface="Arial" charset="0"/>
              <a:buChar char="•"/>
            </a:pPr>
            <a:r>
              <a:rPr lang="en-US" altLang="zh-CN" sz="3200" dirty="0" smtClean="0">
                <a:solidFill>
                  <a:schemeClr val="tx2">
                    <a:lumMod val="75000"/>
                  </a:schemeClr>
                </a:solidFill>
              </a:rPr>
              <a:t>Collect map information and observe the respond time</a:t>
            </a:r>
          </a:p>
          <a:p>
            <a:pPr marL="457200" indent="-457200">
              <a:buFont typeface="Arial" charset="0"/>
              <a:buChar char="•"/>
            </a:pPr>
            <a:r>
              <a:rPr lang="en-US" altLang="zh-CN" sz="3200" dirty="0" smtClean="0">
                <a:solidFill>
                  <a:schemeClr val="tx2">
                    <a:lumMod val="75000"/>
                  </a:schemeClr>
                </a:solidFill>
              </a:rPr>
              <a:t>Test the robustness against moving objects</a:t>
            </a:r>
          </a:p>
          <a:p>
            <a:pPr marL="457200" indent="-457200">
              <a:buFont typeface="Arial" charset="0"/>
              <a:buChar char="•"/>
            </a:pPr>
            <a:r>
              <a:rPr lang="en-US" altLang="zh-CN" sz="3200" dirty="0" smtClean="0">
                <a:solidFill>
                  <a:schemeClr val="tx2">
                    <a:lumMod val="75000"/>
                  </a:schemeClr>
                </a:solidFill>
              </a:rPr>
              <a:t>Calibrate the map scale for several times</a:t>
            </a:r>
          </a:p>
          <a:p>
            <a:pPr marL="457200" indent="-457200">
              <a:buFont typeface="Arial" charset="0"/>
              <a:buChar char="•"/>
            </a:pPr>
            <a:r>
              <a:rPr lang="en-US" altLang="zh-CN" sz="3200" dirty="0" smtClean="0">
                <a:solidFill>
                  <a:schemeClr val="tx2">
                    <a:lumMod val="75000"/>
                  </a:schemeClr>
                </a:solidFill>
              </a:rPr>
              <a:t>Move pre-designed trajectories and compare it with the results on screen</a:t>
            </a:r>
            <a:endParaRPr lang="en-US" altLang="zh-CN" sz="3200" dirty="0">
              <a:solidFill>
                <a:schemeClr val="tx2">
                  <a:lumMod val="75000"/>
                </a:schemeClr>
              </a:solidFill>
            </a:endParaRPr>
          </a:p>
          <a:p>
            <a:pPr algn="ctr"/>
            <a:r>
              <a:rPr lang="en-US" altLang="zh-CN" sz="4000" b="1" u="sng" dirty="0" smtClean="0">
                <a:solidFill>
                  <a:schemeClr val="tx2">
                    <a:lumMod val="75000"/>
                  </a:schemeClr>
                </a:solidFill>
              </a:rPr>
              <a:t>Conclusion</a:t>
            </a:r>
            <a:endParaRPr lang="en-US" altLang="zh-CN" sz="4000" b="1" u="sng" dirty="0">
              <a:solidFill>
                <a:schemeClr val="tx2">
                  <a:lumMod val="75000"/>
                </a:schemeClr>
              </a:solidFill>
            </a:endParaRPr>
          </a:p>
          <a:p>
            <a:r>
              <a:rPr lang="en-US" altLang="zh-CN" sz="3200" dirty="0" smtClean="0">
                <a:solidFill>
                  <a:schemeClr val="tx2">
                    <a:lumMod val="75000"/>
                  </a:schemeClr>
                </a:solidFill>
              </a:rPr>
              <a:t>After some experiments, we got the following results:</a:t>
            </a:r>
          </a:p>
          <a:p>
            <a:pPr marL="457200" indent="-457200">
              <a:buFont typeface="Arial" charset="0"/>
              <a:buChar char="•"/>
            </a:pPr>
            <a:r>
              <a:rPr lang="en-US" altLang="zh-CN" sz="3200" dirty="0" smtClean="0">
                <a:solidFill>
                  <a:schemeClr val="tx2">
                    <a:lumMod val="75000"/>
                  </a:schemeClr>
                </a:solidFill>
              </a:rPr>
              <a:t>Average respond time: 200 </a:t>
            </a:r>
            <a:r>
              <a:rPr lang="en-US" altLang="zh-CN" sz="3200" dirty="0" err="1" smtClean="0">
                <a:solidFill>
                  <a:schemeClr val="tx2">
                    <a:lumMod val="75000"/>
                  </a:schemeClr>
                </a:solidFill>
              </a:rPr>
              <a:t>ms</a:t>
            </a:r>
            <a:endParaRPr lang="en-US" altLang="zh-CN" sz="3200" dirty="0" smtClean="0">
              <a:solidFill>
                <a:schemeClr val="tx2">
                  <a:lumMod val="75000"/>
                </a:schemeClr>
              </a:solidFill>
            </a:endParaRPr>
          </a:p>
          <a:p>
            <a:pPr marL="457200" indent="-457200">
              <a:buFont typeface="Arial" charset="0"/>
              <a:buChar char="•"/>
            </a:pPr>
            <a:r>
              <a:rPr lang="en-US" altLang="zh-CN" sz="3200" dirty="0" smtClean="0">
                <a:solidFill>
                  <a:schemeClr val="tx2">
                    <a:lumMod val="75000"/>
                  </a:schemeClr>
                </a:solidFill>
              </a:rPr>
              <a:t>Average accuracy: 10% (map scale)</a:t>
            </a:r>
          </a:p>
          <a:p>
            <a:pPr marL="457200" indent="-457200">
              <a:buFont typeface="Arial" charset="0"/>
              <a:buChar char="•"/>
            </a:pPr>
            <a:r>
              <a:rPr lang="en-US" altLang="zh-CN" sz="3200" dirty="0" smtClean="0">
                <a:solidFill>
                  <a:schemeClr val="tx2">
                    <a:lumMod val="75000"/>
                  </a:schemeClr>
                </a:solidFill>
              </a:rPr>
              <a:t>3G data consumption: none</a:t>
            </a:r>
          </a:p>
          <a:p>
            <a:pPr marL="457200" indent="-457200">
              <a:buFont typeface="Arial" charset="0"/>
              <a:buChar char="•"/>
            </a:pPr>
            <a:r>
              <a:rPr lang="en-US" altLang="zh-CN" sz="3200" dirty="0" smtClean="0">
                <a:solidFill>
                  <a:schemeClr val="tx2">
                    <a:lumMod val="75000"/>
                  </a:schemeClr>
                </a:solidFill>
              </a:rPr>
              <a:t>App size: 15 Mb</a:t>
            </a:r>
          </a:p>
          <a:p>
            <a:pPr marL="457200" indent="-457200">
              <a:buFont typeface="Arial" charset="0"/>
              <a:buChar char="•"/>
            </a:pPr>
            <a:r>
              <a:rPr lang="en-US" altLang="zh-CN" sz="3200" dirty="0" smtClean="0">
                <a:solidFill>
                  <a:schemeClr val="tx2">
                    <a:lumMod val="75000"/>
                  </a:schemeClr>
                </a:solidFill>
              </a:rPr>
              <a:t>Memory occupation: 30 Mb (1%)</a:t>
            </a:r>
          </a:p>
          <a:p>
            <a:r>
              <a:rPr lang="en-US" altLang="zh-CN" sz="3200" dirty="0" smtClean="0">
                <a:solidFill>
                  <a:schemeClr val="tx2">
                    <a:lumMod val="75000"/>
                  </a:schemeClr>
                </a:solidFill>
              </a:rPr>
              <a:t>In conclusion, our team has accomplished all the expected functions. </a:t>
            </a:r>
            <a:endParaRPr lang="en-US" altLang="zh-CN" sz="3200" dirty="0">
              <a:solidFill>
                <a:schemeClr val="tx2">
                  <a:lumMod val="75000"/>
                </a:schemeClr>
              </a:solidFill>
            </a:endParaRPr>
          </a:p>
          <a:p>
            <a:pPr algn="ctr"/>
            <a:r>
              <a:rPr lang="en-US" altLang="zh-CN" sz="4000" b="1" u="sng" dirty="0" smtClean="0">
                <a:solidFill>
                  <a:schemeClr val="tx2">
                    <a:lumMod val="75000"/>
                  </a:schemeClr>
                </a:solidFill>
              </a:rPr>
              <a:t>Acknowledgement</a:t>
            </a:r>
            <a:endParaRPr lang="en-US" altLang="zh-CN" sz="4000" b="1" u="sng" dirty="0" smtClean="0">
              <a:solidFill>
                <a:schemeClr val="tx2">
                  <a:lumMod val="75000"/>
                </a:schemeClr>
              </a:solidFill>
            </a:endParaRPr>
          </a:p>
          <a:p>
            <a:r>
              <a:rPr lang="en-US" altLang="zh-CN" sz="2800" dirty="0" smtClean="0">
                <a:solidFill>
                  <a:schemeClr val="tx2">
                    <a:lumMod val="75000"/>
                  </a:schemeClr>
                </a:solidFill>
              </a:rPr>
              <a:t>Sponsor:</a:t>
            </a:r>
            <a:r>
              <a:rPr lang="en-US" altLang="zh-CN" sz="2000" dirty="0" smtClean="0">
                <a:solidFill>
                  <a:schemeClr val="tx2">
                    <a:lumMod val="75000"/>
                  </a:schemeClr>
                </a:solidFill>
              </a:rPr>
              <a:t> </a:t>
            </a:r>
            <a:r>
              <a:rPr lang="en-US" sz="2800" dirty="0" smtClean="0">
                <a:solidFill>
                  <a:schemeClr val="tx2">
                    <a:lumMod val="75000"/>
                  </a:schemeClr>
                </a:solidFill>
              </a:rPr>
              <a:t>2012 </a:t>
            </a:r>
            <a:r>
              <a:rPr lang="en-US" sz="2800" dirty="0">
                <a:solidFill>
                  <a:schemeClr val="tx2">
                    <a:lumMod val="75000"/>
                  </a:schemeClr>
                </a:solidFill>
              </a:rPr>
              <a:t>Laboratory @ Huawei Technologies Co. </a:t>
            </a:r>
            <a:r>
              <a:rPr lang="en-US" sz="2800" dirty="0" smtClean="0">
                <a:solidFill>
                  <a:schemeClr val="tx2">
                    <a:lumMod val="75000"/>
                  </a:schemeClr>
                </a:solidFill>
              </a:rPr>
              <a:t>Ltd</a:t>
            </a:r>
          </a:p>
          <a:p>
            <a:r>
              <a:rPr lang="en-US" sz="2800" dirty="0">
                <a:solidFill>
                  <a:schemeClr val="tx2">
                    <a:lumMod val="75000"/>
                  </a:schemeClr>
                </a:solidFill>
              </a:rPr>
              <a:t>Project Mentor: </a:t>
            </a:r>
            <a:r>
              <a:rPr lang="en-US" sz="2800" dirty="0" err="1">
                <a:solidFill>
                  <a:schemeClr val="tx2">
                    <a:lumMod val="75000"/>
                  </a:schemeClr>
                </a:solidFill>
              </a:rPr>
              <a:t>Zhijie</a:t>
            </a:r>
            <a:r>
              <a:rPr lang="en-US" sz="2800" dirty="0">
                <a:solidFill>
                  <a:schemeClr val="tx2">
                    <a:lumMod val="75000"/>
                  </a:schemeClr>
                </a:solidFill>
              </a:rPr>
              <a:t> </a:t>
            </a:r>
            <a:r>
              <a:rPr lang="en-US" sz="2800" dirty="0" smtClean="0">
                <a:solidFill>
                  <a:schemeClr val="tx2">
                    <a:lumMod val="75000"/>
                  </a:schemeClr>
                </a:solidFill>
              </a:rPr>
              <a:t>Wang</a:t>
            </a:r>
            <a:endParaRPr lang="en-US" altLang="zh-CN" sz="2800" dirty="0">
              <a:solidFill>
                <a:schemeClr val="tx2">
                  <a:lumMod val="75000"/>
                </a:schemeClr>
              </a:solidFill>
            </a:endParaRPr>
          </a:p>
          <a:p>
            <a:r>
              <a:rPr lang="en-US" altLang="zh-CN" sz="4000" b="1" u="sng" dirty="0" smtClean="0">
                <a:solidFill>
                  <a:schemeClr val="tx2">
                    <a:lumMod val="75000"/>
                  </a:schemeClr>
                </a:solidFill>
              </a:rPr>
              <a:t>Reference </a:t>
            </a:r>
          </a:p>
          <a:p>
            <a:pPr marL="457200" indent="-457200">
              <a:buFont typeface="Arial" charset="0"/>
              <a:buChar char="•"/>
            </a:pPr>
            <a:r>
              <a:rPr lang="en-US" altLang="zh-CN" sz="2800" dirty="0">
                <a:solidFill>
                  <a:schemeClr val="tx2">
                    <a:lumMod val="75000"/>
                  </a:schemeClr>
                </a:solidFill>
              </a:rPr>
              <a:t>[</a:t>
            </a:r>
            <a:r>
              <a:rPr lang="en-US" altLang="zh-CN" sz="2800" dirty="0" smtClean="0">
                <a:solidFill>
                  <a:schemeClr val="tx2">
                    <a:lumMod val="75000"/>
                  </a:schemeClr>
                </a:solidFill>
              </a:rPr>
              <a:t>1]http://</a:t>
            </a:r>
            <a:r>
              <a:rPr lang="en-US" altLang="zh-CN" sz="2800" dirty="0" err="1" smtClean="0">
                <a:solidFill>
                  <a:schemeClr val="tx2">
                    <a:lumMod val="75000"/>
                  </a:schemeClr>
                </a:solidFill>
              </a:rPr>
              <a:t>www.cnautonews.com</a:t>
            </a:r>
            <a:r>
              <a:rPr lang="en-US" altLang="zh-CN" sz="2800" dirty="0" smtClean="0">
                <a:solidFill>
                  <a:schemeClr val="tx2">
                    <a:lumMod val="75000"/>
                  </a:schemeClr>
                </a:solidFill>
              </a:rPr>
              <a:t>/</a:t>
            </a:r>
            <a:r>
              <a:rPr lang="en-US" altLang="zh-CN" sz="2800" dirty="0" err="1" smtClean="0">
                <a:solidFill>
                  <a:schemeClr val="tx2">
                    <a:lumMod val="75000"/>
                  </a:schemeClr>
                </a:solidFill>
              </a:rPr>
              <a:t>xw</a:t>
            </a:r>
            <a:r>
              <a:rPr lang="en-US" altLang="zh-CN" sz="2800" dirty="0" smtClean="0">
                <a:solidFill>
                  <a:schemeClr val="tx2">
                    <a:lumMod val="75000"/>
                  </a:schemeClr>
                </a:solidFill>
              </a:rPr>
              <a:t>/</a:t>
            </a:r>
            <a:r>
              <a:rPr lang="en-US" altLang="zh-CN" sz="2800" dirty="0" err="1" smtClean="0">
                <a:solidFill>
                  <a:schemeClr val="tx2">
                    <a:lumMod val="75000"/>
                  </a:schemeClr>
                </a:solidFill>
              </a:rPr>
              <a:t>hy</a:t>
            </a:r>
            <a:r>
              <a:rPr lang="en-US" altLang="zh-CN" sz="2800" dirty="0" smtClean="0">
                <a:solidFill>
                  <a:schemeClr val="tx2">
                    <a:lumMod val="75000"/>
                  </a:schemeClr>
                </a:solidFill>
              </a:rPr>
              <a:t>/201512/t20151217_435621.htm</a:t>
            </a:r>
            <a:endParaRPr lang="zh-CN" altLang="en-US" sz="2800" dirty="0">
              <a:solidFill>
                <a:schemeClr val="tx2">
                  <a:lumMod val="75000"/>
                </a:schemeClr>
              </a:solidFill>
            </a:endParaRPr>
          </a:p>
        </p:txBody>
      </p:sp>
      <p:sp>
        <p:nvSpPr>
          <p:cNvPr id="37" name="TextBox 5"/>
          <p:cNvSpPr txBox="1"/>
          <p:nvPr/>
        </p:nvSpPr>
        <p:spPr>
          <a:xfrm>
            <a:off x="7560990" y="7447635"/>
            <a:ext cx="6480000" cy="2339918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Working </a:t>
            </a:r>
            <a:r>
              <a:rPr lang="en-US" altLang="zh-CN" sz="4000" b="1" u="sng" dirty="0">
                <a:solidFill>
                  <a:schemeClr val="tx2">
                    <a:lumMod val="75000"/>
                  </a:schemeClr>
                </a:solidFill>
              </a:rPr>
              <a:t>Description</a:t>
            </a:r>
          </a:p>
          <a:p>
            <a:r>
              <a:rPr lang="en-US" altLang="zh-CN" sz="3200" dirty="0" smtClean="0">
                <a:solidFill>
                  <a:schemeClr val="tx2">
                    <a:lumMod val="75000"/>
                  </a:schemeClr>
                </a:solidFill>
              </a:rPr>
              <a:t>First, we should open “Slam it” App on Huawei P9. Then we can choose use photos as input or use P9 camera as input. The app will convert these information to gray-scale map and build frame. Next, extract feature points and compare with current map.</a:t>
            </a:r>
          </a:p>
          <a:p>
            <a:r>
              <a:rPr lang="en-US" altLang="zh-CN" sz="3200" dirty="0" smtClean="0">
                <a:solidFill>
                  <a:schemeClr val="tx2">
                    <a:lumMod val="75000"/>
                  </a:schemeClr>
                </a:solidFill>
              </a:rPr>
              <a:t>Finally, our app can finish localize and show position on screen.</a:t>
            </a:r>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2800" dirty="0" smtClean="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r>
              <a:rPr lang="en-US" altLang="zh-CN" sz="2800" b="1" dirty="0" smtClean="0">
                <a:solidFill>
                  <a:schemeClr val="tx2">
                    <a:lumMod val="75000"/>
                  </a:schemeClr>
                </a:solidFill>
              </a:rPr>
              <a:t>Fig.3</a:t>
            </a:r>
            <a:r>
              <a:rPr lang="en-US" altLang="zh-CN" sz="2800" dirty="0" smtClean="0">
                <a:solidFill>
                  <a:schemeClr val="tx2">
                    <a:lumMod val="75000"/>
                  </a:schemeClr>
                </a:solidFill>
              </a:rPr>
              <a:t> Concept Diagram</a:t>
            </a:r>
          </a:p>
          <a:p>
            <a:pPr algn="ctr"/>
            <a:endParaRPr lang="en-US" altLang="zh-CN" sz="2800" dirty="0">
              <a:solidFill>
                <a:schemeClr val="tx2">
                  <a:lumMod val="75000"/>
                </a:schemeClr>
              </a:solidFill>
            </a:endParaRPr>
          </a:p>
          <a:p>
            <a:pPr algn="ctr"/>
            <a:r>
              <a:rPr lang="en-US" altLang="zh-CN" sz="4000" b="1" u="sng" dirty="0" smtClean="0">
                <a:solidFill>
                  <a:schemeClr val="tx2">
                    <a:lumMod val="75000"/>
                  </a:schemeClr>
                </a:solidFill>
              </a:rPr>
              <a:t>App Design</a:t>
            </a:r>
          </a:p>
          <a:p>
            <a:r>
              <a:rPr lang="en-US" altLang="zh-CN" sz="3200" dirty="0" smtClean="0">
                <a:solidFill>
                  <a:schemeClr val="tx2">
                    <a:lumMod val="75000"/>
                  </a:schemeClr>
                </a:solidFill>
              </a:rPr>
              <a:t>Our </a:t>
            </a:r>
            <a:r>
              <a:rPr lang="en-US" altLang="zh-CN" sz="3200" dirty="0" smtClean="0">
                <a:solidFill>
                  <a:schemeClr val="tx2">
                    <a:lumMod val="75000"/>
                  </a:schemeClr>
                </a:solidFill>
              </a:rPr>
              <a:t>team followed the procedures below to design the Android </a:t>
            </a:r>
            <a:r>
              <a:rPr lang="en-US" altLang="zh-CN" sz="3200" dirty="0" smtClean="0">
                <a:solidFill>
                  <a:schemeClr val="tx2">
                    <a:lumMod val="75000"/>
                  </a:schemeClr>
                </a:solidFill>
              </a:rPr>
              <a:t>application</a:t>
            </a:r>
            <a:endParaRPr lang="en-US" altLang="zh-CN" sz="3200" dirty="0" smtClean="0">
              <a:solidFill>
                <a:schemeClr val="tx2">
                  <a:lumMod val="75000"/>
                </a:schemeClr>
              </a:solidFill>
            </a:endParaRPr>
          </a:p>
          <a:p>
            <a:pPr marL="457200" indent="-457200">
              <a:buFont typeface="Arial" charset="0"/>
              <a:buChar char="•"/>
            </a:pPr>
            <a:r>
              <a:rPr lang="en-US" altLang="zh-CN" sz="3200" dirty="0" smtClean="0">
                <a:solidFill>
                  <a:schemeClr val="tx2">
                    <a:lumMod val="75000"/>
                  </a:schemeClr>
                </a:solidFill>
              </a:rPr>
              <a:t>Literature research and select ORB-SLAM2</a:t>
            </a:r>
          </a:p>
          <a:p>
            <a:pPr marL="457200" indent="-457200">
              <a:buFont typeface="Arial" charset="0"/>
              <a:buChar char="•"/>
            </a:pPr>
            <a:r>
              <a:rPr lang="en-US" altLang="zh-CN" sz="3200" dirty="0" smtClean="0">
                <a:solidFill>
                  <a:schemeClr val="tx2">
                    <a:lumMod val="75000"/>
                  </a:schemeClr>
                </a:solidFill>
              </a:rPr>
              <a:t>Test </a:t>
            </a:r>
            <a:r>
              <a:rPr lang="en-US" altLang="zh-CN" sz="3200" dirty="0" smtClean="0">
                <a:solidFill>
                  <a:schemeClr val="tx2">
                    <a:lumMod val="75000"/>
                  </a:schemeClr>
                </a:solidFill>
              </a:rPr>
              <a:t>the feasibility of ORB-SLAM2 on PC using online datasets</a:t>
            </a:r>
          </a:p>
          <a:p>
            <a:pPr marL="457200" indent="-457200">
              <a:buFont typeface="Arial" charset="0"/>
              <a:buChar char="•"/>
            </a:pPr>
            <a:r>
              <a:rPr lang="en-US" altLang="zh-CN" sz="3200" dirty="0" smtClean="0">
                <a:solidFill>
                  <a:schemeClr val="tx2">
                    <a:lumMod val="75000"/>
                  </a:schemeClr>
                </a:solidFill>
              </a:rPr>
              <a:t>Design and build the app layouts and structures</a:t>
            </a:r>
          </a:p>
          <a:p>
            <a:pPr marL="457200" indent="-457200">
              <a:buFont typeface="Arial" charset="0"/>
              <a:buChar char="•"/>
            </a:pPr>
            <a:r>
              <a:rPr lang="en-US" altLang="zh-CN" sz="3200" dirty="0" smtClean="0">
                <a:solidFill>
                  <a:schemeClr val="tx2">
                    <a:lumMod val="75000"/>
                  </a:schemeClr>
                </a:solidFill>
              </a:rPr>
              <a:t>Port </a:t>
            </a:r>
            <a:r>
              <a:rPr lang="en-US" altLang="zh-CN" sz="3200" dirty="0" smtClean="0">
                <a:solidFill>
                  <a:schemeClr val="tx2">
                    <a:lumMod val="75000"/>
                  </a:schemeClr>
                </a:solidFill>
              </a:rPr>
              <a:t>C++ version ORB-SLAM2 </a:t>
            </a:r>
            <a:r>
              <a:rPr lang="en-US" altLang="zh-CN" sz="3200" dirty="0" smtClean="0">
                <a:solidFill>
                  <a:schemeClr val="tx2">
                    <a:lumMod val="75000"/>
                  </a:schemeClr>
                </a:solidFill>
              </a:rPr>
              <a:t>as a </a:t>
            </a:r>
            <a:r>
              <a:rPr lang="en-US" altLang="zh-CN" sz="3200" dirty="0" smtClean="0">
                <a:solidFill>
                  <a:schemeClr val="tx2">
                    <a:lumMod val="75000"/>
                  </a:schemeClr>
                </a:solidFill>
              </a:rPr>
              <a:t>core module</a:t>
            </a:r>
          </a:p>
          <a:p>
            <a:pPr marL="457200" indent="-457200">
              <a:buFont typeface="Arial" charset="0"/>
              <a:buChar char="•"/>
            </a:pPr>
            <a:r>
              <a:rPr lang="en-US" altLang="zh-CN" sz="3200" dirty="0" smtClean="0">
                <a:solidFill>
                  <a:schemeClr val="tx2">
                    <a:lumMod val="75000"/>
                  </a:schemeClr>
                </a:solidFill>
              </a:rPr>
              <a:t>Add </a:t>
            </a:r>
            <a:r>
              <a:rPr lang="en-US" altLang="zh-CN" sz="3200" dirty="0" err="1" smtClean="0">
                <a:solidFill>
                  <a:schemeClr val="tx2">
                    <a:lumMod val="75000"/>
                  </a:schemeClr>
                </a:solidFill>
              </a:rPr>
              <a:t>OpenCV</a:t>
            </a:r>
            <a:r>
              <a:rPr lang="en-US" altLang="zh-CN" sz="3200" dirty="0" smtClean="0">
                <a:solidFill>
                  <a:schemeClr val="tx2">
                    <a:lumMod val="75000"/>
                  </a:schemeClr>
                </a:solidFill>
              </a:rPr>
              <a:t> </a:t>
            </a:r>
            <a:r>
              <a:rPr lang="en-US" altLang="zh-CN" sz="3200" dirty="0">
                <a:solidFill>
                  <a:schemeClr val="tx2">
                    <a:lumMod val="75000"/>
                  </a:schemeClr>
                </a:solidFill>
              </a:rPr>
              <a:t>as </a:t>
            </a:r>
            <a:r>
              <a:rPr lang="en-US" altLang="zh-CN" sz="3200" dirty="0" smtClean="0">
                <a:solidFill>
                  <a:schemeClr val="tx2">
                    <a:lumMod val="75000"/>
                  </a:schemeClr>
                </a:solidFill>
              </a:rPr>
              <a:t>another module</a:t>
            </a:r>
            <a:endParaRPr lang="en-US" altLang="zh-CN" sz="3200" dirty="0">
              <a:solidFill>
                <a:schemeClr val="tx2">
                  <a:lumMod val="75000"/>
                </a:schemeClr>
              </a:solidFill>
            </a:endParaRPr>
          </a:p>
          <a:p>
            <a:pPr marL="457200" indent="-457200">
              <a:buFont typeface="Arial" charset="0"/>
              <a:buChar char="•"/>
            </a:pPr>
            <a:r>
              <a:rPr lang="en-US" altLang="zh-CN" sz="3200" dirty="0" smtClean="0">
                <a:solidFill>
                  <a:schemeClr val="tx2">
                    <a:lumMod val="75000"/>
                  </a:schemeClr>
                </a:solidFill>
              </a:rPr>
              <a:t>Complet</a:t>
            </a:r>
            <a:r>
              <a:rPr lang="en-US" altLang="zh-CN" sz="3200" dirty="0" smtClean="0">
                <a:solidFill>
                  <a:schemeClr val="tx2">
                    <a:lumMod val="75000"/>
                  </a:schemeClr>
                </a:solidFill>
              </a:rPr>
              <a:t>e permission requirement for camera and motion sensors</a:t>
            </a:r>
          </a:p>
          <a:p>
            <a:pPr marL="457200" indent="-457200">
              <a:buFont typeface="Arial" charset="0"/>
              <a:buChar char="•"/>
            </a:pPr>
            <a:r>
              <a:rPr lang="en-US" altLang="zh-CN" sz="3200" dirty="0" smtClean="0">
                <a:solidFill>
                  <a:schemeClr val="tx2">
                    <a:lumMod val="75000"/>
                  </a:schemeClr>
                </a:solidFill>
              </a:rPr>
              <a:t>Design and complete the code of data fusion to increase accuracy</a:t>
            </a:r>
          </a:p>
          <a:p>
            <a:pPr marL="457200" indent="-457200">
              <a:buFont typeface="Arial" charset="0"/>
              <a:buChar char="•"/>
            </a:pPr>
            <a:r>
              <a:rPr lang="en-US" altLang="zh-CN" sz="3200" dirty="0" smtClean="0">
                <a:solidFill>
                  <a:schemeClr val="tx2">
                    <a:lumMod val="75000"/>
                  </a:schemeClr>
                </a:solidFill>
              </a:rPr>
              <a:t>Design user interface and test the app</a:t>
            </a:r>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u="sng" dirty="0" smtClean="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endParaRPr lang="en-US" altLang="zh-CN" sz="2000" b="1" u="sng" dirty="0" smtClean="0">
              <a:solidFill>
                <a:schemeClr val="tx2">
                  <a:lumMod val="75000"/>
                </a:schemeClr>
              </a:solidFill>
            </a:endParaRPr>
          </a:p>
          <a:p>
            <a:r>
              <a:rPr lang="en-US" altLang="zh-CN" sz="3200" i="1" dirty="0" smtClean="0">
                <a:solidFill>
                  <a:schemeClr val="tx2">
                    <a:lumMod val="75000"/>
                  </a:schemeClr>
                </a:solidFill>
              </a:rPr>
              <a:t>                               </a:t>
            </a:r>
          </a:p>
          <a:p>
            <a:pPr>
              <a:spcAft>
                <a:spcPts val="600"/>
              </a:spcAft>
              <a:buSzPct val="100000"/>
            </a:pPr>
            <a:endParaRPr lang="en-US" altLang="zh-CN" sz="3200" dirty="0" smtClean="0">
              <a:solidFill>
                <a:schemeClr val="tx2">
                  <a:lumMod val="75000"/>
                </a:schemeClr>
              </a:solidFill>
            </a:endParaRPr>
          </a:p>
          <a:p>
            <a:pPr>
              <a:spcAft>
                <a:spcPts val="600"/>
              </a:spcAft>
              <a:buSzPct val="50000"/>
            </a:pPr>
            <a:endParaRPr lang="en-US" altLang="zh-CN" sz="3200" dirty="0" smtClean="0"/>
          </a:p>
        </p:txBody>
      </p:sp>
      <p:sp>
        <p:nvSpPr>
          <p:cNvPr id="43" name="文本框 42"/>
          <p:cNvSpPr txBox="1"/>
          <p:nvPr/>
        </p:nvSpPr>
        <p:spPr>
          <a:xfrm>
            <a:off x="7020000" y="2932803"/>
            <a:ext cx="14150502" cy="3600986"/>
          </a:xfrm>
          <a:prstGeom prst="rect">
            <a:avLst/>
          </a:prstGeom>
          <a:noFill/>
        </p:spPr>
        <p:txBody>
          <a:bodyPr wrap="square" rtlCol="0">
            <a:spAutoFit/>
          </a:bodyPr>
          <a:lstStyle/>
          <a:p>
            <a:pPr>
              <a:lnSpc>
                <a:spcPts val="6400"/>
              </a:lnSpc>
              <a:tabLst>
                <a:tab pos="3657600" algn="l"/>
              </a:tabLst>
              <a:defRPr/>
            </a:pPr>
            <a:r>
              <a:rPr lang="en-US" sz="6600" b="1" dirty="0" smtClean="0">
                <a:solidFill>
                  <a:schemeClr val="tx2">
                    <a:lumMod val="75000"/>
                  </a:schemeClr>
                </a:solidFill>
                <a:latin typeface="+mj-lt"/>
              </a:rPr>
              <a:t>Smartphone-based </a:t>
            </a:r>
            <a:r>
              <a:rPr lang="en-US" sz="6600" b="1" dirty="0">
                <a:solidFill>
                  <a:schemeClr val="tx2">
                    <a:lumMod val="75000"/>
                  </a:schemeClr>
                </a:solidFill>
                <a:latin typeface="+mj-lt"/>
              </a:rPr>
              <a:t>Low-cost Simultaneous Localization and Mapping (SLAM) </a:t>
            </a:r>
            <a:r>
              <a:rPr lang="en-US" altLang="zh-CN" sz="3400" b="1" dirty="0" smtClean="0">
                <a:solidFill>
                  <a:schemeClr val="tx2">
                    <a:lumMod val="75000"/>
                  </a:schemeClr>
                </a:solidFill>
                <a:latin typeface="+mj-lt"/>
              </a:rPr>
              <a:t>Sponsor</a:t>
            </a:r>
            <a:r>
              <a:rPr lang="en-US" altLang="zh-CN" sz="3400" b="1" dirty="0">
                <a:solidFill>
                  <a:schemeClr val="tx2">
                    <a:lumMod val="75000"/>
                  </a:schemeClr>
                </a:solidFill>
                <a:latin typeface="+mj-lt"/>
              </a:rPr>
              <a:t>: </a:t>
            </a:r>
            <a:r>
              <a:rPr lang="en-US" altLang="zh-CN" sz="3400" dirty="0" smtClean="0">
                <a:solidFill>
                  <a:schemeClr val="tx2">
                    <a:lumMod val="75000"/>
                  </a:schemeClr>
                </a:solidFill>
                <a:latin typeface="+mj-lt"/>
              </a:rPr>
              <a:t>Huawei Technology</a:t>
            </a:r>
            <a:endParaRPr lang="en-US" altLang="zh-CN" sz="3400" b="1" i="1" dirty="0">
              <a:solidFill>
                <a:schemeClr val="tx2">
                  <a:lumMod val="75000"/>
                </a:schemeClr>
              </a:solidFill>
              <a:latin typeface="+mj-lt"/>
            </a:endParaRPr>
          </a:p>
          <a:p>
            <a:pPr lvl="0">
              <a:tabLst>
                <a:tab pos="3657600" algn="l"/>
              </a:tabLst>
              <a:defRPr/>
            </a:pPr>
            <a:r>
              <a:rPr lang="en-US" altLang="zh-CN" sz="3400" b="1" dirty="0" smtClean="0">
                <a:solidFill>
                  <a:schemeClr val="tx2">
                    <a:lumMod val="75000"/>
                  </a:schemeClr>
                </a:solidFill>
                <a:latin typeface="+mj-lt"/>
              </a:rPr>
              <a:t>Team Members:</a:t>
            </a:r>
            <a:r>
              <a:rPr lang="en-US" altLang="zh-CN" sz="3400" dirty="0" smtClean="0">
                <a:latin typeface="+mj-lt"/>
              </a:rPr>
              <a:t> </a:t>
            </a:r>
            <a:r>
              <a:rPr lang="en-US" altLang="zh-CN" sz="3400" dirty="0" err="1" smtClean="0">
                <a:solidFill>
                  <a:schemeClr val="tx2">
                    <a:lumMod val="75000"/>
                  </a:schemeClr>
                </a:solidFill>
                <a:latin typeface="+mj-lt"/>
              </a:rPr>
              <a:t>Xiaobai</a:t>
            </a:r>
            <a:r>
              <a:rPr lang="en-US" altLang="zh-CN" sz="3400" dirty="0" smtClean="0">
                <a:solidFill>
                  <a:schemeClr val="tx2">
                    <a:lumMod val="75000"/>
                  </a:schemeClr>
                </a:solidFill>
                <a:latin typeface="+mj-lt"/>
              </a:rPr>
              <a:t> Ma, </a:t>
            </a:r>
            <a:r>
              <a:rPr lang="en-US" altLang="zh-CN" sz="3400" dirty="0" err="1" smtClean="0">
                <a:solidFill>
                  <a:schemeClr val="tx2">
                    <a:lumMod val="75000"/>
                  </a:schemeClr>
                </a:solidFill>
                <a:latin typeface="+mj-lt"/>
              </a:rPr>
              <a:t>Kangxu</a:t>
            </a:r>
            <a:r>
              <a:rPr lang="en-US" altLang="zh-CN" sz="3400" dirty="0" smtClean="0">
                <a:solidFill>
                  <a:schemeClr val="tx2">
                    <a:lumMod val="75000"/>
                  </a:schemeClr>
                </a:solidFill>
                <a:latin typeface="+mj-lt"/>
              </a:rPr>
              <a:t> Wang, </a:t>
            </a:r>
            <a:r>
              <a:rPr lang="en-US" altLang="zh-CN" sz="3400" dirty="0" err="1" smtClean="0">
                <a:solidFill>
                  <a:schemeClr val="tx2">
                    <a:lumMod val="75000"/>
                  </a:schemeClr>
                </a:solidFill>
                <a:latin typeface="+mj-lt"/>
              </a:rPr>
              <a:t>Zhenkai</a:t>
            </a:r>
            <a:r>
              <a:rPr lang="en-US" altLang="zh-CN" sz="3400" dirty="0" smtClean="0">
                <a:solidFill>
                  <a:schemeClr val="tx2">
                    <a:lumMod val="75000"/>
                  </a:schemeClr>
                </a:solidFill>
                <a:latin typeface="+mj-lt"/>
              </a:rPr>
              <a:t> </a:t>
            </a:r>
            <a:r>
              <a:rPr lang="en-US" altLang="zh-CN" sz="3400" dirty="0" err="1" smtClean="0">
                <a:solidFill>
                  <a:schemeClr val="tx2">
                    <a:lumMod val="75000"/>
                  </a:schemeClr>
                </a:solidFill>
                <a:latin typeface="+mj-lt"/>
              </a:rPr>
              <a:t>wang</a:t>
            </a:r>
            <a:r>
              <a:rPr lang="en-US" altLang="zh-CN" sz="3400" dirty="0" smtClean="0">
                <a:solidFill>
                  <a:schemeClr val="tx2">
                    <a:lumMod val="75000"/>
                  </a:schemeClr>
                </a:solidFill>
                <a:latin typeface="+mj-lt"/>
              </a:rPr>
              <a:t>, </a:t>
            </a:r>
            <a:r>
              <a:rPr lang="en-US" altLang="zh-CN" sz="3400" dirty="0" err="1" smtClean="0">
                <a:solidFill>
                  <a:schemeClr val="tx2">
                    <a:lumMod val="75000"/>
                  </a:schemeClr>
                </a:solidFill>
                <a:latin typeface="+mj-lt"/>
              </a:rPr>
              <a:t>Luwei</a:t>
            </a:r>
            <a:r>
              <a:rPr lang="en-US" altLang="zh-CN" sz="3400" dirty="0" smtClean="0">
                <a:solidFill>
                  <a:schemeClr val="tx2">
                    <a:lumMod val="75000"/>
                  </a:schemeClr>
                </a:solidFill>
                <a:latin typeface="+mj-lt"/>
              </a:rPr>
              <a:t> </a:t>
            </a:r>
            <a:r>
              <a:rPr lang="en-US" altLang="zh-CN" sz="3400" dirty="0" err="1" smtClean="0">
                <a:solidFill>
                  <a:schemeClr val="tx2">
                    <a:lumMod val="75000"/>
                  </a:schemeClr>
                </a:solidFill>
                <a:latin typeface="+mj-lt"/>
              </a:rPr>
              <a:t>yu</a:t>
            </a:r>
            <a:r>
              <a:rPr lang="en-US" altLang="zh-CN" sz="3400" dirty="0" smtClean="0">
                <a:solidFill>
                  <a:schemeClr val="tx2">
                    <a:lumMod val="75000"/>
                  </a:schemeClr>
                </a:solidFill>
                <a:latin typeface="+mj-lt"/>
              </a:rPr>
              <a:t> , </a:t>
            </a:r>
            <a:r>
              <a:rPr lang="en-US" altLang="zh-CN" sz="3400" dirty="0" err="1" smtClean="0">
                <a:solidFill>
                  <a:schemeClr val="tx2">
                    <a:lumMod val="75000"/>
                  </a:schemeClr>
                </a:solidFill>
                <a:latin typeface="+mj-lt"/>
              </a:rPr>
              <a:t>Zhi</a:t>
            </a:r>
            <a:r>
              <a:rPr lang="en-US" altLang="zh-CN" sz="3400" dirty="0" smtClean="0">
                <a:solidFill>
                  <a:schemeClr val="tx2">
                    <a:lumMod val="75000"/>
                  </a:schemeClr>
                </a:solidFill>
                <a:latin typeface="+mj-lt"/>
              </a:rPr>
              <a:t> </a:t>
            </a:r>
            <a:r>
              <a:rPr lang="en-US" altLang="zh-CN" sz="3400" dirty="0">
                <a:solidFill>
                  <a:schemeClr val="tx2">
                    <a:lumMod val="75000"/>
                  </a:schemeClr>
                </a:solidFill>
                <a:latin typeface="+mj-lt"/>
              </a:rPr>
              <a:t>Zhang</a:t>
            </a:r>
          </a:p>
          <a:p>
            <a:pPr>
              <a:tabLst>
                <a:tab pos="3657600" algn="l"/>
              </a:tabLst>
              <a:defRPr/>
            </a:pPr>
            <a:r>
              <a:rPr lang="en-US" altLang="zh-CN" sz="3400" b="1" dirty="0">
                <a:solidFill>
                  <a:schemeClr val="tx2">
                    <a:lumMod val="75000"/>
                  </a:schemeClr>
                </a:solidFill>
                <a:latin typeface="+mj-lt"/>
              </a:rPr>
              <a:t>Faculty </a:t>
            </a:r>
            <a:r>
              <a:rPr lang="en-US" altLang="zh-CN" sz="3400" b="1" dirty="0" smtClean="0">
                <a:solidFill>
                  <a:schemeClr val="tx2">
                    <a:lumMod val="75000"/>
                  </a:schemeClr>
                </a:solidFill>
                <a:latin typeface="+mj-lt"/>
              </a:rPr>
              <a:t>Advisor</a:t>
            </a:r>
            <a:r>
              <a:rPr lang="en-US" altLang="zh-CN" sz="3400" dirty="0">
                <a:solidFill>
                  <a:schemeClr val="tx2">
                    <a:lumMod val="75000"/>
                  </a:schemeClr>
                </a:solidFill>
                <a:latin typeface="+mj-lt"/>
              </a:rPr>
              <a:t>: Prof. </a:t>
            </a:r>
            <a:r>
              <a:rPr lang="en-US" altLang="zh-CN" sz="3400" dirty="0" err="1" smtClean="0">
                <a:solidFill>
                  <a:schemeClr val="tx2">
                    <a:lumMod val="75000"/>
                  </a:schemeClr>
                </a:solidFill>
                <a:latin typeface="+mj-lt"/>
              </a:rPr>
              <a:t>Mian</a:t>
            </a:r>
            <a:r>
              <a:rPr lang="en-US" altLang="zh-CN" sz="3400" dirty="0" smtClean="0">
                <a:solidFill>
                  <a:schemeClr val="tx2">
                    <a:lumMod val="75000"/>
                  </a:schemeClr>
                </a:solidFill>
                <a:latin typeface="+mj-lt"/>
              </a:rPr>
              <a:t> Li     </a:t>
            </a:r>
            <a:r>
              <a:rPr lang="en-US" altLang="zh-CN" sz="3400" b="1" dirty="0" smtClean="0">
                <a:solidFill>
                  <a:schemeClr val="tx2">
                    <a:lumMod val="75000"/>
                  </a:schemeClr>
                </a:solidFill>
                <a:latin typeface="+mj-lt"/>
              </a:rPr>
              <a:t>Instructor</a:t>
            </a:r>
            <a:r>
              <a:rPr lang="en-US" altLang="zh-CN" sz="3400" b="1" dirty="0">
                <a:solidFill>
                  <a:schemeClr val="tx2">
                    <a:lumMod val="75000"/>
                  </a:schemeClr>
                </a:solidFill>
                <a:latin typeface="+mj-lt"/>
              </a:rPr>
              <a:t>: </a:t>
            </a:r>
            <a:r>
              <a:rPr lang="en-US" altLang="zh-CN" sz="3400" dirty="0" err="1" smtClean="0">
                <a:solidFill>
                  <a:schemeClr val="tx2">
                    <a:lumMod val="75000"/>
                  </a:schemeClr>
                </a:solidFill>
                <a:latin typeface="+mj-lt"/>
              </a:rPr>
              <a:t>Chenbin</a:t>
            </a:r>
            <a:r>
              <a:rPr lang="en-US" altLang="zh-CN" sz="3400" dirty="0" smtClean="0">
                <a:solidFill>
                  <a:schemeClr val="tx2">
                    <a:lumMod val="75000"/>
                  </a:schemeClr>
                </a:solidFill>
                <a:latin typeface="+mj-lt"/>
              </a:rPr>
              <a:t> Ma</a:t>
            </a:r>
            <a:endParaRPr lang="zh-CN" altLang="en-US" sz="3400" dirty="0">
              <a:solidFill>
                <a:schemeClr val="tx2">
                  <a:lumMod val="75000"/>
                </a:schemeClr>
              </a:solidFill>
              <a:latin typeface="+mj-l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279" y="2967963"/>
            <a:ext cx="5106872" cy="369343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254" y="15161941"/>
            <a:ext cx="5688631" cy="3133568"/>
          </a:xfrm>
          <a:prstGeom prst="rect">
            <a:avLst/>
          </a:prstGeom>
        </p:spPr>
      </p:pic>
      <p:sp>
        <p:nvSpPr>
          <p:cNvPr id="7" name="AutoShape 6" descr="https://set1.mail.qq.com/cgi-bin/download?mailid=ZL4017-FpfOnnDYnLY9JC16lXGLE67&amp;filename=solution.png&amp;sid=7Wz-QK5jsZsKT0YR&amp;&amp;&amp;type=json&amp;fromattac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ttps://set1.mail.qq.com/cgi-bin/download?mailid=ZL4017-FpfOnnDYnLY9JC16lXGLE67&amp;filename=concept_diagram.png&amp;sid=7Wz-QK5jsZsKT0YR&amp;&amp;&amp;type=json&amp;fromattach=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https://set1.mail.qq.com/cgi-bin/download?mailid=ZL4017-FpfOnnDYnLY9JC16lXGLE67&amp;filename=concept_diagram.png&amp;sid=7Wz-QK5jsZsKT0YR&amp;&amp;&amp;type=json&amp;fromattach=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4924" r="1637"/>
          <a:stretch/>
        </p:blipFill>
        <p:spPr>
          <a:xfrm>
            <a:off x="7666125" y="12750726"/>
            <a:ext cx="6374865" cy="7170007"/>
          </a:xfrm>
          <a:prstGeom prst="rect">
            <a:avLst/>
          </a:prstGeom>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l="28083" t="6992" r="10930" b="62705"/>
          <a:stretch/>
        </p:blipFill>
        <p:spPr>
          <a:xfrm>
            <a:off x="612775" y="25192908"/>
            <a:ext cx="6259141" cy="440096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77814" y="8223010"/>
            <a:ext cx="5647533" cy="3176737"/>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66240" y="12069758"/>
            <a:ext cx="5647533" cy="3176737"/>
          </a:xfrm>
          <a:prstGeom prst="rect">
            <a:avLst/>
          </a:prstGeom>
        </p:spPr>
      </p:pic>
    </p:spTree>
    <p:extLst>
      <p:ext uri="{BB962C8B-B14F-4D97-AF65-F5344CB8AC3E}">
        <p14:creationId xmlns:p14="http://schemas.microsoft.com/office/powerpoint/2010/main" val="42751890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504</Words>
  <Application>Microsoft Macintosh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Constantia</vt:lpstr>
      <vt:lpstr>Times New Roman</vt:lpstr>
      <vt:lpstr>宋体</vt:lpstr>
      <vt:lpstr>Arial</vt:lpstr>
      <vt:lpstr>Office 主题​​</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Kangxu Wang</cp:lastModifiedBy>
  <cp:revision>154</cp:revision>
  <dcterms:created xsi:type="dcterms:W3CDTF">2011-11-28T03:13:29Z</dcterms:created>
  <dcterms:modified xsi:type="dcterms:W3CDTF">2016-07-22T14:10:27Z</dcterms:modified>
</cp:coreProperties>
</file>