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79" r:id="rId13"/>
    <p:sldId id="281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85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80" r:id="rId32"/>
    <p:sldId id="282" r:id="rId33"/>
    <p:sldId id="283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4890" autoAdjust="0"/>
    <p:restoredTop sz="94660"/>
  </p:normalViewPr>
  <p:slideViewPr>
    <p:cSldViewPr>
      <p:cViewPr>
        <p:scale>
          <a:sx n="75" d="100"/>
          <a:sy n="75" d="100"/>
        </p:scale>
        <p:origin x="-859" y="-25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658-3D04-41DB-AEA4-A15872916B0F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C464-1901-46C5-9990-ACA57B632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658-3D04-41DB-AEA4-A15872916B0F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C464-1901-46C5-9990-ACA57B632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658-3D04-41DB-AEA4-A15872916B0F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C464-1901-46C5-9990-ACA57B632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658-3D04-41DB-AEA4-A15872916B0F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C464-1901-46C5-9990-ACA57B632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658-3D04-41DB-AEA4-A15872916B0F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C464-1901-46C5-9990-ACA57B632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658-3D04-41DB-AEA4-A15872916B0F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C464-1901-46C5-9990-ACA57B632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658-3D04-41DB-AEA4-A15872916B0F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C464-1901-46C5-9990-ACA57B632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658-3D04-41DB-AEA4-A15872916B0F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C464-1901-46C5-9990-ACA57B632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658-3D04-41DB-AEA4-A15872916B0F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C464-1901-46C5-9990-ACA57B632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658-3D04-41DB-AEA4-A15872916B0F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C464-1901-46C5-9990-ACA57B632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658-3D04-41DB-AEA4-A15872916B0F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C464-1901-46C5-9990-ACA57B632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E3658-3D04-41DB-AEA4-A15872916B0F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9C464-1901-46C5-9990-ACA57B632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Persistent Array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Kanko </a:t>
            </a:r>
            <a:r>
              <a:rPr lang="en-US" dirty="0" err="1" smtClean="0"/>
              <a:t>Ghosh</a:t>
            </a:r>
            <a:endParaRPr lang="en-US" dirty="0"/>
          </a:p>
          <a:p>
            <a:r>
              <a:rPr lang="en-US" dirty="0" smtClean="0"/>
              <a:t>B-CSE II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Node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Target: Only the particular value of an element in an array is stored in the array, when it is changed.</a:t>
            </a:r>
          </a:p>
          <a:p>
            <a:r>
              <a:rPr lang="en-US" sz="2800" dirty="0" smtClean="0"/>
              <a:t>Approach: Each element in the persistent array will point to a </a:t>
            </a:r>
            <a:r>
              <a:rPr lang="en-US" sz="2800" b="1" dirty="0" smtClean="0"/>
              <a:t>linked list, </a:t>
            </a:r>
            <a:r>
              <a:rPr lang="en-US" sz="2800" dirty="0" smtClean="0"/>
              <a:t>which is storing the modified values at a particular position of an array, along with the versions in linear fashion</a:t>
            </a:r>
          </a:p>
          <a:p>
            <a:r>
              <a:rPr lang="en-US" sz="2800" dirty="0" smtClean="0"/>
              <a:t>Retrieval: on requesting the value of a particular version at a particular position, the linked list pointed to by the element of the array is traversed.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in Fat Node Method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Partial Persistent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Modifying: </a:t>
            </a:r>
            <a:r>
              <a:rPr lang="en-US" dirty="0" smtClean="0"/>
              <a:t>version history is not required</a:t>
            </a:r>
          </a:p>
          <a:p>
            <a:r>
              <a:rPr lang="en-US" dirty="0" smtClean="0"/>
              <a:t>Since the older versions cant be modified, no version history is required </a:t>
            </a:r>
          </a:p>
          <a:p>
            <a:r>
              <a:rPr lang="en-US" dirty="0" smtClean="0"/>
              <a:t>On requesting a version, a value is chosen whose version is just less than or equal to the requested version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Fully Persistent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46883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Modifying : </a:t>
            </a:r>
            <a:r>
              <a:rPr lang="en-US" dirty="0" smtClean="0"/>
              <a:t>version history is required to keep record of ancestors</a:t>
            </a:r>
          </a:p>
          <a:p>
            <a:r>
              <a:rPr lang="en-US" dirty="0" smtClean="0"/>
              <a:t>Version history (stored in tree/</a:t>
            </a:r>
            <a:r>
              <a:rPr lang="en-US" dirty="0" err="1" smtClean="0"/>
              <a:t>trie</a:t>
            </a:r>
            <a:r>
              <a:rPr lang="en-US" dirty="0" smtClean="0"/>
              <a:t>/array) is required to check the ancestor of a requested version</a:t>
            </a:r>
          </a:p>
          <a:p>
            <a:r>
              <a:rPr lang="en-US" dirty="0" smtClean="0"/>
              <a:t>On requesting a version, the version just less than the requested version, may not be the ancestor of requested version, so the version history must be checked.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 persistent array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Structure: Array of pointers, version history (in form of tree/array)</a:t>
            </a:r>
          </a:p>
          <a:p>
            <a:r>
              <a:rPr lang="en-US" dirty="0" smtClean="0"/>
              <a:t>Operations:</a:t>
            </a:r>
          </a:p>
          <a:p>
            <a:pPr lvl="1"/>
            <a:r>
              <a:rPr lang="en-US" dirty="0" err="1" smtClean="0"/>
              <a:t>ModifyArray</a:t>
            </a:r>
            <a:r>
              <a:rPr lang="en-US" dirty="0" smtClean="0"/>
              <a:t>(A</a:t>
            </a:r>
            <a:r>
              <a:rPr lang="en-US" dirty="0" smtClean="0"/>
              <a:t>, V, P, N) = store value N at position P of version V of array A</a:t>
            </a:r>
          </a:p>
          <a:p>
            <a:pPr lvl="1"/>
            <a:r>
              <a:rPr lang="en-US" dirty="0" smtClean="0"/>
              <a:t>Retrieve(A, V, P) = return value at position P of version V of array A</a:t>
            </a:r>
          </a:p>
          <a:p>
            <a:pPr lvl="1"/>
            <a:r>
              <a:rPr lang="en-US" dirty="0" smtClean="0"/>
              <a:t>Clear(A) = remove all the previous versions of array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4" y="0"/>
            <a:ext cx="3286116" cy="1143000"/>
          </a:xfrm>
        </p:spPr>
        <p:txBody>
          <a:bodyPr/>
          <a:lstStyle/>
          <a:p>
            <a:r>
              <a:rPr lang="en-US" dirty="0" smtClean="0"/>
              <a:t>Simulation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6143644"/>
            <a:ext cx="6286544" cy="62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857224" y="6286520"/>
            <a:ext cx="160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History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32901" y="5832174"/>
            <a:ext cx="62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0         1        2         3        4         5         6        7         8        9        10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5720" y="428604"/>
            <a:ext cx="430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Query: Init(</a:t>
            </a:r>
            <a:r>
              <a:rPr lang="en-US" b="1" dirty="0" smtClean="0"/>
              <a:t>version</a:t>
            </a:r>
            <a:r>
              <a:rPr lang="en-US" dirty="0" smtClean="0"/>
              <a:t> = 0, </a:t>
            </a:r>
            <a:r>
              <a:rPr lang="en-US" b="1" dirty="0" err="1" smtClean="0"/>
              <a:t>arr</a:t>
            </a:r>
            <a:r>
              <a:rPr lang="en-US" dirty="0" smtClean="0"/>
              <a:t>{1,2,3,4}, </a:t>
            </a:r>
            <a:r>
              <a:rPr lang="en-US" b="1" dirty="0" smtClean="0"/>
              <a:t>size</a:t>
            </a:r>
            <a:r>
              <a:rPr lang="en-US" dirty="0" smtClean="0"/>
              <a:t> = 4}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/>
          <a:srcRect r="63433"/>
          <a:stretch>
            <a:fillRect/>
          </a:stretch>
        </p:blipFill>
        <p:spPr bwMode="auto">
          <a:xfrm>
            <a:off x="285720" y="1071546"/>
            <a:ext cx="523878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5400000">
            <a:off x="500828" y="171369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1858944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144828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4430712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57158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1,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1643042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2,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2928926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3,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4214810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4,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3314188" y="6268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429520" y="2143116"/>
            <a:ext cx="857256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1 2 3 4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72264" y="1357298"/>
            <a:ext cx="2455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 Track</a:t>
            </a:r>
          </a:p>
          <a:p>
            <a:r>
              <a:rPr lang="en-US" dirty="0" smtClean="0"/>
              <a:t>(for simulation purpose)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4" y="0"/>
            <a:ext cx="3286116" cy="1143000"/>
          </a:xfrm>
        </p:spPr>
        <p:txBody>
          <a:bodyPr/>
          <a:lstStyle/>
          <a:p>
            <a:r>
              <a:rPr lang="en-US" dirty="0" smtClean="0"/>
              <a:t>Simulation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6143644"/>
            <a:ext cx="6286544" cy="62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857224" y="6286520"/>
            <a:ext cx="160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History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32901" y="5832174"/>
            <a:ext cx="62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0         1        2         3        4         5         6        7         8        9        10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5720" y="428604"/>
            <a:ext cx="552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Query: </a:t>
            </a:r>
            <a:r>
              <a:rPr lang="en-US" dirty="0" err="1" smtClean="0"/>
              <a:t>ModifyArray</a:t>
            </a:r>
            <a:r>
              <a:rPr lang="en-US" dirty="0" smtClean="0"/>
              <a:t>(</a:t>
            </a:r>
            <a:r>
              <a:rPr lang="en-US" b="1" dirty="0" smtClean="0"/>
              <a:t>version</a:t>
            </a:r>
            <a:r>
              <a:rPr lang="en-US" dirty="0" smtClean="0"/>
              <a:t> </a:t>
            </a:r>
            <a:r>
              <a:rPr lang="en-US" dirty="0" smtClean="0"/>
              <a:t>= 1, </a:t>
            </a:r>
            <a:r>
              <a:rPr lang="en-US" b="1" dirty="0" smtClean="0"/>
              <a:t>position</a:t>
            </a:r>
            <a:r>
              <a:rPr lang="en-US" dirty="0" smtClean="0"/>
              <a:t> = 1, </a:t>
            </a:r>
            <a:r>
              <a:rPr lang="en-US" b="1" dirty="0" smtClean="0"/>
              <a:t>value</a:t>
            </a:r>
            <a:r>
              <a:rPr lang="en-US" dirty="0" smtClean="0"/>
              <a:t> = 10)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/>
          <a:srcRect r="63433"/>
          <a:stretch>
            <a:fillRect/>
          </a:stretch>
        </p:blipFill>
        <p:spPr bwMode="auto">
          <a:xfrm>
            <a:off x="285720" y="1071546"/>
            <a:ext cx="523878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5400000">
            <a:off x="500828" y="171369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1858944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144828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4430712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57158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1,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1643042" y="2071678"/>
            <a:ext cx="1071570" cy="4286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=2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2928926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3,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4214810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4,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3314188" y="6268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1929588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687048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2,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73120" y="6268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3821901" y="567929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43240" y="4786322"/>
            <a:ext cx="1873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 2 created,</a:t>
            </a:r>
          </a:p>
          <a:p>
            <a:r>
              <a:rPr lang="en-US" dirty="0" smtClean="0"/>
              <a:t>from version 1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143768" y="2143116"/>
            <a:ext cx="128588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1  2  3  4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929322" y="2928934"/>
            <a:ext cx="1214446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 </a:t>
            </a:r>
            <a:r>
              <a:rPr lang="en-US" b="1" dirty="0" smtClean="0"/>
              <a:t>10</a:t>
            </a:r>
            <a:r>
              <a:rPr lang="en-US" dirty="0" smtClean="0"/>
              <a:t>  3  4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29" idx="2"/>
            <a:endCxn id="30" idx="0"/>
          </p:cNvCxnSpPr>
          <p:nvPr/>
        </p:nvCxnSpPr>
        <p:spPr>
          <a:xfrm rot="5400000">
            <a:off x="6983033" y="2125257"/>
            <a:ext cx="357190" cy="1250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72264" y="1357298"/>
            <a:ext cx="2455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 Track</a:t>
            </a:r>
          </a:p>
          <a:p>
            <a:r>
              <a:rPr lang="en-US" dirty="0" smtClean="0"/>
              <a:t>(for simulation purpose)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4" y="0"/>
            <a:ext cx="3286116" cy="1143000"/>
          </a:xfrm>
        </p:spPr>
        <p:txBody>
          <a:bodyPr/>
          <a:lstStyle/>
          <a:p>
            <a:r>
              <a:rPr lang="en-US" dirty="0" smtClean="0"/>
              <a:t>Simulation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6143644"/>
            <a:ext cx="6286544" cy="62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857224" y="6286520"/>
            <a:ext cx="160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History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32901" y="5832174"/>
            <a:ext cx="62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0         1        2         3        4         5         6        7         8        9        10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5720" y="428604"/>
            <a:ext cx="552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Query: </a:t>
            </a:r>
            <a:r>
              <a:rPr lang="en-US" dirty="0" err="1" smtClean="0"/>
              <a:t>ModifyArray</a:t>
            </a:r>
            <a:r>
              <a:rPr lang="en-US" dirty="0" smtClean="0"/>
              <a:t>(</a:t>
            </a:r>
            <a:r>
              <a:rPr lang="en-US" b="1" dirty="0" smtClean="0"/>
              <a:t>version</a:t>
            </a:r>
            <a:r>
              <a:rPr lang="en-US" dirty="0" smtClean="0"/>
              <a:t> = </a:t>
            </a:r>
            <a:r>
              <a:rPr lang="en-US" dirty="0" smtClean="0"/>
              <a:t>1, </a:t>
            </a:r>
            <a:r>
              <a:rPr lang="en-US" b="1" dirty="0" smtClean="0"/>
              <a:t>position</a:t>
            </a:r>
            <a:r>
              <a:rPr lang="en-US" dirty="0" smtClean="0"/>
              <a:t> = 2, </a:t>
            </a:r>
            <a:r>
              <a:rPr lang="en-US" b="1" dirty="0" smtClean="0"/>
              <a:t>value</a:t>
            </a:r>
            <a:r>
              <a:rPr lang="en-US" dirty="0" smtClean="0"/>
              <a:t> = 10)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/>
          <a:srcRect r="63433"/>
          <a:stretch>
            <a:fillRect/>
          </a:stretch>
        </p:blipFill>
        <p:spPr bwMode="auto">
          <a:xfrm>
            <a:off x="285720" y="1071546"/>
            <a:ext cx="523878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5400000">
            <a:off x="500828" y="171369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1858944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144828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4430712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57158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1,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1643042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=2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2928926" y="2071678"/>
            <a:ext cx="1071570" cy="4286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=3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4214810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4,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3314188" y="6268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1929588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687048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2,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73120" y="6268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5400000">
            <a:off x="3189754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947214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3,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4438268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4393405" y="567929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14744" y="4786322"/>
            <a:ext cx="1873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 3 created,</a:t>
            </a:r>
          </a:p>
          <a:p>
            <a:r>
              <a:rPr lang="en-US" dirty="0" smtClean="0"/>
              <a:t>from version 1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143768" y="2143116"/>
            <a:ext cx="128588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1  2  3  4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929322" y="2928934"/>
            <a:ext cx="1214446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 </a:t>
            </a:r>
            <a:r>
              <a:rPr lang="en-US" b="1" dirty="0" smtClean="0"/>
              <a:t>10</a:t>
            </a:r>
            <a:r>
              <a:rPr lang="en-US" dirty="0" smtClean="0"/>
              <a:t>  3  4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2" idx="2"/>
            <a:endCxn id="35" idx="0"/>
          </p:cNvCxnSpPr>
          <p:nvPr/>
        </p:nvCxnSpPr>
        <p:spPr>
          <a:xfrm rot="5400000">
            <a:off x="6983033" y="2125257"/>
            <a:ext cx="357190" cy="1250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358082" y="2928934"/>
            <a:ext cx="1214446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1  2  </a:t>
            </a:r>
            <a:r>
              <a:rPr lang="en-US" b="1" dirty="0" smtClean="0"/>
              <a:t>10</a:t>
            </a:r>
            <a:r>
              <a:rPr lang="en-US" dirty="0" smtClean="0"/>
              <a:t>  4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2" idx="2"/>
            <a:endCxn id="37" idx="0"/>
          </p:cNvCxnSpPr>
          <p:nvPr/>
        </p:nvCxnSpPr>
        <p:spPr>
          <a:xfrm rot="16200000" flipH="1">
            <a:off x="7697412" y="2661041"/>
            <a:ext cx="357190" cy="1785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572264" y="1357298"/>
            <a:ext cx="2455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 Track</a:t>
            </a:r>
          </a:p>
          <a:p>
            <a:r>
              <a:rPr lang="en-US" dirty="0" smtClean="0"/>
              <a:t>(for simulation purpose)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4" y="0"/>
            <a:ext cx="3286116" cy="1143000"/>
          </a:xfrm>
        </p:spPr>
        <p:txBody>
          <a:bodyPr/>
          <a:lstStyle/>
          <a:p>
            <a:r>
              <a:rPr lang="en-US" dirty="0" smtClean="0"/>
              <a:t>Simulation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6143644"/>
            <a:ext cx="6286544" cy="62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857224" y="6286520"/>
            <a:ext cx="160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History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32901" y="5832174"/>
            <a:ext cx="62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0         1        2         3        4         5         6        7         8        9        10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5720" y="428604"/>
            <a:ext cx="5411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Query: </a:t>
            </a:r>
            <a:r>
              <a:rPr lang="en-US" dirty="0" err="1" smtClean="0"/>
              <a:t>ModifyArray</a:t>
            </a:r>
            <a:r>
              <a:rPr lang="en-US" dirty="0" smtClean="0"/>
              <a:t>(</a:t>
            </a:r>
            <a:r>
              <a:rPr lang="en-US" b="1" dirty="0" smtClean="0"/>
              <a:t>version</a:t>
            </a:r>
            <a:r>
              <a:rPr lang="en-US" dirty="0" smtClean="0"/>
              <a:t> = </a:t>
            </a:r>
            <a:r>
              <a:rPr lang="en-US" dirty="0" smtClean="0"/>
              <a:t>2, </a:t>
            </a:r>
            <a:r>
              <a:rPr lang="en-US" b="1" dirty="0" smtClean="0"/>
              <a:t>position</a:t>
            </a:r>
            <a:r>
              <a:rPr lang="en-US" dirty="0" smtClean="0"/>
              <a:t> = 0, </a:t>
            </a:r>
            <a:r>
              <a:rPr lang="en-US" b="1" dirty="0" smtClean="0"/>
              <a:t>value</a:t>
            </a:r>
            <a:r>
              <a:rPr lang="en-US" dirty="0" smtClean="0"/>
              <a:t> = 5)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/>
          <a:srcRect r="63433"/>
          <a:stretch>
            <a:fillRect/>
          </a:stretch>
        </p:blipFill>
        <p:spPr bwMode="auto">
          <a:xfrm>
            <a:off x="285720" y="1071546"/>
            <a:ext cx="523878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5400000">
            <a:off x="500828" y="171369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1858944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144828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4430712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57158" y="2071678"/>
            <a:ext cx="1071570" cy="4286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5,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4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1643042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=2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2928926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=3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4214810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4,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3314188" y="6268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1929588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687048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2,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73120" y="6268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5400000">
            <a:off x="3189754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947214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3,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4438268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573980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31440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1,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5000628" y="6259088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</a:p>
          <a:p>
            <a:endParaRPr lang="en-US" dirty="0" smtClean="0"/>
          </a:p>
        </p:txBody>
      </p:sp>
      <p:cxnSp>
        <p:nvCxnSpPr>
          <p:cNvPr id="36" name="Straight Arrow Connector 35"/>
          <p:cNvCxnSpPr/>
          <p:nvPr/>
        </p:nvCxnSpPr>
        <p:spPr>
          <a:xfrm rot="5400000">
            <a:off x="4964909" y="567929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286248" y="4786322"/>
            <a:ext cx="1873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 4 created,</a:t>
            </a:r>
          </a:p>
          <a:p>
            <a:r>
              <a:rPr lang="en-US" dirty="0" smtClean="0"/>
              <a:t>from version 2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143768" y="2143116"/>
            <a:ext cx="128588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1  2  3  4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929322" y="2928934"/>
            <a:ext cx="1214446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 </a:t>
            </a:r>
            <a:r>
              <a:rPr lang="en-US" b="1" dirty="0" smtClean="0"/>
              <a:t>10</a:t>
            </a:r>
            <a:r>
              <a:rPr lang="en-US" dirty="0" smtClean="0"/>
              <a:t>  3  4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2" idx="2"/>
            <a:endCxn id="38" idx="0"/>
          </p:cNvCxnSpPr>
          <p:nvPr/>
        </p:nvCxnSpPr>
        <p:spPr>
          <a:xfrm rot="5400000">
            <a:off x="6983033" y="2125257"/>
            <a:ext cx="357190" cy="1250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358082" y="2928934"/>
            <a:ext cx="1214446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1  2  </a:t>
            </a:r>
            <a:r>
              <a:rPr lang="en-US" b="1" dirty="0" smtClean="0"/>
              <a:t>10</a:t>
            </a:r>
            <a:r>
              <a:rPr lang="en-US" dirty="0" smtClean="0"/>
              <a:t>  4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32" idx="2"/>
            <a:endCxn id="40" idx="0"/>
          </p:cNvCxnSpPr>
          <p:nvPr/>
        </p:nvCxnSpPr>
        <p:spPr>
          <a:xfrm rot="16200000" flipH="1">
            <a:off x="7697412" y="2661041"/>
            <a:ext cx="357190" cy="1785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929322" y="3714752"/>
            <a:ext cx="1214446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r>
              <a:rPr lang="en-US" dirty="0" smtClean="0"/>
              <a:t>  10  3  4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38" idx="2"/>
            <a:endCxn id="42" idx="0"/>
          </p:cNvCxnSpPr>
          <p:nvPr/>
        </p:nvCxnSpPr>
        <p:spPr>
          <a:xfrm rot="5400000">
            <a:off x="6357950" y="353615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572264" y="1357298"/>
            <a:ext cx="2455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 Track</a:t>
            </a:r>
          </a:p>
          <a:p>
            <a:r>
              <a:rPr lang="en-US" dirty="0" smtClean="0"/>
              <a:t>(for simulation purpose)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4" y="0"/>
            <a:ext cx="3286116" cy="1143000"/>
          </a:xfrm>
        </p:spPr>
        <p:txBody>
          <a:bodyPr/>
          <a:lstStyle/>
          <a:p>
            <a:r>
              <a:rPr lang="en-US" dirty="0" smtClean="0"/>
              <a:t>Simulation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6143644"/>
            <a:ext cx="6286544" cy="62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857224" y="6286520"/>
            <a:ext cx="160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History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32901" y="5832174"/>
            <a:ext cx="62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0         1        2         3        4         5         6        7         8        9        10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5720" y="428604"/>
            <a:ext cx="552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Query: </a:t>
            </a:r>
            <a:r>
              <a:rPr lang="en-US" dirty="0" err="1" smtClean="0"/>
              <a:t>ModifyArray</a:t>
            </a:r>
            <a:r>
              <a:rPr lang="en-US" dirty="0" smtClean="0"/>
              <a:t>(</a:t>
            </a:r>
            <a:r>
              <a:rPr lang="en-US" b="1" dirty="0" smtClean="0"/>
              <a:t>version</a:t>
            </a:r>
            <a:r>
              <a:rPr lang="en-US" dirty="0" smtClean="0"/>
              <a:t> = </a:t>
            </a:r>
            <a:r>
              <a:rPr lang="en-US" dirty="0" smtClean="0"/>
              <a:t>3, </a:t>
            </a:r>
            <a:r>
              <a:rPr lang="en-US" b="1" dirty="0" smtClean="0"/>
              <a:t>position</a:t>
            </a:r>
            <a:r>
              <a:rPr lang="en-US" dirty="0" smtClean="0"/>
              <a:t> = 1, </a:t>
            </a:r>
            <a:r>
              <a:rPr lang="en-US" b="1" dirty="0" smtClean="0"/>
              <a:t>value</a:t>
            </a:r>
            <a:r>
              <a:rPr lang="en-US" dirty="0" smtClean="0"/>
              <a:t> = 10)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/>
          <a:srcRect r="63433"/>
          <a:stretch>
            <a:fillRect/>
          </a:stretch>
        </p:blipFill>
        <p:spPr bwMode="auto">
          <a:xfrm>
            <a:off x="285720" y="1071546"/>
            <a:ext cx="523878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5400000">
            <a:off x="500828" y="171369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7" idx="2"/>
            <a:endCxn id="25" idx="0"/>
          </p:cNvCxnSpPr>
          <p:nvPr/>
        </p:nvCxnSpPr>
        <p:spPr>
          <a:xfrm rot="16200000" flipH="1">
            <a:off x="1937541" y="2785598"/>
            <a:ext cx="572298" cy="17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144828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4430712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57158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5,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4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1688762" y="3072604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=2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2928926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=3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4214810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4,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3314188" y="6268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1947876" y="3786190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705336" y="4072736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2,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73120" y="6268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5400000">
            <a:off x="3189754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947214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3,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4438268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573980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31440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1,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5000628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81276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</a:p>
        </p:txBody>
      </p:sp>
      <p:cxnSp>
        <p:nvCxnSpPr>
          <p:cNvPr id="36" name="Straight Arrow Connector 35"/>
          <p:cNvCxnSpPr>
            <a:endCxn id="37" idx="0"/>
          </p:cNvCxnSpPr>
          <p:nvPr/>
        </p:nvCxnSpPr>
        <p:spPr>
          <a:xfrm rot="16200000" flipH="1">
            <a:off x="1862293" y="1711138"/>
            <a:ext cx="714380" cy="66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687048" y="2071678"/>
            <a:ext cx="1071570" cy="4286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=5</a:t>
            </a:r>
            <a:endParaRPr lang="en-US" sz="1100" dirty="0"/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5536413" y="567929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857752" y="4786322"/>
            <a:ext cx="1873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 5 created,</a:t>
            </a:r>
          </a:p>
          <a:p>
            <a:r>
              <a:rPr lang="en-US" dirty="0" smtClean="0"/>
              <a:t>from version 3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143768" y="2143116"/>
            <a:ext cx="128588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1  2  3  4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929322" y="2928934"/>
            <a:ext cx="1214446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 </a:t>
            </a:r>
            <a:r>
              <a:rPr lang="en-US" b="1" dirty="0" smtClean="0"/>
              <a:t>10</a:t>
            </a:r>
            <a:r>
              <a:rPr lang="en-US" dirty="0" smtClean="0"/>
              <a:t>  3  4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8" idx="2"/>
            <a:endCxn id="39" idx="0"/>
          </p:cNvCxnSpPr>
          <p:nvPr/>
        </p:nvCxnSpPr>
        <p:spPr>
          <a:xfrm rot="5400000">
            <a:off x="6983033" y="2125257"/>
            <a:ext cx="357190" cy="1250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358082" y="2928934"/>
            <a:ext cx="1214446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1  2  </a:t>
            </a:r>
            <a:r>
              <a:rPr lang="en-US" b="1" dirty="0" smtClean="0"/>
              <a:t>10</a:t>
            </a:r>
            <a:r>
              <a:rPr lang="en-US" dirty="0" smtClean="0"/>
              <a:t>  4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8" idx="2"/>
            <a:endCxn id="43" idx="0"/>
          </p:cNvCxnSpPr>
          <p:nvPr/>
        </p:nvCxnSpPr>
        <p:spPr>
          <a:xfrm rot="16200000" flipH="1">
            <a:off x="7697412" y="2661041"/>
            <a:ext cx="357190" cy="1785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929322" y="3714752"/>
            <a:ext cx="1214446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r>
              <a:rPr lang="en-US" dirty="0" smtClean="0"/>
              <a:t>  10  3  4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39" idx="2"/>
            <a:endCxn id="45" idx="0"/>
          </p:cNvCxnSpPr>
          <p:nvPr/>
        </p:nvCxnSpPr>
        <p:spPr>
          <a:xfrm rot="5400000">
            <a:off x="6357950" y="353615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358082" y="3714752"/>
            <a:ext cx="1214446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 </a:t>
            </a:r>
            <a:r>
              <a:rPr lang="en-US" b="1" dirty="0" smtClean="0"/>
              <a:t>10</a:t>
            </a:r>
            <a:r>
              <a:rPr lang="en-US" dirty="0" smtClean="0"/>
              <a:t>  10  4</a:t>
            </a:r>
            <a:endParaRPr lang="en-US" dirty="0"/>
          </a:p>
        </p:txBody>
      </p:sp>
      <p:cxnSp>
        <p:nvCxnSpPr>
          <p:cNvPr id="48" name="Straight Arrow Connector 47"/>
          <p:cNvCxnSpPr>
            <a:endCxn id="47" idx="0"/>
          </p:cNvCxnSpPr>
          <p:nvPr/>
        </p:nvCxnSpPr>
        <p:spPr>
          <a:xfrm rot="5400000">
            <a:off x="7786710" y="353615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72264" y="1357298"/>
            <a:ext cx="2455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 Track</a:t>
            </a:r>
          </a:p>
          <a:p>
            <a:r>
              <a:rPr lang="en-US" dirty="0" smtClean="0"/>
              <a:t>(for simulation purpose)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4" y="0"/>
            <a:ext cx="3286116" cy="1143000"/>
          </a:xfrm>
        </p:spPr>
        <p:txBody>
          <a:bodyPr/>
          <a:lstStyle/>
          <a:p>
            <a:r>
              <a:rPr lang="en-US" dirty="0" smtClean="0"/>
              <a:t>Simulation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6143644"/>
            <a:ext cx="6286544" cy="62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0" y="5572140"/>
            <a:ext cx="160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History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2571" y="5832174"/>
            <a:ext cx="62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0         1        2         3        4         5         6        7         8        9        10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5720" y="428604"/>
            <a:ext cx="552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Query: </a:t>
            </a:r>
            <a:r>
              <a:rPr lang="en-US" dirty="0" err="1" smtClean="0"/>
              <a:t>ModifyArray</a:t>
            </a:r>
            <a:r>
              <a:rPr lang="en-US" dirty="0" smtClean="0"/>
              <a:t>(</a:t>
            </a:r>
            <a:r>
              <a:rPr lang="en-US" b="1" dirty="0" smtClean="0"/>
              <a:t>version</a:t>
            </a:r>
            <a:r>
              <a:rPr lang="en-US" dirty="0" smtClean="0"/>
              <a:t> = </a:t>
            </a:r>
            <a:r>
              <a:rPr lang="en-US" dirty="0" smtClean="0"/>
              <a:t>4, </a:t>
            </a:r>
            <a:r>
              <a:rPr lang="en-US" b="1" dirty="0" smtClean="0"/>
              <a:t>position</a:t>
            </a:r>
            <a:r>
              <a:rPr lang="en-US" dirty="0" smtClean="0"/>
              <a:t> = 1, </a:t>
            </a:r>
            <a:r>
              <a:rPr lang="en-US" b="1" dirty="0" smtClean="0"/>
              <a:t>value</a:t>
            </a:r>
            <a:r>
              <a:rPr lang="en-US" dirty="0" smtClean="0"/>
              <a:t> = 11)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/>
          <a:srcRect r="63433"/>
          <a:stretch>
            <a:fillRect/>
          </a:stretch>
        </p:blipFill>
        <p:spPr bwMode="auto">
          <a:xfrm>
            <a:off x="285720" y="1071546"/>
            <a:ext cx="523878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5400000">
            <a:off x="500828" y="171369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7" idx="2"/>
            <a:endCxn id="25" idx="0"/>
          </p:cNvCxnSpPr>
          <p:nvPr/>
        </p:nvCxnSpPr>
        <p:spPr>
          <a:xfrm rot="16200000" flipH="1">
            <a:off x="1910109" y="3808940"/>
            <a:ext cx="572298" cy="17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144828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4430712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57158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5,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4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1661330" y="4095946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=2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2928926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=3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4214810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4,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813858" y="6268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1920444" y="480953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677904" y="50960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2,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2790" y="6268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5400000">
            <a:off x="3189754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947214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3,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1937938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573980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31440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1,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2500298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080946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659616" y="309502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=5</a:t>
            </a:r>
            <a:endParaRPr lang="en-US" sz="1100" dirty="0"/>
          </a:p>
        </p:txBody>
      </p:sp>
      <p:cxnSp>
        <p:nvCxnSpPr>
          <p:cNvPr id="38" name="Straight Arrow Connector 37"/>
          <p:cNvCxnSpPr/>
          <p:nvPr/>
        </p:nvCxnSpPr>
        <p:spPr>
          <a:xfrm rot="16200000" flipH="1">
            <a:off x="1861436" y="1711138"/>
            <a:ext cx="714380" cy="66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681332" y="2071678"/>
            <a:ext cx="1071570" cy="4286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=11, </a:t>
            </a:r>
            <a:r>
              <a:rPr lang="en-US" sz="1100" dirty="0" err="1" smtClean="0"/>
              <a:t>Ver</a:t>
            </a:r>
            <a:r>
              <a:rPr lang="en-US" sz="1100" dirty="0" smtClean="0"/>
              <a:t> =6</a:t>
            </a:r>
            <a:endParaRPr lang="en-US" sz="1100" dirty="0"/>
          </a:p>
        </p:txBody>
      </p:sp>
      <p:cxnSp>
        <p:nvCxnSpPr>
          <p:cNvPr id="40" name="Straight Arrow Connector 39"/>
          <p:cNvCxnSpPr/>
          <p:nvPr/>
        </p:nvCxnSpPr>
        <p:spPr>
          <a:xfrm rot="5400000">
            <a:off x="1898154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635876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rot="5400000">
            <a:off x="3607587" y="567929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928926" y="4786322"/>
            <a:ext cx="1873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 6 created,</a:t>
            </a:r>
          </a:p>
          <a:p>
            <a:r>
              <a:rPr lang="en-US" dirty="0" smtClean="0"/>
              <a:t>from version 4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143768" y="2143116"/>
            <a:ext cx="128588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1  2  3  4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929322" y="2928934"/>
            <a:ext cx="1214446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 </a:t>
            </a:r>
            <a:r>
              <a:rPr lang="en-US" b="1" dirty="0" smtClean="0"/>
              <a:t>10</a:t>
            </a:r>
            <a:r>
              <a:rPr lang="en-US" dirty="0" smtClean="0"/>
              <a:t>  3  4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36" idx="2"/>
            <a:endCxn id="44" idx="0"/>
          </p:cNvCxnSpPr>
          <p:nvPr/>
        </p:nvCxnSpPr>
        <p:spPr>
          <a:xfrm rot="5400000">
            <a:off x="6983033" y="2125257"/>
            <a:ext cx="357190" cy="1250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358082" y="2928934"/>
            <a:ext cx="1214446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1  2  </a:t>
            </a:r>
            <a:r>
              <a:rPr lang="en-US" b="1" dirty="0" smtClean="0"/>
              <a:t>10</a:t>
            </a:r>
            <a:r>
              <a:rPr lang="en-US" dirty="0" smtClean="0"/>
              <a:t>  4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36" idx="2"/>
            <a:endCxn id="46" idx="0"/>
          </p:cNvCxnSpPr>
          <p:nvPr/>
        </p:nvCxnSpPr>
        <p:spPr>
          <a:xfrm rot="16200000" flipH="1">
            <a:off x="7697412" y="2661041"/>
            <a:ext cx="357190" cy="1785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929322" y="3714752"/>
            <a:ext cx="1214446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r>
              <a:rPr lang="en-US" dirty="0" smtClean="0"/>
              <a:t>  10  3  4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44" idx="2"/>
            <a:endCxn id="48" idx="0"/>
          </p:cNvCxnSpPr>
          <p:nvPr/>
        </p:nvCxnSpPr>
        <p:spPr>
          <a:xfrm rot="5400000">
            <a:off x="6357950" y="353615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358082" y="3714752"/>
            <a:ext cx="1214446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 </a:t>
            </a:r>
            <a:r>
              <a:rPr lang="en-US" b="1" dirty="0" smtClean="0"/>
              <a:t>10</a:t>
            </a:r>
            <a:r>
              <a:rPr lang="en-US" dirty="0" smtClean="0"/>
              <a:t>  10  4</a:t>
            </a:r>
            <a:endParaRPr lang="en-US" dirty="0"/>
          </a:p>
        </p:txBody>
      </p:sp>
      <p:cxnSp>
        <p:nvCxnSpPr>
          <p:cNvPr id="51" name="Straight Arrow Connector 50"/>
          <p:cNvCxnSpPr>
            <a:endCxn id="50" idx="0"/>
          </p:cNvCxnSpPr>
          <p:nvPr/>
        </p:nvCxnSpPr>
        <p:spPr>
          <a:xfrm rot="5400000">
            <a:off x="7786710" y="353615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929322" y="4429132"/>
            <a:ext cx="1214446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  </a:t>
            </a:r>
            <a:r>
              <a:rPr lang="en-US" b="1" dirty="0" smtClean="0"/>
              <a:t>11</a:t>
            </a:r>
            <a:r>
              <a:rPr lang="en-US" dirty="0" smtClean="0"/>
              <a:t>  3  4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8" idx="2"/>
            <a:endCxn id="52" idx="0"/>
          </p:cNvCxnSpPr>
          <p:nvPr/>
        </p:nvCxnSpPr>
        <p:spPr>
          <a:xfrm rot="5400000">
            <a:off x="6393669" y="428625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572264" y="1357298"/>
            <a:ext cx="2455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 Track</a:t>
            </a:r>
          </a:p>
          <a:p>
            <a:r>
              <a:rPr lang="en-US" dirty="0" smtClean="0"/>
              <a:t>(for simulation purpose)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Ephimeral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Collection of items of same type stored in contiguous memory location</a:t>
            </a:r>
          </a:p>
          <a:p>
            <a:r>
              <a:rPr lang="en-US" sz="2400" dirty="0" smtClean="0"/>
              <a:t>An element from a particular position can be retrieved or modified directly by calculating address of a location</a:t>
            </a:r>
          </a:p>
          <a:p>
            <a:r>
              <a:rPr lang="en-US" sz="2400" dirty="0" err="1" smtClean="0"/>
              <a:t>Eg</a:t>
            </a:r>
            <a:r>
              <a:rPr lang="en-US" sz="2400" dirty="0" smtClean="0"/>
              <a:t>.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Required address of a position in an array = starting address+ (required index * size of data type)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3000372"/>
            <a:ext cx="6672613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4" y="0"/>
            <a:ext cx="3286116" cy="1143000"/>
          </a:xfrm>
        </p:spPr>
        <p:txBody>
          <a:bodyPr/>
          <a:lstStyle/>
          <a:p>
            <a:r>
              <a:rPr lang="en-US" dirty="0" smtClean="0"/>
              <a:t>Simulation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6143644"/>
            <a:ext cx="6286544" cy="62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0" y="5572140"/>
            <a:ext cx="160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History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009" y="5832174"/>
            <a:ext cx="62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0         1        2         3        4         5         6        7         8        9        10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5720" y="428604"/>
            <a:ext cx="5411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Query: </a:t>
            </a:r>
            <a:r>
              <a:rPr lang="en-US" dirty="0" err="1" smtClean="0"/>
              <a:t>ModifyArray</a:t>
            </a:r>
            <a:r>
              <a:rPr lang="en-US" dirty="0" smtClean="0"/>
              <a:t>(</a:t>
            </a:r>
            <a:r>
              <a:rPr lang="en-US" b="1" dirty="0" smtClean="0"/>
              <a:t>version</a:t>
            </a:r>
            <a:r>
              <a:rPr lang="en-US" dirty="0" smtClean="0"/>
              <a:t> = </a:t>
            </a:r>
            <a:r>
              <a:rPr lang="en-US" dirty="0" smtClean="0"/>
              <a:t>3, </a:t>
            </a:r>
            <a:r>
              <a:rPr lang="en-US" b="1" dirty="0" smtClean="0"/>
              <a:t>position</a:t>
            </a:r>
            <a:r>
              <a:rPr lang="en-US" dirty="0" smtClean="0"/>
              <a:t> = 3, </a:t>
            </a:r>
            <a:r>
              <a:rPr lang="en-US" b="1" dirty="0" smtClean="0"/>
              <a:t>value</a:t>
            </a:r>
            <a:r>
              <a:rPr lang="en-US" dirty="0" smtClean="0"/>
              <a:t> = 8)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/>
          <a:srcRect r="63433"/>
          <a:stretch>
            <a:fillRect/>
          </a:stretch>
        </p:blipFill>
        <p:spPr bwMode="auto">
          <a:xfrm>
            <a:off x="285720" y="1071546"/>
            <a:ext cx="523878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5400000">
            <a:off x="500828" y="171369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7" idx="2"/>
            <a:endCxn id="25" idx="0"/>
          </p:cNvCxnSpPr>
          <p:nvPr/>
        </p:nvCxnSpPr>
        <p:spPr>
          <a:xfrm rot="16200000" flipH="1">
            <a:off x="1910109" y="3808940"/>
            <a:ext cx="572298" cy="17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144828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4430712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57158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5,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4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1661330" y="4095946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=2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2928926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=3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4214810" y="2071678"/>
            <a:ext cx="1071570" cy="4286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8,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7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885296" y="6268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1920444" y="480953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677904" y="50960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2,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1444228" y="6268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5400000">
            <a:off x="3189754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947214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3,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2009376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573980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31440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1,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2571736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52384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659616" y="309502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=5</a:t>
            </a:r>
            <a:endParaRPr lang="en-US" sz="1100" dirty="0"/>
          </a:p>
        </p:txBody>
      </p:sp>
      <p:cxnSp>
        <p:nvCxnSpPr>
          <p:cNvPr id="38" name="Straight Arrow Connector 37"/>
          <p:cNvCxnSpPr/>
          <p:nvPr/>
        </p:nvCxnSpPr>
        <p:spPr>
          <a:xfrm rot="16200000" flipH="1">
            <a:off x="1861436" y="1711138"/>
            <a:ext cx="714380" cy="66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681332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=11, </a:t>
            </a:r>
            <a:r>
              <a:rPr lang="en-US" sz="1100" dirty="0" err="1" smtClean="0"/>
              <a:t>Ver</a:t>
            </a:r>
            <a:r>
              <a:rPr lang="en-US" sz="1100" dirty="0" smtClean="0"/>
              <a:t> =6</a:t>
            </a:r>
            <a:endParaRPr lang="en-US" sz="1100" dirty="0"/>
          </a:p>
        </p:txBody>
      </p:sp>
      <p:cxnSp>
        <p:nvCxnSpPr>
          <p:cNvPr id="40" name="Straight Arrow Connector 39"/>
          <p:cNvCxnSpPr/>
          <p:nvPr/>
        </p:nvCxnSpPr>
        <p:spPr>
          <a:xfrm rot="5400000">
            <a:off x="1898154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07314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rot="5400000">
            <a:off x="4249735" y="567929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500430" y="4854371"/>
            <a:ext cx="1873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 7 created,</a:t>
            </a:r>
          </a:p>
          <a:p>
            <a:r>
              <a:rPr lang="en-US" dirty="0" smtClean="0"/>
              <a:t>from version 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261170" y="62665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rot="5400000">
            <a:off x="4457350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214810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4,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46" name="Rectangle 45"/>
          <p:cNvSpPr/>
          <p:nvPr/>
        </p:nvSpPr>
        <p:spPr>
          <a:xfrm>
            <a:off x="7143768" y="2143116"/>
            <a:ext cx="128588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1  2  3  4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929322" y="2928934"/>
            <a:ext cx="1214446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 </a:t>
            </a:r>
            <a:r>
              <a:rPr lang="en-US" b="1" dirty="0" smtClean="0"/>
              <a:t>10</a:t>
            </a:r>
            <a:r>
              <a:rPr lang="en-US" dirty="0" smtClean="0"/>
              <a:t>  3  4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6" idx="2"/>
            <a:endCxn id="47" idx="0"/>
          </p:cNvCxnSpPr>
          <p:nvPr/>
        </p:nvCxnSpPr>
        <p:spPr>
          <a:xfrm rot="5400000">
            <a:off x="6983033" y="2125257"/>
            <a:ext cx="357190" cy="1250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358082" y="2928934"/>
            <a:ext cx="1214446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1  2  </a:t>
            </a:r>
            <a:r>
              <a:rPr lang="en-US" b="1" dirty="0" smtClean="0"/>
              <a:t>10</a:t>
            </a:r>
            <a:r>
              <a:rPr lang="en-US" dirty="0" smtClean="0"/>
              <a:t>  4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6" idx="2"/>
            <a:endCxn id="49" idx="0"/>
          </p:cNvCxnSpPr>
          <p:nvPr/>
        </p:nvCxnSpPr>
        <p:spPr>
          <a:xfrm rot="16200000" flipH="1">
            <a:off x="7697412" y="2661041"/>
            <a:ext cx="357190" cy="1785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929322" y="3714752"/>
            <a:ext cx="1214446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r>
              <a:rPr lang="en-US" dirty="0" smtClean="0"/>
              <a:t>  10  3  4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47" idx="2"/>
            <a:endCxn id="51" idx="0"/>
          </p:cNvCxnSpPr>
          <p:nvPr/>
        </p:nvCxnSpPr>
        <p:spPr>
          <a:xfrm rot="5400000">
            <a:off x="6357950" y="353615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358082" y="3714752"/>
            <a:ext cx="1214446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 </a:t>
            </a:r>
            <a:r>
              <a:rPr lang="en-US" b="1" dirty="0" smtClean="0"/>
              <a:t>10</a:t>
            </a:r>
            <a:r>
              <a:rPr lang="en-US" dirty="0" smtClean="0"/>
              <a:t>  10  4</a:t>
            </a:r>
            <a:endParaRPr lang="en-US" dirty="0"/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 rot="5400000">
            <a:off x="7786710" y="353615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929322" y="4429132"/>
            <a:ext cx="1214446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  </a:t>
            </a:r>
            <a:r>
              <a:rPr lang="en-US" b="1" dirty="0" smtClean="0"/>
              <a:t>11</a:t>
            </a:r>
            <a:r>
              <a:rPr lang="en-US" dirty="0" smtClean="0"/>
              <a:t>  3  4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51" idx="2"/>
            <a:endCxn id="55" idx="0"/>
          </p:cNvCxnSpPr>
          <p:nvPr/>
        </p:nvCxnSpPr>
        <p:spPr>
          <a:xfrm rot="5400000">
            <a:off x="6393669" y="428625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Freeform 70"/>
          <p:cNvSpPr/>
          <p:nvPr/>
        </p:nvSpPr>
        <p:spPr>
          <a:xfrm>
            <a:off x="8217408" y="3136392"/>
            <a:ext cx="867156" cy="1677924"/>
          </a:xfrm>
          <a:custGeom>
            <a:avLst/>
            <a:gdLst>
              <a:gd name="connsiteX0" fmla="*/ 377952 w 867156"/>
              <a:gd name="connsiteY0" fmla="*/ 0 h 1677924"/>
              <a:gd name="connsiteX1" fmla="*/ 826008 w 867156"/>
              <a:gd name="connsiteY1" fmla="*/ 1124712 h 1677924"/>
              <a:gd name="connsiteX2" fmla="*/ 131064 w 867156"/>
              <a:gd name="connsiteY2" fmla="*/ 1591056 h 1677924"/>
              <a:gd name="connsiteX3" fmla="*/ 39624 w 867156"/>
              <a:gd name="connsiteY3" fmla="*/ 1645920 h 1677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7156" h="1677924">
                <a:moveTo>
                  <a:pt x="377952" y="0"/>
                </a:moveTo>
                <a:cubicBezTo>
                  <a:pt x="622554" y="429768"/>
                  <a:pt x="867156" y="859536"/>
                  <a:pt x="826008" y="1124712"/>
                </a:cubicBezTo>
                <a:cubicBezTo>
                  <a:pt x="784860" y="1389888"/>
                  <a:pt x="262128" y="1504188"/>
                  <a:pt x="131064" y="1591056"/>
                </a:cubicBezTo>
                <a:cubicBezTo>
                  <a:pt x="0" y="1677924"/>
                  <a:pt x="19812" y="1661922"/>
                  <a:pt x="39624" y="164592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/>
          <p:nvPr/>
        </p:nvCxnSpPr>
        <p:spPr>
          <a:xfrm rot="10800000" flipV="1">
            <a:off x="8143900" y="4716598"/>
            <a:ext cx="244058" cy="1388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572396" y="4857760"/>
            <a:ext cx="1214446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1  2  10</a:t>
            </a:r>
            <a:r>
              <a:rPr lang="en-US" b="1" dirty="0" smtClean="0"/>
              <a:t>  8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6572264" y="1357298"/>
            <a:ext cx="2455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 Track</a:t>
            </a:r>
          </a:p>
          <a:p>
            <a:r>
              <a:rPr lang="en-US" dirty="0" smtClean="0"/>
              <a:t>(for simulation purpose)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Retrieval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Start at the node pointed to by pointer at required position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WHILE (required version ≠ node version)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sz="2400" dirty="0" smtClean="0"/>
              <a:t>IF (</a:t>
            </a:r>
            <a:r>
              <a:rPr lang="en-US" sz="2400" dirty="0" err="1" smtClean="0"/>
              <a:t>req</a:t>
            </a:r>
            <a:r>
              <a:rPr lang="en-US" sz="2400" dirty="0" smtClean="0"/>
              <a:t> version &lt; node version) traverse to the next node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sz="2400" dirty="0" smtClean="0"/>
              <a:t>ELSEIF (required version &gt; node version) look into the version history to find the immediate ancestor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sz="2400" dirty="0" smtClean="0"/>
              <a:t>ELSE return value at the node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sz="2400" dirty="0" smtClean="0"/>
              <a:t>ENDIF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800" dirty="0" smtClean="0"/>
              <a:t>ENDWHILE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4" y="0"/>
            <a:ext cx="3286116" cy="1143000"/>
          </a:xfrm>
        </p:spPr>
        <p:txBody>
          <a:bodyPr/>
          <a:lstStyle/>
          <a:p>
            <a:r>
              <a:rPr lang="en-US" dirty="0" smtClean="0"/>
              <a:t>Simulation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6143644"/>
            <a:ext cx="6286544" cy="62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0" y="5572140"/>
            <a:ext cx="160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History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5447" y="5832174"/>
            <a:ext cx="62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0         1        2         3        4         5         6        7         8        9        10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5720" y="500042"/>
            <a:ext cx="4056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Query: Retrieve(</a:t>
            </a:r>
            <a:r>
              <a:rPr lang="en-US" b="1" dirty="0" smtClean="0"/>
              <a:t>version</a:t>
            </a:r>
            <a:r>
              <a:rPr lang="en-US" dirty="0" smtClean="0"/>
              <a:t> = 7, </a:t>
            </a:r>
            <a:r>
              <a:rPr lang="en-US" b="1" dirty="0" smtClean="0"/>
              <a:t>position</a:t>
            </a:r>
            <a:r>
              <a:rPr lang="en-US" dirty="0" smtClean="0"/>
              <a:t> = 1)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/>
          <a:srcRect r="63433"/>
          <a:stretch>
            <a:fillRect/>
          </a:stretch>
        </p:blipFill>
        <p:spPr bwMode="auto">
          <a:xfrm>
            <a:off x="285720" y="1071546"/>
            <a:ext cx="523878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5400000">
            <a:off x="500828" y="171369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1927540" y="3808940"/>
            <a:ext cx="572298" cy="17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144828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4430712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57158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5,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4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1661330" y="4095946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=2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2928926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=3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4214810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8,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7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956734" y="6268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1920444" y="480953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677904" y="50960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2,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1515666" y="6268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5400000">
            <a:off x="3189754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947214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3,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2080814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573980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31440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1,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2643174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23822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659616" y="309502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=5</a:t>
            </a:r>
            <a:endParaRPr lang="en-US" sz="1100" dirty="0"/>
          </a:p>
        </p:txBody>
      </p:sp>
      <p:cxnSp>
        <p:nvCxnSpPr>
          <p:cNvPr id="38" name="Straight Arrow Connector 37"/>
          <p:cNvCxnSpPr/>
          <p:nvPr/>
        </p:nvCxnSpPr>
        <p:spPr>
          <a:xfrm rot="16200000" flipH="1">
            <a:off x="1861436" y="1711138"/>
            <a:ext cx="714380" cy="66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643042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=11, </a:t>
            </a:r>
            <a:r>
              <a:rPr lang="en-US" sz="1100" dirty="0" err="1" smtClean="0"/>
              <a:t>Ver</a:t>
            </a:r>
            <a:r>
              <a:rPr lang="en-US" sz="1100" dirty="0" smtClean="0"/>
              <a:t> =6</a:t>
            </a:r>
            <a:endParaRPr lang="en-US" sz="1100" dirty="0"/>
          </a:p>
        </p:txBody>
      </p:sp>
      <p:cxnSp>
        <p:nvCxnSpPr>
          <p:cNvPr id="40" name="Straight Arrow Connector 39"/>
          <p:cNvCxnSpPr/>
          <p:nvPr/>
        </p:nvCxnSpPr>
        <p:spPr>
          <a:xfrm rot="5400000">
            <a:off x="1898154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78752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332608" y="62665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rot="5400000">
            <a:off x="4457350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214810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4,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4" y="0"/>
            <a:ext cx="3286116" cy="1143000"/>
          </a:xfrm>
        </p:spPr>
        <p:txBody>
          <a:bodyPr/>
          <a:lstStyle/>
          <a:p>
            <a:r>
              <a:rPr lang="en-US" dirty="0" smtClean="0"/>
              <a:t>Simulation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6143644"/>
            <a:ext cx="6286544" cy="62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0" y="5572140"/>
            <a:ext cx="160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History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5447" y="5832174"/>
            <a:ext cx="62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0         1        2         3        4         5         6        7         8        9        10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5720" y="500042"/>
            <a:ext cx="4056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Query: Retrieve(</a:t>
            </a:r>
            <a:r>
              <a:rPr lang="en-US" b="1" dirty="0" smtClean="0"/>
              <a:t>version</a:t>
            </a:r>
            <a:r>
              <a:rPr lang="en-US" dirty="0" smtClean="0"/>
              <a:t> = 7, </a:t>
            </a:r>
            <a:r>
              <a:rPr lang="en-US" b="1" dirty="0" smtClean="0"/>
              <a:t>position</a:t>
            </a:r>
            <a:r>
              <a:rPr lang="en-US" dirty="0" smtClean="0"/>
              <a:t> = 1)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/>
          <a:srcRect r="63433"/>
          <a:stretch>
            <a:fillRect/>
          </a:stretch>
        </p:blipFill>
        <p:spPr bwMode="auto">
          <a:xfrm>
            <a:off x="285720" y="1071546"/>
            <a:ext cx="523878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5400000">
            <a:off x="500828" y="171369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1927540" y="3808940"/>
            <a:ext cx="572298" cy="17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144828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4430712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57158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5,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4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1661330" y="4095946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=2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2928926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=3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4214810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8,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7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956734" y="6268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1920444" y="480953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677904" y="50960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2,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1515666" y="6268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5400000">
            <a:off x="3189754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947214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3,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2080814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573980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31440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1,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2643174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23822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659616" y="309502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=5</a:t>
            </a:r>
            <a:endParaRPr lang="en-US" sz="1100" dirty="0"/>
          </a:p>
        </p:txBody>
      </p:sp>
      <p:cxnSp>
        <p:nvCxnSpPr>
          <p:cNvPr id="38" name="Straight Arrow Connector 37"/>
          <p:cNvCxnSpPr/>
          <p:nvPr/>
        </p:nvCxnSpPr>
        <p:spPr>
          <a:xfrm rot="16200000" flipH="1">
            <a:off x="1861436" y="1711138"/>
            <a:ext cx="714380" cy="66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643042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=11, </a:t>
            </a:r>
            <a:r>
              <a:rPr lang="en-US" sz="1100" dirty="0" err="1" smtClean="0"/>
              <a:t>Ver</a:t>
            </a:r>
            <a:r>
              <a:rPr lang="en-US" sz="1100" dirty="0" smtClean="0"/>
              <a:t> =6</a:t>
            </a:r>
            <a:endParaRPr lang="en-US" sz="1100" dirty="0"/>
          </a:p>
        </p:txBody>
      </p:sp>
      <p:cxnSp>
        <p:nvCxnSpPr>
          <p:cNvPr id="40" name="Straight Arrow Connector 39"/>
          <p:cNvCxnSpPr/>
          <p:nvPr/>
        </p:nvCxnSpPr>
        <p:spPr>
          <a:xfrm rot="5400000">
            <a:off x="1898154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78752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332608" y="62665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rot="5400000">
            <a:off x="4457350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214810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4,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5859598" y="1357298"/>
            <a:ext cx="291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at Node from Position 2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1643042" y="2071678"/>
            <a:ext cx="1071570" cy="4286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=11, </a:t>
            </a:r>
            <a:r>
              <a:rPr lang="en-US" sz="1100" dirty="0" err="1" smtClean="0"/>
              <a:t>Ver</a:t>
            </a:r>
            <a:r>
              <a:rPr lang="en-US" sz="1100" dirty="0" smtClean="0"/>
              <a:t> =6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4" y="0"/>
            <a:ext cx="3286116" cy="1143000"/>
          </a:xfrm>
        </p:spPr>
        <p:txBody>
          <a:bodyPr/>
          <a:lstStyle/>
          <a:p>
            <a:r>
              <a:rPr lang="en-US" dirty="0" smtClean="0"/>
              <a:t>Simulation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6143644"/>
            <a:ext cx="6286544" cy="62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0" y="5572140"/>
            <a:ext cx="160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History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5447" y="5832174"/>
            <a:ext cx="62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0         1        2         3        4         5         6        7         8        9        10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5720" y="500042"/>
            <a:ext cx="4056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Query: Retrieve(</a:t>
            </a:r>
            <a:r>
              <a:rPr lang="en-US" b="1" dirty="0" smtClean="0"/>
              <a:t>version</a:t>
            </a:r>
            <a:r>
              <a:rPr lang="en-US" dirty="0" smtClean="0"/>
              <a:t> = 7, </a:t>
            </a:r>
            <a:r>
              <a:rPr lang="en-US" b="1" dirty="0" smtClean="0"/>
              <a:t>position</a:t>
            </a:r>
            <a:r>
              <a:rPr lang="en-US" dirty="0" smtClean="0"/>
              <a:t> = 1)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/>
          <a:srcRect r="63433"/>
          <a:stretch>
            <a:fillRect/>
          </a:stretch>
        </p:blipFill>
        <p:spPr bwMode="auto">
          <a:xfrm>
            <a:off x="285720" y="1071546"/>
            <a:ext cx="523878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5400000">
            <a:off x="500828" y="171369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1927540" y="3808940"/>
            <a:ext cx="572298" cy="17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144828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4430712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57158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5,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4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1661330" y="4095946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=2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2928926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=3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4214810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8,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7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956734" y="6268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1920444" y="480953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677904" y="50960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2,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1515666" y="6268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5400000">
            <a:off x="3189754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947214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3,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2080814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573980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31440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1,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2643174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23822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659616" y="309502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=5</a:t>
            </a:r>
            <a:endParaRPr lang="en-US" sz="1100" dirty="0"/>
          </a:p>
        </p:txBody>
      </p:sp>
      <p:cxnSp>
        <p:nvCxnSpPr>
          <p:cNvPr id="38" name="Straight Arrow Connector 37"/>
          <p:cNvCxnSpPr/>
          <p:nvPr/>
        </p:nvCxnSpPr>
        <p:spPr>
          <a:xfrm rot="16200000" flipH="1">
            <a:off x="1861436" y="1711138"/>
            <a:ext cx="714380" cy="66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643042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=11, </a:t>
            </a:r>
            <a:r>
              <a:rPr lang="en-US" sz="1100" dirty="0" err="1" smtClean="0"/>
              <a:t>Ver</a:t>
            </a:r>
            <a:r>
              <a:rPr lang="en-US" sz="1100" dirty="0" smtClean="0"/>
              <a:t> =6</a:t>
            </a:r>
            <a:endParaRPr lang="en-US" sz="1100" dirty="0"/>
          </a:p>
        </p:txBody>
      </p:sp>
      <p:cxnSp>
        <p:nvCxnSpPr>
          <p:cNvPr id="40" name="Straight Arrow Connector 39"/>
          <p:cNvCxnSpPr/>
          <p:nvPr/>
        </p:nvCxnSpPr>
        <p:spPr>
          <a:xfrm rot="5400000">
            <a:off x="1898154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78752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332608" y="62665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rot="5400000">
            <a:off x="4457350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214810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4,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5859598" y="1357298"/>
            <a:ext cx="291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at Node from Position 2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1643042" y="2071678"/>
            <a:ext cx="1071570" cy="4286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=11, </a:t>
            </a:r>
            <a:r>
              <a:rPr lang="en-US" sz="1100" dirty="0" err="1" smtClean="0"/>
              <a:t>Ver</a:t>
            </a:r>
            <a:r>
              <a:rPr lang="en-US" sz="1100" dirty="0" smtClean="0"/>
              <a:t> =6</a:t>
            </a:r>
            <a:endParaRPr 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5857884" y="1643050"/>
            <a:ext cx="3201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Version ≠ required version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4" y="0"/>
            <a:ext cx="3286116" cy="1143000"/>
          </a:xfrm>
        </p:spPr>
        <p:txBody>
          <a:bodyPr/>
          <a:lstStyle/>
          <a:p>
            <a:r>
              <a:rPr lang="en-US" dirty="0" smtClean="0"/>
              <a:t>Simulation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6143644"/>
            <a:ext cx="6286544" cy="62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0" y="5572140"/>
            <a:ext cx="160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History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5447" y="5832174"/>
            <a:ext cx="62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0         1        2         3        4         5         6        7         8        9        10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5720" y="500042"/>
            <a:ext cx="4056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Query: Retrieve(</a:t>
            </a:r>
            <a:r>
              <a:rPr lang="en-US" b="1" dirty="0" smtClean="0"/>
              <a:t>version</a:t>
            </a:r>
            <a:r>
              <a:rPr lang="en-US" dirty="0" smtClean="0"/>
              <a:t> = 7, </a:t>
            </a:r>
            <a:r>
              <a:rPr lang="en-US" b="1" dirty="0" smtClean="0"/>
              <a:t>position</a:t>
            </a:r>
            <a:r>
              <a:rPr lang="en-US" dirty="0" smtClean="0"/>
              <a:t> = 1)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/>
          <a:srcRect r="63433"/>
          <a:stretch>
            <a:fillRect/>
          </a:stretch>
        </p:blipFill>
        <p:spPr bwMode="auto">
          <a:xfrm>
            <a:off x="285720" y="1071546"/>
            <a:ext cx="523878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5400000">
            <a:off x="500828" y="171369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1927540" y="3808940"/>
            <a:ext cx="572298" cy="17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144828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4430712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57158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5,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4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1661330" y="4095946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=2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2928926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=3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4214810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8,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7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956734" y="6268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1920444" y="480953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677904" y="50960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2,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1515666" y="6268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5400000">
            <a:off x="3189754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947214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3,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2080814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573980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31440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1,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2643174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23822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659616" y="309502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=5</a:t>
            </a:r>
            <a:endParaRPr lang="en-US" sz="1100" dirty="0"/>
          </a:p>
        </p:txBody>
      </p:sp>
      <p:cxnSp>
        <p:nvCxnSpPr>
          <p:cNvPr id="38" name="Straight Arrow Connector 37"/>
          <p:cNvCxnSpPr/>
          <p:nvPr/>
        </p:nvCxnSpPr>
        <p:spPr>
          <a:xfrm rot="16200000" flipH="1">
            <a:off x="1861436" y="1711138"/>
            <a:ext cx="714380" cy="66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643042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=11, </a:t>
            </a:r>
            <a:r>
              <a:rPr lang="en-US" sz="1100" dirty="0" err="1" smtClean="0"/>
              <a:t>Ver</a:t>
            </a:r>
            <a:r>
              <a:rPr lang="en-US" sz="1100" dirty="0" smtClean="0"/>
              <a:t> =6</a:t>
            </a:r>
            <a:endParaRPr lang="en-US" sz="1100" dirty="0"/>
          </a:p>
        </p:txBody>
      </p:sp>
      <p:cxnSp>
        <p:nvCxnSpPr>
          <p:cNvPr id="40" name="Straight Arrow Connector 39"/>
          <p:cNvCxnSpPr/>
          <p:nvPr/>
        </p:nvCxnSpPr>
        <p:spPr>
          <a:xfrm rot="5400000">
            <a:off x="1898154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78752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332608" y="62665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rot="5400000">
            <a:off x="4457350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214810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4,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5859598" y="1357298"/>
            <a:ext cx="291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at Node from Position 2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1643042" y="2071678"/>
            <a:ext cx="1071570" cy="4286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=11, </a:t>
            </a:r>
            <a:r>
              <a:rPr lang="en-US" sz="1100" dirty="0" err="1" smtClean="0"/>
              <a:t>Ver</a:t>
            </a:r>
            <a:r>
              <a:rPr lang="en-US" sz="1100" dirty="0" smtClean="0"/>
              <a:t> =6</a:t>
            </a:r>
            <a:endParaRPr 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5857884" y="1643050"/>
            <a:ext cx="3201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Version ≠ required version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857884" y="1928802"/>
            <a:ext cx="3258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Version &lt; required version,</a:t>
            </a:r>
          </a:p>
          <a:p>
            <a:r>
              <a:rPr lang="en-US" dirty="0" smtClean="0"/>
              <a:t>        so, immediate ancestor, 3</a:t>
            </a:r>
          </a:p>
          <a:p>
            <a:r>
              <a:rPr lang="en-US" dirty="0" smtClean="0"/>
              <a:t>        is required version now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331968" y="626651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4" y="0"/>
            <a:ext cx="3286116" cy="1143000"/>
          </a:xfrm>
        </p:spPr>
        <p:txBody>
          <a:bodyPr/>
          <a:lstStyle/>
          <a:p>
            <a:r>
              <a:rPr lang="en-US" dirty="0" smtClean="0"/>
              <a:t>Simulation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6143644"/>
            <a:ext cx="6286544" cy="62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0" y="5572140"/>
            <a:ext cx="160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History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5447" y="5832174"/>
            <a:ext cx="62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0         1        2         3        4         5         6        7         8        9        10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5720" y="500042"/>
            <a:ext cx="4056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Query: Retrieve(</a:t>
            </a:r>
            <a:r>
              <a:rPr lang="en-US" b="1" dirty="0" smtClean="0"/>
              <a:t>version</a:t>
            </a:r>
            <a:r>
              <a:rPr lang="en-US" dirty="0" smtClean="0"/>
              <a:t> = 7, </a:t>
            </a:r>
            <a:r>
              <a:rPr lang="en-US" b="1" dirty="0" smtClean="0"/>
              <a:t>position</a:t>
            </a:r>
            <a:r>
              <a:rPr lang="en-US" dirty="0" smtClean="0"/>
              <a:t> = 1)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/>
          <a:srcRect r="63433"/>
          <a:stretch>
            <a:fillRect/>
          </a:stretch>
        </p:blipFill>
        <p:spPr bwMode="auto">
          <a:xfrm>
            <a:off x="285720" y="1071546"/>
            <a:ext cx="523878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5400000">
            <a:off x="500828" y="171369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1927540" y="3808940"/>
            <a:ext cx="572298" cy="17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144828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4430712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57158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5,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4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1661330" y="4095946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=2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2928926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=3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4214810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8,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7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956734" y="6268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1920444" y="480953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677904" y="50960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2,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1515666" y="6268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5400000">
            <a:off x="3189754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947214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3,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2080814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573980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31440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1,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2643174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23822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659616" y="309502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=5</a:t>
            </a:r>
            <a:endParaRPr lang="en-US" sz="1100" dirty="0"/>
          </a:p>
        </p:txBody>
      </p:sp>
      <p:cxnSp>
        <p:nvCxnSpPr>
          <p:cNvPr id="38" name="Straight Arrow Connector 37"/>
          <p:cNvCxnSpPr/>
          <p:nvPr/>
        </p:nvCxnSpPr>
        <p:spPr>
          <a:xfrm rot="16200000" flipH="1">
            <a:off x="1861436" y="1711138"/>
            <a:ext cx="714380" cy="66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643042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=11, </a:t>
            </a:r>
            <a:r>
              <a:rPr lang="en-US" sz="1100" dirty="0" err="1" smtClean="0"/>
              <a:t>Ver</a:t>
            </a:r>
            <a:r>
              <a:rPr lang="en-US" sz="1100" dirty="0" smtClean="0"/>
              <a:t> =6</a:t>
            </a:r>
            <a:endParaRPr lang="en-US" sz="1100" dirty="0"/>
          </a:p>
        </p:txBody>
      </p:sp>
      <p:cxnSp>
        <p:nvCxnSpPr>
          <p:cNvPr id="40" name="Straight Arrow Connector 39"/>
          <p:cNvCxnSpPr/>
          <p:nvPr/>
        </p:nvCxnSpPr>
        <p:spPr>
          <a:xfrm rot="5400000">
            <a:off x="1898154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78752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332608" y="62665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rot="5400000">
            <a:off x="4457350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214810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4,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5859598" y="1357298"/>
            <a:ext cx="291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at Node from Position 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857884" y="1643050"/>
            <a:ext cx="3201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Version ≠ required version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857884" y="1928802"/>
            <a:ext cx="3258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Version &lt; required version,</a:t>
            </a:r>
          </a:p>
          <a:p>
            <a:r>
              <a:rPr lang="en-US" dirty="0" smtClean="0"/>
              <a:t>        so, immediate ancestor, 3</a:t>
            </a:r>
          </a:p>
          <a:p>
            <a:r>
              <a:rPr lang="en-US" dirty="0" smtClean="0"/>
              <a:t>        is required version now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857884" y="2791422"/>
            <a:ext cx="3258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Version &gt; required version,</a:t>
            </a:r>
          </a:p>
          <a:p>
            <a:r>
              <a:rPr lang="en-US" dirty="0" smtClean="0"/>
              <a:t>        so, go to next node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659616" y="3100258"/>
            <a:ext cx="1071570" cy="4286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=5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4" y="0"/>
            <a:ext cx="3286116" cy="1143000"/>
          </a:xfrm>
        </p:spPr>
        <p:txBody>
          <a:bodyPr/>
          <a:lstStyle/>
          <a:p>
            <a:r>
              <a:rPr lang="en-US" dirty="0" smtClean="0"/>
              <a:t>Simulation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6143644"/>
            <a:ext cx="6286544" cy="62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0" y="5572140"/>
            <a:ext cx="160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History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5447" y="5832174"/>
            <a:ext cx="62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0         1        2         3        4         5         6        7         8        9        10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5720" y="500042"/>
            <a:ext cx="4056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Query: Retrieve(</a:t>
            </a:r>
            <a:r>
              <a:rPr lang="en-US" b="1" dirty="0" smtClean="0"/>
              <a:t>version</a:t>
            </a:r>
            <a:r>
              <a:rPr lang="en-US" dirty="0" smtClean="0"/>
              <a:t> = 7, </a:t>
            </a:r>
            <a:r>
              <a:rPr lang="en-US" b="1" dirty="0" smtClean="0"/>
              <a:t>position</a:t>
            </a:r>
            <a:r>
              <a:rPr lang="en-US" dirty="0" smtClean="0"/>
              <a:t> = 1)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/>
          <a:srcRect r="63433"/>
          <a:stretch>
            <a:fillRect/>
          </a:stretch>
        </p:blipFill>
        <p:spPr bwMode="auto">
          <a:xfrm>
            <a:off x="285720" y="1071546"/>
            <a:ext cx="523878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5400000">
            <a:off x="500828" y="171369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1927540" y="3808940"/>
            <a:ext cx="572298" cy="17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144828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4430712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57158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5,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4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1661330" y="4095946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=2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2928926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=3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4214810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8,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7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956734" y="6268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1920444" y="480953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677904" y="50960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2,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1515666" y="6268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5400000">
            <a:off x="3189754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947214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3,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2080814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573980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31440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1,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2643174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23822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659616" y="309502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=5</a:t>
            </a:r>
            <a:endParaRPr lang="en-US" sz="1100" dirty="0"/>
          </a:p>
        </p:txBody>
      </p:sp>
      <p:cxnSp>
        <p:nvCxnSpPr>
          <p:cNvPr id="38" name="Straight Arrow Connector 37"/>
          <p:cNvCxnSpPr/>
          <p:nvPr/>
        </p:nvCxnSpPr>
        <p:spPr>
          <a:xfrm rot="16200000" flipH="1">
            <a:off x="1861436" y="1711138"/>
            <a:ext cx="714380" cy="66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643042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=11, </a:t>
            </a:r>
            <a:r>
              <a:rPr lang="en-US" sz="1100" dirty="0" err="1" smtClean="0"/>
              <a:t>Ver</a:t>
            </a:r>
            <a:r>
              <a:rPr lang="en-US" sz="1100" dirty="0" smtClean="0"/>
              <a:t> =6</a:t>
            </a:r>
            <a:endParaRPr lang="en-US" sz="1100" dirty="0"/>
          </a:p>
        </p:txBody>
      </p:sp>
      <p:cxnSp>
        <p:nvCxnSpPr>
          <p:cNvPr id="40" name="Straight Arrow Connector 39"/>
          <p:cNvCxnSpPr/>
          <p:nvPr/>
        </p:nvCxnSpPr>
        <p:spPr>
          <a:xfrm rot="5400000">
            <a:off x="1898154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78752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332608" y="62665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rot="5400000">
            <a:off x="4457350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214810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4,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5859598" y="1357298"/>
            <a:ext cx="291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at Node from Position 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857884" y="1643050"/>
            <a:ext cx="3201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Version ≠ required version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857884" y="1928802"/>
            <a:ext cx="3258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Version &lt; required version,</a:t>
            </a:r>
          </a:p>
          <a:p>
            <a:r>
              <a:rPr lang="en-US" dirty="0" smtClean="0"/>
              <a:t>        so, immediate ancestor, 3</a:t>
            </a:r>
          </a:p>
          <a:p>
            <a:r>
              <a:rPr lang="en-US" dirty="0" smtClean="0"/>
              <a:t>        is required version now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857884" y="2791422"/>
            <a:ext cx="3258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Version &gt; required version,</a:t>
            </a:r>
          </a:p>
          <a:p>
            <a:r>
              <a:rPr lang="en-US" dirty="0" smtClean="0"/>
              <a:t>        so, go to next node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857884" y="3425611"/>
            <a:ext cx="3258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Version &gt; required version,</a:t>
            </a:r>
          </a:p>
          <a:p>
            <a:r>
              <a:rPr lang="en-US" dirty="0" smtClean="0"/>
              <a:t>        so, go to next node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661330" y="4097660"/>
            <a:ext cx="1071570" cy="4286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=2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4" y="0"/>
            <a:ext cx="3286116" cy="1143000"/>
          </a:xfrm>
        </p:spPr>
        <p:txBody>
          <a:bodyPr/>
          <a:lstStyle/>
          <a:p>
            <a:r>
              <a:rPr lang="en-US" dirty="0" smtClean="0"/>
              <a:t>Simulation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6143644"/>
            <a:ext cx="6286544" cy="62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0" y="5572140"/>
            <a:ext cx="160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History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5447" y="5832174"/>
            <a:ext cx="62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0         1        2         3        4         5         6        7         8        9        10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5720" y="500042"/>
            <a:ext cx="4056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Query: Retrieve(</a:t>
            </a:r>
            <a:r>
              <a:rPr lang="en-US" b="1" dirty="0" smtClean="0"/>
              <a:t>version</a:t>
            </a:r>
            <a:r>
              <a:rPr lang="en-US" dirty="0" smtClean="0"/>
              <a:t> = 7, </a:t>
            </a:r>
            <a:r>
              <a:rPr lang="en-US" b="1" dirty="0" smtClean="0"/>
              <a:t>position</a:t>
            </a:r>
            <a:r>
              <a:rPr lang="en-US" dirty="0" smtClean="0"/>
              <a:t> = 1)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/>
          <a:srcRect r="63433"/>
          <a:stretch>
            <a:fillRect/>
          </a:stretch>
        </p:blipFill>
        <p:spPr bwMode="auto">
          <a:xfrm>
            <a:off x="285720" y="1071546"/>
            <a:ext cx="523878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5400000">
            <a:off x="500828" y="171369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1927540" y="3808940"/>
            <a:ext cx="572298" cy="17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144828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4430712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57158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5,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4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1661330" y="4095946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=2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2928926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=3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4214810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8,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7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956734" y="6268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1920444" y="480953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677904" y="50960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2,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1515666" y="6268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5400000">
            <a:off x="3189754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947214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3,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2080814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573980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31440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1,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2643174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23822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659616" y="309502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=5</a:t>
            </a:r>
            <a:endParaRPr lang="en-US" sz="1100" dirty="0"/>
          </a:p>
        </p:txBody>
      </p:sp>
      <p:cxnSp>
        <p:nvCxnSpPr>
          <p:cNvPr id="38" name="Straight Arrow Connector 37"/>
          <p:cNvCxnSpPr/>
          <p:nvPr/>
        </p:nvCxnSpPr>
        <p:spPr>
          <a:xfrm rot="16200000" flipH="1">
            <a:off x="1861436" y="1711138"/>
            <a:ext cx="714380" cy="66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643042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=11, </a:t>
            </a:r>
            <a:r>
              <a:rPr lang="en-US" sz="1100" dirty="0" err="1" smtClean="0"/>
              <a:t>Ver</a:t>
            </a:r>
            <a:r>
              <a:rPr lang="en-US" sz="1100" dirty="0" smtClean="0"/>
              <a:t> =6</a:t>
            </a:r>
            <a:endParaRPr lang="en-US" sz="1100" dirty="0"/>
          </a:p>
        </p:txBody>
      </p:sp>
      <p:cxnSp>
        <p:nvCxnSpPr>
          <p:cNvPr id="40" name="Straight Arrow Connector 39"/>
          <p:cNvCxnSpPr/>
          <p:nvPr/>
        </p:nvCxnSpPr>
        <p:spPr>
          <a:xfrm rot="5400000">
            <a:off x="1898154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78752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332608" y="62665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rot="5400000">
            <a:off x="4457350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214810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4,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5859598" y="1357298"/>
            <a:ext cx="291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at Node from Position 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857884" y="1643050"/>
            <a:ext cx="3201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Version ≠ required version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857884" y="1928802"/>
            <a:ext cx="3258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Version &lt; required version,</a:t>
            </a:r>
          </a:p>
          <a:p>
            <a:r>
              <a:rPr lang="en-US" dirty="0" smtClean="0"/>
              <a:t>        so, immediate ancestor, 3</a:t>
            </a:r>
          </a:p>
          <a:p>
            <a:r>
              <a:rPr lang="en-US" dirty="0" smtClean="0"/>
              <a:t>        is required version now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857884" y="2791422"/>
            <a:ext cx="3258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Version &gt; required version,</a:t>
            </a:r>
          </a:p>
          <a:p>
            <a:r>
              <a:rPr lang="en-US" dirty="0" smtClean="0"/>
              <a:t>        so, go to next node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857884" y="3425611"/>
            <a:ext cx="3258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Version &gt; required version,</a:t>
            </a:r>
          </a:p>
          <a:p>
            <a:r>
              <a:rPr lang="en-US" dirty="0" smtClean="0"/>
              <a:t>        so, go to next node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661330" y="4097660"/>
            <a:ext cx="1071570" cy="4286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=2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5821247" y="4031302"/>
            <a:ext cx="3258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Version &lt; required version,</a:t>
            </a:r>
          </a:p>
          <a:p>
            <a:r>
              <a:rPr lang="en-US" dirty="0" smtClean="0"/>
              <a:t>        so, immediate ancestor, 1</a:t>
            </a:r>
          </a:p>
          <a:p>
            <a:r>
              <a:rPr lang="en-US" dirty="0" smtClean="0"/>
              <a:t>        is required version now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071670" y="626794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4" y="0"/>
            <a:ext cx="3286116" cy="1143000"/>
          </a:xfrm>
        </p:spPr>
        <p:txBody>
          <a:bodyPr/>
          <a:lstStyle/>
          <a:p>
            <a:r>
              <a:rPr lang="en-US" dirty="0" smtClean="0"/>
              <a:t>Simulation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6143644"/>
            <a:ext cx="6286544" cy="62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0" y="5572140"/>
            <a:ext cx="160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History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5447" y="5832174"/>
            <a:ext cx="62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0         1        2         3        4         5         6        7         8        9        10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5720" y="500042"/>
            <a:ext cx="4056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Query: Retrieve(</a:t>
            </a:r>
            <a:r>
              <a:rPr lang="en-US" b="1" dirty="0" smtClean="0"/>
              <a:t>version</a:t>
            </a:r>
            <a:r>
              <a:rPr lang="en-US" dirty="0" smtClean="0"/>
              <a:t> = 7, </a:t>
            </a:r>
            <a:r>
              <a:rPr lang="en-US" b="1" dirty="0" smtClean="0"/>
              <a:t>position</a:t>
            </a:r>
            <a:r>
              <a:rPr lang="en-US" dirty="0" smtClean="0"/>
              <a:t> = 1)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/>
          <a:srcRect r="63433"/>
          <a:stretch>
            <a:fillRect/>
          </a:stretch>
        </p:blipFill>
        <p:spPr bwMode="auto">
          <a:xfrm>
            <a:off x="285720" y="1071546"/>
            <a:ext cx="523878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5400000">
            <a:off x="500828" y="171369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1927540" y="3808940"/>
            <a:ext cx="572298" cy="17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144828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4430712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57158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5,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4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1661330" y="4095946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=2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2928926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=3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4214810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8,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7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956734" y="6268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1920444" y="480953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677904" y="50960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2,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1515666" y="6268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5400000">
            <a:off x="3189754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947214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3,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2080814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573980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31440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1,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2643174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23822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659616" y="309502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=5</a:t>
            </a:r>
            <a:endParaRPr lang="en-US" sz="1100" dirty="0"/>
          </a:p>
        </p:txBody>
      </p:sp>
      <p:cxnSp>
        <p:nvCxnSpPr>
          <p:cNvPr id="38" name="Straight Arrow Connector 37"/>
          <p:cNvCxnSpPr/>
          <p:nvPr/>
        </p:nvCxnSpPr>
        <p:spPr>
          <a:xfrm rot="16200000" flipH="1">
            <a:off x="1861436" y="1711138"/>
            <a:ext cx="714380" cy="66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643042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=11, </a:t>
            </a:r>
            <a:r>
              <a:rPr lang="en-US" sz="1100" dirty="0" err="1" smtClean="0"/>
              <a:t>Ver</a:t>
            </a:r>
            <a:r>
              <a:rPr lang="en-US" sz="1100" dirty="0" smtClean="0"/>
              <a:t> =6</a:t>
            </a:r>
            <a:endParaRPr lang="en-US" sz="1100" dirty="0"/>
          </a:p>
        </p:txBody>
      </p:sp>
      <p:cxnSp>
        <p:nvCxnSpPr>
          <p:cNvPr id="40" name="Straight Arrow Connector 39"/>
          <p:cNvCxnSpPr/>
          <p:nvPr/>
        </p:nvCxnSpPr>
        <p:spPr>
          <a:xfrm rot="5400000">
            <a:off x="1898154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78752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332608" y="62665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rot="5400000">
            <a:off x="4457350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214810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4,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5859598" y="1357298"/>
            <a:ext cx="291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at Node from Position 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857884" y="1643050"/>
            <a:ext cx="3201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Version ≠ required version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857884" y="1928802"/>
            <a:ext cx="3258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Version &lt; required version,</a:t>
            </a:r>
          </a:p>
          <a:p>
            <a:r>
              <a:rPr lang="en-US" dirty="0" smtClean="0"/>
              <a:t>        so, immediate ancestor, 3</a:t>
            </a:r>
          </a:p>
          <a:p>
            <a:r>
              <a:rPr lang="en-US" dirty="0" smtClean="0"/>
              <a:t>        is required version now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857884" y="2791422"/>
            <a:ext cx="3258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Version &gt; required version,</a:t>
            </a:r>
          </a:p>
          <a:p>
            <a:r>
              <a:rPr lang="en-US" dirty="0" smtClean="0"/>
              <a:t>        so, go to next node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857884" y="3425611"/>
            <a:ext cx="3258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Version &gt; required version,</a:t>
            </a:r>
          </a:p>
          <a:p>
            <a:r>
              <a:rPr lang="en-US" dirty="0" smtClean="0"/>
              <a:t>        so, go to next node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821247" y="4031302"/>
            <a:ext cx="3258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Version &lt; required version,</a:t>
            </a:r>
          </a:p>
          <a:p>
            <a:r>
              <a:rPr lang="en-US" dirty="0" smtClean="0"/>
              <a:t>        so, immediate ancestor, 1</a:t>
            </a:r>
          </a:p>
          <a:p>
            <a:r>
              <a:rPr lang="en-US" dirty="0" smtClean="0"/>
              <a:t>        is required version now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813817" y="4916665"/>
            <a:ext cx="3258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Version &gt; required version,</a:t>
            </a:r>
          </a:p>
          <a:p>
            <a:r>
              <a:rPr lang="en-US" dirty="0" smtClean="0"/>
              <a:t>        so, go to next node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685590" y="5100522"/>
            <a:ext cx="1071570" cy="4286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2,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modifyArray</a:t>
            </a:r>
            <a:r>
              <a:rPr lang="en-US" dirty="0" smtClean="0"/>
              <a:t>(a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, e): store the value present in </a:t>
            </a:r>
            <a:r>
              <a:rPr lang="en-US" b="1" dirty="0" smtClean="0"/>
              <a:t>e</a:t>
            </a:r>
            <a:r>
              <a:rPr lang="en-US" dirty="0" smtClean="0"/>
              <a:t>, in the </a:t>
            </a:r>
            <a:r>
              <a:rPr lang="en-US" b="1" dirty="0" err="1" smtClean="0"/>
              <a:t>i-th</a:t>
            </a:r>
            <a:r>
              <a:rPr lang="en-US" dirty="0" smtClean="0"/>
              <a:t> element of </a:t>
            </a:r>
            <a:r>
              <a:rPr lang="en-US" b="1" dirty="0" smtClean="0"/>
              <a:t>array a</a:t>
            </a:r>
          </a:p>
          <a:p>
            <a:endParaRPr lang="en-US" b="1" dirty="0"/>
          </a:p>
          <a:p>
            <a:r>
              <a:rPr lang="en-US" dirty="0" err="1" smtClean="0"/>
              <a:t>retrieveArray</a:t>
            </a:r>
            <a:r>
              <a:rPr lang="en-US" dirty="0" smtClean="0"/>
              <a:t>(a, </a:t>
            </a:r>
            <a:r>
              <a:rPr lang="en-US" dirty="0" err="1" smtClean="0"/>
              <a:t>i</a:t>
            </a:r>
            <a:r>
              <a:rPr lang="en-US" dirty="0" smtClean="0"/>
              <a:t>) : return the value of the </a:t>
            </a:r>
            <a:r>
              <a:rPr lang="en-US" b="1" dirty="0" err="1" smtClean="0"/>
              <a:t>i-th</a:t>
            </a:r>
            <a:r>
              <a:rPr lang="en-US" dirty="0" smtClean="0"/>
              <a:t> element of </a:t>
            </a:r>
            <a:r>
              <a:rPr lang="en-US" b="1" dirty="0" smtClean="0"/>
              <a:t>array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4" y="0"/>
            <a:ext cx="3286116" cy="1143000"/>
          </a:xfrm>
        </p:spPr>
        <p:txBody>
          <a:bodyPr/>
          <a:lstStyle/>
          <a:p>
            <a:r>
              <a:rPr lang="en-US" dirty="0" smtClean="0"/>
              <a:t>Simulation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6143644"/>
            <a:ext cx="6286544" cy="62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0" y="5572140"/>
            <a:ext cx="160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History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5447" y="5832174"/>
            <a:ext cx="62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0         1        2         3        4         5         6        7         8        9        10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5720" y="500042"/>
            <a:ext cx="4056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Query: Retrieve(</a:t>
            </a:r>
            <a:r>
              <a:rPr lang="en-US" b="1" dirty="0" smtClean="0"/>
              <a:t>version</a:t>
            </a:r>
            <a:r>
              <a:rPr lang="en-US" dirty="0" smtClean="0"/>
              <a:t> = 7, </a:t>
            </a:r>
            <a:r>
              <a:rPr lang="en-US" b="1" dirty="0" smtClean="0"/>
              <a:t>position</a:t>
            </a:r>
            <a:r>
              <a:rPr lang="en-US" dirty="0" smtClean="0"/>
              <a:t> = 1)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/>
          <a:srcRect r="63433"/>
          <a:stretch>
            <a:fillRect/>
          </a:stretch>
        </p:blipFill>
        <p:spPr bwMode="auto">
          <a:xfrm>
            <a:off x="285720" y="1071546"/>
            <a:ext cx="523878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5400000">
            <a:off x="500828" y="171369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1927540" y="3808940"/>
            <a:ext cx="572298" cy="17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144828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4430712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57158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5,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4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1661330" y="4095946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=2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2928926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=3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4214810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8,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7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956734" y="6268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1920444" y="480953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677904" y="50960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2,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1515666" y="6268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5400000">
            <a:off x="3189754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947214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3,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2080814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573980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31440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1,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2643174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23822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659616" y="309502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=5</a:t>
            </a:r>
            <a:endParaRPr lang="en-US" sz="1100" dirty="0"/>
          </a:p>
        </p:txBody>
      </p:sp>
      <p:cxnSp>
        <p:nvCxnSpPr>
          <p:cNvPr id="38" name="Straight Arrow Connector 37"/>
          <p:cNvCxnSpPr/>
          <p:nvPr/>
        </p:nvCxnSpPr>
        <p:spPr>
          <a:xfrm rot="16200000" flipH="1">
            <a:off x="1861436" y="1711138"/>
            <a:ext cx="714380" cy="66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643042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=11, </a:t>
            </a:r>
            <a:r>
              <a:rPr lang="en-US" sz="1100" dirty="0" err="1" smtClean="0"/>
              <a:t>Ver</a:t>
            </a:r>
            <a:r>
              <a:rPr lang="en-US" sz="1100" dirty="0" smtClean="0"/>
              <a:t> =6</a:t>
            </a:r>
            <a:endParaRPr lang="en-US" sz="1100" dirty="0"/>
          </a:p>
        </p:txBody>
      </p:sp>
      <p:cxnSp>
        <p:nvCxnSpPr>
          <p:cNvPr id="40" name="Straight Arrow Connector 39"/>
          <p:cNvCxnSpPr/>
          <p:nvPr/>
        </p:nvCxnSpPr>
        <p:spPr>
          <a:xfrm rot="5400000">
            <a:off x="1898154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78752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332608" y="62665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rot="5400000">
            <a:off x="4457350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214810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4,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5859598" y="1357298"/>
            <a:ext cx="291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at Node from Position 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857884" y="1643050"/>
            <a:ext cx="3201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Version ≠ required version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857884" y="1928802"/>
            <a:ext cx="3258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Version &lt; required version,</a:t>
            </a:r>
          </a:p>
          <a:p>
            <a:r>
              <a:rPr lang="en-US" dirty="0" smtClean="0"/>
              <a:t>        so, immediate ancestor, 3</a:t>
            </a:r>
          </a:p>
          <a:p>
            <a:r>
              <a:rPr lang="en-US" dirty="0" smtClean="0"/>
              <a:t>        is required version now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857884" y="2791422"/>
            <a:ext cx="3258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Version &gt; required version,</a:t>
            </a:r>
          </a:p>
          <a:p>
            <a:r>
              <a:rPr lang="en-US" dirty="0" smtClean="0"/>
              <a:t>        so, go to next node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857884" y="3425611"/>
            <a:ext cx="3258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Version &gt; required version,</a:t>
            </a:r>
          </a:p>
          <a:p>
            <a:r>
              <a:rPr lang="en-US" dirty="0" smtClean="0"/>
              <a:t>        so, go to next node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821247" y="4031302"/>
            <a:ext cx="3258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Version &lt; required version,</a:t>
            </a:r>
          </a:p>
          <a:p>
            <a:r>
              <a:rPr lang="en-US" dirty="0" smtClean="0"/>
              <a:t>        so, immediate ancestor, 1</a:t>
            </a:r>
          </a:p>
          <a:p>
            <a:r>
              <a:rPr lang="en-US" dirty="0" smtClean="0"/>
              <a:t>        is required version now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813817" y="4916665"/>
            <a:ext cx="3258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Version &gt; required version,</a:t>
            </a:r>
          </a:p>
          <a:p>
            <a:r>
              <a:rPr lang="en-US" dirty="0" smtClean="0"/>
              <a:t>        so, go to next node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685590" y="5100522"/>
            <a:ext cx="1071570" cy="4286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2,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6715140" y="5643578"/>
            <a:ext cx="2214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Node Version = Required version, SO Val = 2 returned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Complexity: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Retrieve: </a:t>
            </a:r>
            <a:r>
              <a:rPr lang="en-US" dirty="0" smtClean="0"/>
              <a:t>O(</a:t>
            </a:r>
            <a:r>
              <a:rPr lang="en-US" dirty="0" err="1" smtClean="0"/>
              <a:t>m+V</a:t>
            </a:r>
            <a:r>
              <a:rPr lang="en-US" dirty="0" smtClean="0"/>
              <a:t>), </a:t>
            </a:r>
            <a:r>
              <a:rPr lang="en-US" dirty="0" smtClean="0"/>
              <a:t>m = number of </a:t>
            </a:r>
            <a:r>
              <a:rPr lang="en-US" dirty="0" smtClean="0"/>
              <a:t>modification at the required node, V = number of versions created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Space Complexity: O(n), where n = number of modifications, considering the pointer memory overhead and version history storage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142852"/>
            <a:ext cx="6858048" cy="593692"/>
          </a:xfrm>
        </p:spPr>
        <p:txBody>
          <a:bodyPr>
            <a:noAutofit/>
          </a:bodyPr>
          <a:lstStyle/>
          <a:p>
            <a:r>
              <a:rPr lang="en-US" sz="2400" dirty="0" smtClean="0"/>
              <a:t>Average </a:t>
            </a:r>
            <a:r>
              <a:rPr lang="en-US" sz="2400" dirty="0" smtClean="0"/>
              <a:t>Time complexity (Using benchmarking tools)</a:t>
            </a:r>
            <a:endParaRPr lang="en-US" sz="2400" dirty="0"/>
          </a:p>
        </p:txBody>
      </p:sp>
      <p:pic>
        <p:nvPicPr>
          <p:cNvPr id="5" name="Picture 4" descr="plots.png"/>
          <p:cNvPicPr>
            <a:picLocks noChangeAspect="1"/>
          </p:cNvPicPr>
          <p:nvPr/>
        </p:nvPicPr>
        <p:blipFill>
          <a:blip r:embed="rId2"/>
          <a:srcRect t="12500" r="52344" b="4166"/>
          <a:stretch>
            <a:fillRect/>
          </a:stretch>
        </p:blipFill>
        <p:spPr>
          <a:xfrm>
            <a:off x="1071538" y="642918"/>
            <a:ext cx="6173388" cy="6215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Time Complexity (Modify)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en-US" dirty="0" smtClean="0"/>
              <a:t>or n number of iterations, the time required is proportional to n</a:t>
            </a:r>
          </a:p>
          <a:p>
            <a:r>
              <a:rPr lang="en-US" dirty="0" smtClean="0"/>
              <a:t>So it can be concluded that average time complexity for single modification of a value at a certain position of persistent array ≈ O(1)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Average Time Complexity </a:t>
            </a:r>
            <a:r>
              <a:rPr lang="en-US" dirty="0" smtClean="0"/>
              <a:t>(Retrieve)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 = number of modification at the required </a:t>
            </a:r>
            <a:r>
              <a:rPr lang="en-US" sz="2400" dirty="0" smtClean="0"/>
              <a:t>node</a:t>
            </a:r>
          </a:p>
          <a:p>
            <a:r>
              <a:rPr lang="en-US" sz="2400" dirty="0" smtClean="0"/>
              <a:t>V </a:t>
            </a:r>
            <a:r>
              <a:rPr lang="en-US" sz="2400" dirty="0" smtClean="0"/>
              <a:t>= number of versions </a:t>
            </a:r>
            <a:r>
              <a:rPr lang="en-US" sz="2400" dirty="0" smtClean="0"/>
              <a:t>created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Persistency can be achieved in a data structure, when we can preserve the previous version of itself even after modifying the data structure</a:t>
            </a:r>
          </a:p>
          <a:p>
            <a:r>
              <a:rPr lang="en-US" dirty="0" smtClean="0"/>
              <a:t>Persistency can be </a:t>
            </a:r>
            <a:r>
              <a:rPr lang="en-US" b="1" dirty="0" smtClean="0"/>
              <a:t>partial: </a:t>
            </a:r>
            <a:r>
              <a:rPr lang="en-US" dirty="0" smtClean="0"/>
              <a:t>older versions can be retrieved but cannot be modified</a:t>
            </a:r>
            <a:r>
              <a:rPr lang="en-US" b="1" dirty="0" smtClean="0"/>
              <a:t>; and fully persistent: </a:t>
            </a:r>
            <a:r>
              <a:rPr lang="en-US" dirty="0" smtClean="0"/>
              <a:t>older versions can be modified as well as read by the user</a:t>
            </a:r>
          </a:p>
          <a:p>
            <a:r>
              <a:rPr lang="en-US" dirty="0" smtClean="0"/>
              <a:t>Array can also be made persistent by few techniques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on write method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on Write method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updating an array, a new array is created (allocating memory followed by copying the data) and the corresponding update is made in the new array</a:t>
            </a:r>
          </a:p>
          <a:p>
            <a:r>
              <a:rPr lang="en-US" dirty="0" smtClean="0"/>
              <a:t>Operations: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modifyArray</a:t>
            </a:r>
            <a:r>
              <a:rPr lang="en-US" dirty="0" smtClean="0"/>
              <a:t>(a</a:t>
            </a:r>
            <a:r>
              <a:rPr lang="en-US" dirty="0" smtClean="0"/>
              <a:t>, v, </a:t>
            </a:r>
            <a:r>
              <a:rPr lang="en-US" dirty="0" err="1" smtClean="0"/>
              <a:t>i</a:t>
            </a:r>
            <a:r>
              <a:rPr lang="en-US" dirty="0" smtClean="0"/>
              <a:t>, e): store the value present in </a:t>
            </a:r>
            <a:r>
              <a:rPr lang="en-US" b="1" dirty="0" smtClean="0"/>
              <a:t>e</a:t>
            </a:r>
            <a:r>
              <a:rPr lang="en-US" dirty="0" smtClean="0"/>
              <a:t>, in the </a:t>
            </a:r>
            <a:r>
              <a:rPr lang="en-US" b="1" dirty="0" err="1" smtClean="0"/>
              <a:t>i-th</a:t>
            </a:r>
            <a:r>
              <a:rPr lang="en-US" dirty="0" smtClean="0"/>
              <a:t> element of </a:t>
            </a:r>
            <a:r>
              <a:rPr lang="en-US" b="1" dirty="0" smtClean="0"/>
              <a:t>array a </a:t>
            </a:r>
            <a:r>
              <a:rPr lang="en-US" dirty="0" smtClean="0"/>
              <a:t>of</a:t>
            </a:r>
            <a:r>
              <a:rPr lang="en-US" b="1" dirty="0" smtClean="0"/>
              <a:t> version v</a:t>
            </a:r>
          </a:p>
          <a:p>
            <a:pPr lvl="1"/>
            <a:r>
              <a:rPr lang="en-US" dirty="0" err="1" smtClean="0"/>
              <a:t>retrieveArray</a:t>
            </a:r>
            <a:r>
              <a:rPr lang="en-US" dirty="0" smtClean="0"/>
              <a:t>(a, v, </a:t>
            </a:r>
            <a:r>
              <a:rPr lang="en-US" dirty="0" err="1" smtClean="0"/>
              <a:t>i</a:t>
            </a:r>
            <a:r>
              <a:rPr lang="en-US" dirty="0" smtClean="0"/>
              <a:t>) : return the value of the </a:t>
            </a:r>
            <a:r>
              <a:rPr lang="en-US" b="1" dirty="0" err="1" smtClean="0"/>
              <a:t>i-th</a:t>
            </a:r>
            <a:r>
              <a:rPr lang="en-US" dirty="0" smtClean="0"/>
              <a:t> element of </a:t>
            </a:r>
            <a:r>
              <a:rPr lang="en-US" b="1" dirty="0" smtClean="0"/>
              <a:t>array a</a:t>
            </a:r>
            <a:r>
              <a:rPr lang="en-US" dirty="0" smtClean="0"/>
              <a:t> of</a:t>
            </a:r>
            <a:r>
              <a:rPr lang="en-US" b="1" dirty="0" smtClean="0"/>
              <a:t> version v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on Write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Fully Persistent and easy to implement</a:t>
            </a:r>
          </a:p>
          <a:p>
            <a:r>
              <a:rPr lang="en-US" dirty="0" smtClean="0"/>
              <a:t>Worst case time complexity:</a:t>
            </a:r>
          </a:p>
          <a:p>
            <a:pPr lvl="1"/>
            <a:r>
              <a:rPr lang="en-US" dirty="0" smtClean="0"/>
              <a:t>Storing: O(n), n is number of elements in array.</a:t>
            </a:r>
          </a:p>
          <a:p>
            <a:pPr lvl="1"/>
            <a:r>
              <a:rPr lang="en-US" dirty="0" smtClean="0"/>
              <a:t>Retrieval: O(1), when the different array versions are stored in an array (using array of pointers)</a:t>
            </a:r>
          </a:p>
          <a:p>
            <a:r>
              <a:rPr lang="en-US" dirty="0" smtClean="0"/>
              <a:t>Space Requirement: O(n*v), n is number of elements in array, v is number of versions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LIMITATION!)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and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Limitation: Same elements stored multiple times</a:t>
            </a:r>
          </a:p>
          <a:p>
            <a:r>
              <a:rPr lang="en-US" dirty="0" smtClean="0"/>
              <a:t>Solution: only the element which is changed, is stored in the array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Node Method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2937</Words>
  <Application>Microsoft Office PowerPoint</Application>
  <PresentationFormat>On-screen Show (4:3)</PresentationFormat>
  <Paragraphs>505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Persistent Array</vt:lpstr>
      <vt:lpstr>Ephimeral Array</vt:lpstr>
      <vt:lpstr>Operations on array</vt:lpstr>
      <vt:lpstr>Persistent Data Structure</vt:lpstr>
      <vt:lpstr>Copy on write method</vt:lpstr>
      <vt:lpstr>Copy on Write method</vt:lpstr>
      <vt:lpstr>Copy on Write method</vt:lpstr>
      <vt:lpstr>Limitation and Solution</vt:lpstr>
      <vt:lpstr>Fat Node Method</vt:lpstr>
      <vt:lpstr>Fat Node Method</vt:lpstr>
      <vt:lpstr>Comparison in Fat Node Method</vt:lpstr>
      <vt:lpstr>Fully persistent array</vt:lpstr>
      <vt:lpstr>Implementation</vt:lpstr>
      <vt:lpstr>Simulation </vt:lpstr>
      <vt:lpstr>Simulation </vt:lpstr>
      <vt:lpstr>Simulation </vt:lpstr>
      <vt:lpstr>Simulation </vt:lpstr>
      <vt:lpstr>Simulation </vt:lpstr>
      <vt:lpstr>Simulation </vt:lpstr>
      <vt:lpstr>Simulation </vt:lpstr>
      <vt:lpstr>Retrieval algorithm</vt:lpstr>
      <vt:lpstr>Simulation </vt:lpstr>
      <vt:lpstr>Simulation </vt:lpstr>
      <vt:lpstr>Simulation </vt:lpstr>
      <vt:lpstr>Simulation </vt:lpstr>
      <vt:lpstr>Simulation </vt:lpstr>
      <vt:lpstr>Simulation </vt:lpstr>
      <vt:lpstr>Simulation </vt:lpstr>
      <vt:lpstr>Simulation </vt:lpstr>
      <vt:lpstr>Simulation </vt:lpstr>
      <vt:lpstr>Analysis</vt:lpstr>
      <vt:lpstr>Average Time complexity (Using benchmarking tools)</vt:lpstr>
      <vt:lpstr>Average Time Complexity (Modify)</vt:lpstr>
      <vt:lpstr>Average Time Complexity (Retrieve)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Persistent Array</dc:title>
  <dc:creator>K K Ghosh</dc:creator>
  <cp:lastModifiedBy>K K Ghosh</cp:lastModifiedBy>
  <cp:revision>107</cp:revision>
  <dcterms:created xsi:type="dcterms:W3CDTF">2021-12-28T12:49:31Z</dcterms:created>
  <dcterms:modified xsi:type="dcterms:W3CDTF">2022-01-21T12:09:35Z</dcterms:modified>
</cp:coreProperties>
</file>