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691" y="-115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Northern Lights display over a snowy landscape"/>
          <p:cNvSpPr>
            <a:spLocks noGrp="1"/>
          </p:cNvSpPr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Colourful clouds against a starry night sky"/>
          <p:cNvSpPr>
            <a:spLocks noGrp="1"/>
          </p:cNvSpPr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Northern Lights display over a snowy mountain landscape"/>
          <p:cNvSpPr>
            <a:spLocks noGrp="1"/>
          </p:cNvSpPr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orthern Lights display over a snowy landscape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orthern Lights display in a dark night sky over mountains"/>
          <p:cNvSpPr>
            <a:spLocks noGrp="1"/>
          </p:cNvSpPr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/>
            </a:lvl1pPr>
          </a:lstStyle>
          <a:p>
            <a:r>
              <a:t>Presentation Title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lourful clouds against a starry night sky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orthern Lights display over a snowy mountain landscape"/>
          <p:cNvSpPr>
            <a:spLocks noGrp="1"/>
          </p:cNvSpPr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omparisons"/>
          <p:cNvSpPr txBox="1">
            <a:spLocks noGrp="1"/>
          </p:cNvSpPr>
          <p:nvPr>
            <p:ph type="ctrTitle"/>
          </p:nvPr>
        </p:nvSpPr>
        <p:spPr>
          <a:xfrm>
            <a:off x="1009335" y="-1497453"/>
            <a:ext cx="21844001" cy="3879454"/>
          </a:xfrm>
          <a:prstGeom prst="rect">
            <a:avLst/>
          </a:prstGeom>
        </p:spPr>
        <p:txBody>
          <a:bodyPr/>
          <a:lstStyle/>
          <a:p>
            <a:r>
              <a:t>Comparisons</a:t>
            </a:r>
          </a:p>
        </p:txBody>
      </p:sp>
      <p:sp>
        <p:nvSpPr>
          <p:cNvPr id="152" name="Persistent Array…"/>
          <p:cNvSpPr txBox="1">
            <a:spLocks noGrp="1"/>
          </p:cNvSpPr>
          <p:nvPr>
            <p:ph type="subTitle" sz="half" idx="1"/>
          </p:nvPr>
        </p:nvSpPr>
        <p:spPr>
          <a:xfrm>
            <a:off x="1009335" y="3963808"/>
            <a:ext cx="21844001" cy="5788384"/>
          </a:xfrm>
          <a:prstGeom prst="rect">
            <a:avLst/>
          </a:prstGeom>
        </p:spPr>
        <p:txBody>
          <a:bodyPr/>
          <a:lstStyle/>
          <a:p>
            <a:pPr defTabSz="553084">
              <a:defRPr sz="4288"/>
            </a:pPr>
            <a:r>
              <a:t>Persistent Array</a:t>
            </a:r>
          </a:p>
          <a:p>
            <a:pPr defTabSz="553084">
              <a:defRPr sz="4288"/>
            </a:pPr>
            <a:r>
              <a:t>Persistent LinkedList</a:t>
            </a:r>
          </a:p>
          <a:p>
            <a:pPr defTabSz="553084">
              <a:defRPr sz="4288"/>
            </a:pPr>
            <a:r>
              <a:t>Persistent Stack</a:t>
            </a:r>
          </a:p>
          <a:p>
            <a:pPr defTabSz="553084">
              <a:defRPr sz="4288"/>
            </a:pPr>
            <a:r>
              <a:t>Persistent Queue</a:t>
            </a:r>
          </a:p>
          <a:p>
            <a:pPr defTabSz="553084">
              <a:defRPr sz="4288"/>
            </a:pPr>
            <a:r>
              <a:t>Persistent Search Tree</a:t>
            </a:r>
          </a:p>
          <a:p>
            <a:pPr defTabSz="553084">
              <a:defRPr sz="4288"/>
            </a:pPr>
            <a:endParaRPr/>
          </a:p>
          <a:p>
            <a:pPr defTabSz="553084">
              <a:defRPr sz="4288"/>
            </a:pPr>
            <a:endParaRPr/>
          </a:p>
        </p:txBody>
      </p:sp>
      <p:sp>
        <p:nvSpPr>
          <p:cNvPr id="153" name="PROJECT MEMBERS: ANANNYO DEY, SOUMYAJIT RUDRA SARMA , DEBASMIT ROY, KANKO GHOSH AND KUSHAL DAS"/>
          <p:cNvSpPr txBox="1"/>
          <p:nvPr/>
        </p:nvSpPr>
        <p:spPr>
          <a:xfrm>
            <a:off x="1041400" y="12233968"/>
            <a:ext cx="15041996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338">
              <a:lnSpc>
                <a:spcPct val="80000"/>
              </a:lnSpc>
              <a:defRPr sz="2100" b="1" spc="-42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PROJECT MEMBERS: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ANANNYO DEY, SOUMYAJIT RUDRA SARMA , DEBASMIT ROY, KANKO GHOSH AND KUSHAL DAS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Full Persistent Linked List"/>
          <p:cNvSpPr txBox="1"/>
          <p:nvPr/>
        </p:nvSpPr>
        <p:spPr>
          <a:xfrm>
            <a:off x="758025" y="41870"/>
            <a:ext cx="9866276" cy="1172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Full Persistent Linked List</a:t>
            </a:r>
          </a:p>
        </p:txBody>
      </p:sp>
      <p:sp>
        <p:nvSpPr>
          <p:cNvPr id="189" name="Auxiliary Space"/>
          <p:cNvSpPr txBox="1"/>
          <p:nvPr/>
        </p:nvSpPr>
        <p:spPr>
          <a:xfrm>
            <a:off x="160522" y="1417100"/>
            <a:ext cx="3155239" cy="6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r>
              <a:t>Auxiliary Space  </a:t>
            </a:r>
          </a:p>
        </p:txBody>
      </p:sp>
      <p:graphicFrame>
        <p:nvGraphicFramePr>
          <p:cNvPr id="190" name="Table"/>
          <p:cNvGraphicFramePr/>
          <p:nvPr/>
        </p:nvGraphicFramePr>
        <p:xfrm>
          <a:off x="742023" y="3752850"/>
          <a:ext cx="21218503" cy="9263436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3410155"/>
                <a:gridCol w="5592793"/>
                <a:gridCol w="5880244"/>
                <a:gridCol w="6335311"/>
              </a:tblGrid>
              <a:tr h="168402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Strategies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6AA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Category 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Category 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Category 3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168402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sym typeface="Graphik Semibold"/>
                        </a:rPr>
                        <a:t>Fat Node
Pointer Machine
[With List Maintenance]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Node Size: #
~ 20byte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O(N + V) 
to Hold The LinkedList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O(V) to hold the Version Tree 
Here A ScapeGoat Tree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208753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Path Copying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Node Size: #
~ 12 byte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</a:rPr>
                        <a:t>Best Case: O(N) + O(V)
Worst Case: O(N^2) + O(V)
to Hold The Tree and Staring Pointers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201464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  <a:sym typeface="Graphik Semibold"/>
                        </a:rPr>
                        <a:t>Pointer Machine
[With List Maintenance]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Node Size: #
~ 200 byte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O(V) [Amortised ]
to Hold The LinkedList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O(V) to hold the Version Tree 
Here A ScapeGoat Tree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179321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Ephemeral 
Linked List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Node Size: #
~ 12 byte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O(N)
to Hold The LinkedList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1" name="Here,  V = Total No. Of Version,  N = Average Length Of The Linked List Considering All The Versions"/>
          <p:cNvSpPr txBox="1"/>
          <p:nvPr/>
        </p:nvSpPr>
        <p:spPr>
          <a:xfrm>
            <a:off x="196037" y="2237720"/>
            <a:ext cx="14187526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r>
              <a:t>Here,  V = Total No. Of Version,  N = Average Length Of The Linked List Considering All The Versions</a:t>
            </a:r>
          </a:p>
        </p:txBody>
      </p:sp>
      <p:sp>
        <p:nvSpPr>
          <p:cNvPr id="192" name="# time to reach the node at that position is not considered"/>
          <p:cNvSpPr txBox="1"/>
          <p:nvPr/>
        </p:nvSpPr>
        <p:spPr>
          <a:xfrm>
            <a:off x="609975" y="13066991"/>
            <a:ext cx="8453933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# time to reach the node at that position is not considered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ersistent Stack"/>
          <p:cNvSpPr txBox="1">
            <a:spLocks noGrp="1"/>
          </p:cNvSpPr>
          <p:nvPr>
            <p:ph type="title"/>
          </p:nvPr>
        </p:nvSpPr>
        <p:spPr>
          <a:xfrm>
            <a:off x="1270000" y="6079281"/>
            <a:ext cx="21844000" cy="15574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6400" spc="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Persistent Stack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Table"/>
          <p:cNvGraphicFramePr/>
          <p:nvPr/>
        </p:nvGraphicFramePr>
        <p:xfrm>
          <a:off x="742023" y="3752850"/>
          <a:ext cx="21218503" cy="842010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3877101"/>
                <a:gridCol w="6358604"/>
                <a:gridCol w="6685415"/>
                <a:gridCol w="4297383"/>
              </a:tblGrid>
              <a:tr h="2105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Strategies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6AA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push(data, version)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pop(version)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getTop(ver)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2105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Using PPL with PM Model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2105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DAG Model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  <a:solidFill>
                      <a:schemeClr val="accent5"/>
                    </a:solidFill>
                  </a:tcPr>
                </a:tc>
              </a:tr>
              <a:tr h="210502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Graphik"/>
                          <a:ea typeface="Graphik"/>
                          <a:cs typeface="Graphik"/>
                        </a:rPr>
                        <a:t>
Ephemeral 
std::stack (C++)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 [Only Current Version Supported]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 [Only Current Version Supported]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 [Only Current Version Supported]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7" name="Here,  V = Total No. Of Version,  N = Average Length Of The Stack Considering All The Versions"/>
          <p:cNvSpPr txBox="1"/>
          <p:nvPr/>
        </p:nvSpPr>
        <p:spPr>
          <a:xfrm>
            <a:off x="224891" y="2237720"/>
            <a:ext cx="13469418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r>
              <a:t>Here,  V = Total No. Of Version,  N = Average Length Of The Stack Considering All The Versions</a:t>
            </a:r>
          </a:p>
        </p:txBody>
      </p:sp>
      <p:sp>
        <p:nvSpPr>
          <p:cNvPr id="198" name="Time Complexity"/>
          <p:cNvSpPr txBox="1"/>
          <p:nvPr/>
        </p:nvSpPr>
        <p:spPr>
          <a:xfrm>
            <a:off x="202863" y="1417100"/>
            <a:ext cx="3222957" cy="6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r>
              <a:t>Time Complexity</a:t>
            </a:r>
          </a:p>
        </p:txBody>
      </p:sp>
      <p:sp>
        <p:nvSpPr>
          <p:cNvPr id="199" name="Persistent Stack"/>
          <p:cNvSpPr txBox="1"/>
          <p:nvPr/>
        </p:nvSpPr>
        <p:spPr>
          <a:xfrm>
            <a:off x="180531" y="41870"/>
            <a:ext cx="6347664" cy="1172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Persistent Stack</a:t>
            </a:r>
          </a:p>
        </p:txBody>
      </p:sp>
      <p:sp>
        <p:nvSpPr>
          <p:cNvPr id="200" name="Model Developed By Our Team"/>
          <p:cNvSpPr/>
          <p:nvPr/>
        </p:nvSpPr>
        <p:spPr>
          <a:xfrm>
            <a:off x="16002992" y="226528"/>
            <a:ext cx="6096367" cy="80365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Model Developed By Our Team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" name="Table"/>
          <p:cNvGraphicFramePr/>
          <p:nvPr/>
        </p:nvGraphicFramePr>
        <p:xfrm>
          <a:off x="742023" y="3752850"/>
          <a:ext cx="21218503" cy="842010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3877101"/>
                <a:gridCol w="6358604"/>
                <a:gridCol w="6685415"/>
                <a:gridCol w="4297383"/>
              </a:tblGrid>
              <a:tr h="2105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Strategies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6AA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Category 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Category 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Category 3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2105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Using PPL with PM Model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O(V) [Amortized]
To Hold The Linked List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2105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DAG Model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O(V)
To Hold The MAP/DAG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  <a:solidFill>
                      <a:schemeClr val="accent5"/>
                    </a:solidFill>
                  </a:tcPr>
                </a:tc>
              </a:tr>
              <a:tr h="210502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Graphik"/>
                          <a:ea typeface="Graphik"/>
                          <a:cs typeface="Graphik"/>
                        </a:rPr>
                        <a:t>
Ephemeral 
std::stack (C++)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O(N)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3" name="Here,  V = Total No. Of Version,  N = Average Length Of The Stack Considering All The Versions"/>
          <p:cNvSpPr txBox="1"/>
          <p:nvPr/>
        </p:nvSpPr>
        <p:spPr>
          <a:xfrm>
            <a:off x="224891" y="2237720"/>
            <a:ext cx="13469418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r>
              <a:t>Here,  V = Total No. Of Version,  N = Average Length Of The Stack Considering All The Versions</a:t>
            </a:r>
          </a:p>
        </p:txBody>
      </p:sp>
      <p:sp>
        <p:nvSpPr>
          <p:cNvPr id="204" name="Persistent Stack"/>
          <p:cNvSpPr txBox="1"/>
          <p:nvPr/>
        </p:nvSpPr>
        <p:spPr>
          <a:xfrm>
            <a:off x="180531" y="41870"/>
            <a:ext cx="6347664" cy="1172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Persistent Stack</a:t>
            </a:r>
          </a:p>
        </p:txBody>
      </p:sp>
      <p:sp>
        <p:nvSpPr>
          <p:cNvPr id="205" name="Auxiliary Space"/>
          <p:cNvSpPr txBox="1"/>
          <p:nvPr/>
        </p:nvSpPr>
        <p:spPr>
          <a:xfrm>
            <a:off x="160522" y="1417100"/>
            <a:ext cx="3155239" cy="6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r>
              <a:t>Auxiliary Space  </a:t>
            </a:r>
          </a:p>
        </p:txBody>
      </p:sp>
      <p:sp>
        <p:nvSpPr>
          <p:cNvPr id="206" name="Model Developed By Our Team"/>
          <p:cNvSpPr/>
          <p:nvPr/>
        </p:nvSpPr>
        <p:spPr>
          <a:xfrm>
            <a:off x="16002992" y="226528"/>
            <a:ext cx="6096367" cy="80365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Model Developed By Our Team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ersistent Queue"/>
          <p:cNvSpPr txBox="1">
            <a:spLocks noGrp="1"/>
          </p:cNvSpPr>
          <p:nvPr>
            <p:ph type="title"/>
          </p:nvPr>
        </p:nvSpPr>
        <p:spPr>
          <a:xfrm>
            <a:off x="1270000" y="6079281"/>
            <a:ext cx="21844000" cy="15574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6400" spc="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Persistent Queue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Table"/>
          <p:cNvGraphicFramePr/>
          <p:nvPr/>
        </p:nvGraphicFramePr>
        <p:xfrm>
          <a:off x="742023" y="3752850"/>
          <a:ext cx="10912344" cy="843280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3481495"/>
                <a:gridCol w="5030313"/>
                <a:gridCol w="5559458"/>
                <a:gridCol w="4166351"/>
                <a:gridCol w="2980885"/>
              </a:tblGrid>
              <a:tr h="2105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Strategies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6AA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enqueue(data, version)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dequeue(version)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getFront(ver)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getRear(rear)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2105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Using PPL with PM Model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 [Amortized]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284469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Reduced Sparse Matrix Model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O(log v) [Here v is current version]
O((log V!)/V) ~ O(5.25)
[Amortized]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  <a:defRPr sz="2500"/>
                      </a:pPr>
                      <a:r>
                        <a:t>O(log v) [In Average Case ] </a:t>
                      </a:r>
                    </a:p>
                    <a:p>
                      <a:pPr defTabSz="914400">
                        <a:lnSpc>
                          <a:spcPct val="80000"/>
                        </a:lnSpc>
                        <a:defRPr sz="2500"/>
                      </a:pPr>
                      <a:endParaRPr/>
                    </a:p>
                    <a:p>
                      <a:pPr algn="l" defTabSz="457200">
                        <a:lnSpc>
                          <a:spcPct val="80000"/>
                        </a:lnSpc>
                        <a:spcBef>
                          <a:spcPts val="4800"/>
                        </a:spcBef>
                        <a:defRPr sz="2500"/>
                      </a:pPr>
                      <a:r>
                        <a:t>O(v * log v) [In Worst Case ] 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500"/>
                      </a:pPr>
                      <a:r>
                        <a:t>O(1) [In Average Case ] </a:t>
                      </a:r>
                    </a:p>
                    <a:p>
                      <a:pPr defTabSz="914400">
                        <a:defRPr sz="2500"/>
                      </a:pPr>
                      <a:endParaRPr/>
                    </a:p>
                    <a:p>
                      <a:pPr algn="l" defTabSz="457200">
                        <a:spcBef>
                          <a:spcPts val="4800"/>
                        </a:spcBef>
                        <a:defRPr sz="2500"/>
                      </a:pPr>
                      <a:r>
                        <a:t>O(log v) [In Worst Case ] </a:t>
                      </a:r>
                      <a:br/>
                      <a:endParaRPr/>
                    </a:p>
                    <a:p>
                      <a:pPr defTabSz="914400">
                        <a:defRPr sz="2500"/>
                      </a:pPr>
                      <a:r>
                        <a:t/>
                      </a:r>
                      <a:br/>
                      <a:endParaRPr/>
                    </a:p>
                  </a:txBody>
                  <a:tcPr marL="50800" marR="50800" marT="50800" marB="50800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  <a:solidFill>
                      <a:schemeClr val="accent5"/>
                    </a:solidFill>
                  </a:tcPr>
                </a:tc>
              </a:tr>
              <a:tr h="227436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Graphik"/>
                          <a:ea typeface="Graphik"/>
                          <a:cs typeface="Graphik"/>
                        </a:rPr>
                        <a:t>Ephemeral 
std::queue (C++)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 [Only Current Version Supported]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 [Only Current Version Supported]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 [Only Current Version Supported]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 [Only Current Version Supported]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1" name="Here,  V = Total No. Of Version,  N = Average Length Of The Queue Considering All The Versions"/>
          <p:cNvSpPr txBox="1"/>
          <p:nvPr/>
        </p:nvSpPr>
        <p:spPr>
          <a:xfrm>
            <a:off x="145338" y="2237720"/>
            <a:ext cx="13628524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r>
              <a:t>Here,  V = Total No. Of Version,  N = Average Length Of The Queue Considering All The Versions</a:t>
            </a:r>
          </a:p>
        </p:txBody>
      </p:sp>
      <p:sp>
        <p:nvSpPr>
          <p:cNvPr id="212" name="Time Complexity"/>
          <p:cNvSpPr txBox="1"/>
          <p:nvPr/>
        </p:nvSpPr>
        <p:spPr>
          <a:xfrm>
            <a:off x="202863" y="1417100"/>
            <a:ext cx="3222957" cy="6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r>
              <a:t>Time Complexity</a:t>
            </a:r>
          </a:p>
        </p:txBody>
      </p:sp>
      <p:sp>
        <p:nvSpPr>
          <p:cNvPr id="213" name="Persistent Queue"/>
          <p:cNvSpPr txBox="1"/>
          <p:nvPr/>
        </p:nvSpPr>
        <p:spPr>
          <a:xfrm>
            <a:off x="-25107" y="41870"/>
            <a:ext cx="6758941" cy="1172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Persistent Queue</a:t>
            </a:r>
          </a:p>
        </p:txBody>
      </p:sp>
      <p:sp>
        <p:nvSpPr>
          <p:cNvPr id="214" name="Model Developed By Our Team"/>
          <p:cNvSpPr/>
          <p:nvPr/>
        </p:nvSpPr>
        <p:spPr>
          <a:xfrm>
            <a:off x="16002992" y="226528"/>
            <a:ext cx="6096367" cy="80365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Model Developed By Our Team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Table"/>
          <p:cNvGraphicFramePr/>
          <p:nvPr/>
        </p:nvGraphicFramePr>
        <p:xfrm>
          <a:off x="742023" y="3752850"/>
          <a:ext cx="10912344" cy="843280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3877101"/>
                <a:gridCol w="6358604"/>
                <a:gridCol w="6685415"/>
                <a:gridCol w="4297383"/>
              </a:tblGrid>
              <a:tr h="2105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Strategies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6AA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Category 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Category 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Category 3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2105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Using PPL with PM Model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O(V) [Amortized]
To Hold The Linked List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O(V) to Hold The MAP for 
version-&gt;rear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2105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Reduced Sparse Matrix Model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317500" algn="l" defTabSz="457200">
                        <a:spcBef>
                          <a:spcPts val="3300"/>
                        </a:spcBef>
                        <a:buClr>
                          <a:srgbClr val="FFFFFF"/>
                        </a:buClr>
                        <a:buSzPct val="100000"/>
                        <a:buFont typeface="Graphik"/>
                        <a:buChar char="•"/>
                        <a:defRPr sz="3333"/>
                      </a:pPr>
                      <a:r>
                        <a:t>O ( V + log (V!)) to Hold The UP_TABLE 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317500" algn="l" defTabSz="457200">
                        <a:spcBef>
                          <a:spcPts val="3300"/>
                        </a:spcBef>
                        <a:buClr>
                          <a:srgbClr val="FFFFFF"/>
                        </a:buClr>
                        <a:buSzPct val="100000"/>
                        <a:buFont typeface="Graphik"/>
                        <a:buChar char="•"/>
                        <a:defRPr sz="3333"/>
                      </a:pPr>
                      <a:r>
                        <a:t>O (V) to Hold the MAP 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317500" algn="l" defTabSz="457200">
                        <a:spcBef>
                          <a:spcPts val="3300"/>
                        </a:spcBef>
                        <a:buClr>
                          <a:srgbClr val="FFFFFF"/>
                        </a:buClr>
                        <a:buSzPct val="100000"/>
                        <a:buFont typeface="Graphik"/>
                        <a:buChar char="•"/>
                        <a:defRPr sz="3333"/>
                      </a:pPr>
                      <a:r>
                        <a:t>O (V) to Hold the TYPE_OF_VER </a:t>
                      </a:r>
                      <a:br/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  <a:solidFill>
                      <a:schemeClr val="accent5"/>
                    </a:solidFill>
                  </a:tcPr>
                </a:tc>
              </a:tr>
              <a:tr h="210502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Graphik"/>
                          <a:ea typeface="Graphik"/>
                          <a:cs typeface="Graphik"/>
                        </a:rPr>
                        <a:t>Ephemeral 
std::queue (C++)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O(N)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7" name="Here,  V = Total No. Of Version,  N = Average Length Of The Queue Considering All The Versions"/>
          <p:cNvSpPr txBox="1"/>
          <p:nvPr/>
        </p:nvSpPr>
        <p:spPr>
          <a:xfrm>
            <a:off x="145338" y="2237720"/>
            <a:ext cx="13628524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r>
              <a:t>Here,  V = Total No. Of Version,  N = Average Length Of The Queue Considering All The Versions</a:t>
            </a:r>
          </a:p>
        </p:txBody>
      </p:sp>
      <p:sp>
        <p:nvSpPr>
          <p:cNvPr id="218" name="Persistent Queue"/>
          <p:cNvSpPr txBox="1"/>
          <p:nvPr/>
        </p:nvSpPr>
        <p:spPr>
          <a:xfrm>
            <a:off x="-25107" y="41870"/>
            <a:ext cx="6758941" cy="1172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Persistent Queue</a:t>
            </a:r>
          </a:p>
        </p:txBody>
      </p:sp>
      <p:sp>
        <p:nvSpPr>
          <p:cNvPr id="219" name="Auxiliary Space"/>
          <p:cNvSpPr txBox="1"/>
          <p:nvPr/>
        </p:nvSpPr>
        <p:spPr>
          <a:xfrm>
            <a:off x="160522" y="1417100"/>
            <a:ext cx="3155239" cy="6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r>
              <a:t>Auxiliary Space  </a:t>
            </a:r>
          </a:p>
        </p:txBody>
      </p:sp>
      <p:sp>
        <p:nvSpPr>
          <p:cNvPr id="220" name="Model Developed By Our Team"/>
          <p:cNvSpPr/>
          <p:nvPr/>
        </p:nvSpPr>
        <p:spPr>
          <a:xfrm>
            <a:off x="15863292" y="213828"/>
            <a:ext cx="6096367" cy="80365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Model Developed By Our Team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ersistent Search Tree"/>
          <p:cNvSpPr txBox="1">
            <a:spLocks noGrp="1"/>
          </p:cNvSpPr>
          <p:nvPr>
            <p:ph type="title"/>
          </p:nvPr>
        </p:nvSpPr>
        <p:spPr>
          <a:xfrm>
            <a:off x="1270000" y="6079281"/>
            <a:ext cx="21844000" cy="15574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6400" spc="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Persistent Search Tree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" name="Table"/>
          <p:cNvGraphicFramePr/>
          <p:nvPr/>
        </p:nvGraphicFramePr>
        <p:xfrm>
          <a:off x="742023" y="3752850"/>
          <a:ext cx="10912344" cy="843280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5249856"/>
                <a:gridCol w="7585367"/>
                <a:gridCol w="8383281"/>
              </a:tblGrid>
              <a:tr h="16924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Strategies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6AA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Updation/Insertion/ Deletion of Data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Retrieval Of Data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16924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Path Copying 
With Normal 
BST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O(N) in Worst Case
O(1) in Best Case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O(V) + O(N) in Worst Case
O(V) + O(1) in Best Case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228711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Path Copying 
With AVL/RB
Tree
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O(log2N) in Worst Case
O(1) in Best Case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O(V) + O(log2N) in Worst Case
O(V) + O(1) in Best Case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182857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Path Copying 
With Hash Array Mapped Trie
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O(log32_(2^64))~O(12)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O(V) + O(log32_(2^64))~O(12)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182857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With Pointer Machine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 Amortised 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 Amortised 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25" name="Here,  V = Total No. Of Version,  N = Average Number Of Elements in The Tree Considering All The Versions"/>
          <p:cNvSpPr txBox="1"/>
          <p:nvPr/>
        </p:nvSpPr>
        <p:spPr>
          <a:xfrm>
            <a:off x="105460" y="2234545"/>
            <a:ext cx="15181479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r>
              <a:t>Here,  V = Total No. Of Version,  N = Average Number Of Elements in The Tree Considering All The Versions</a:t>
            </a:r>
          </a:p>
        </p:txBody>
      </p:sp>
      <p:sp>
        <p:nvSpPr>
          <p:cNvPr id="226" name="Time Complexity"/>
          <p:cNvSpPr txBox="1"/>
          <p:nvPr/>
        </p:nvSpPr>
        <p:spPr>
          <a:xfrm>
            <a:off x="202863" y="1417100"/>
            <a:ext cx="3222957" cy="6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r>
              <a:t>Time Complexity</a:t>
            </a:r>
          </a:p>
        </p:txBody>
      </p:sp>
      <p:sp>
        <p:nvSpPr>
          <p:cNvPr id="227" name="Persistent Search Tree"/>
          <p:cNvSpPr txBox="1"/>
          <p:nvPr/>
        </p:nvSpPr>
        <p:spPr>
          <a:xfrm>
            <a:off x="181344" y="41870"/>
            <a:ext cx="8784438" cy="1172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Persistent Search Tree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Here,  V = Total No. Of Version,  N = Average Number Of Elements in The Tree Considering All The Versions"/>
          <p:cNvSpPr txBox="1"/>
          <p:nvPr/>
        </p:nvSpPr>
        <p:spPr>
          <a:xfrm>
            <a:off x="105460" y="2234545"/>
            <a:ext cx="15181479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r>
              <a:t>Here,  V = Total No. Of Version,  N = Average Number Of Elements in The Tree Considering All The Versions</a:t>
            </a:r>
          </a:p>
        </p:txBody>
      </p:sp>
      <p:sp>
        <p:nvSpPr>
          <p:cNvPr id="230" name="Auxiliary Space"/>
          <p:cNvSpPr txBox="1"/>
          <p:nvPr/>
        </p:nvSpPr>
        <p:spPr>
          <a:xfrm>
            <a:off x="341052" y="1417100"/>
            <a:ext cx="2946579" cy="6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r>
              <a:t>Auxiliary Space</a:t>
            </a:r>
          </a:p>
        </p:txBody>
      </p:sp>
      <p:sp>
        <p:nvSpPr>
          <p:cNvPr id="231" name="Persistent Search Tree"/>
          <p:cNvSpPr txBox="1"/>
          <p:nvPr/>
        </p:nvSpPr>
        <p:spPr>
          <a:xfrm>
            <a:off x="181344" y="41870"/>
            <a:ext cx="8784438" cy="1172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Persistent Search Tree</a:t>
            </a:r>
          </a:p>
        </p:txBody>
      </p:sp>
      <p:graphicFrame>
        <p:nvGraphicFramePr>
          <p:cNvPr id="232" name="Table"/>
          <p:cNvGraphicFramePr/>
          <p:nvPr/>
        </p:nvGraphicFramePr>
        <p:xfrm>
          <a:off x="742023" y="3752850"/>
          <a:ext cx="10912344" cy="843280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4861752"/>
                <a:gridCol w="7973471"/>
                <a:gridCol w="8383281"/>
              </a:tblGrid>
              <a:tr h="168402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Strategies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6AA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Category 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Category 2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168402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Path Copying 
With Normal 
Threaded BST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Node Size: #
~ 28 byte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O(N + V) 
to Hold The Tree and Staring Pointers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208753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Path Copying 
With AVL/RB
Tree
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Node Size: #
~ 32 byte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O(N + V) 
to Hold The Tree and Staring Pointers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201464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Graphik Semibold"/>
                        </a:rPr>
                        <a:t>Path Copying 
With Bitmaped Hash Array Mapped Trie
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</a:rPr>
                        <a:t>Node Size: #
~ (4+4+64*8) byte [Worst Case]
~ (4+4) byte [Best Case]
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O(N + V) 
to Hold The Tree and Staring Pointers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179321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With Pointer Machine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Node Size: #
~ 250 byte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O(N) [Amortised]
to Hold The LinkedList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3" name="# time to reach the node at that position is not considered"/>
          <p:cNvSpPr txBox="1"/>
          <p:nvPr/>
        </p:nvSpPr>
        <p:spPr>
          <a:xfrm>
            <a:off x="609975" y="13066991"/>
            <a:ext cx="8453933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# time to reach the node at that position is not considered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ersistent Array"/>
          <p:cNvSpPr txBox="1">
            <a:spLocks noGrp="1"/>
          </p:cNvSpPr>
          <p:nvPr>
            <p:ph type="title"/>
          </p:nvPr>
        </p:nvSpPr>
        <p:spPr>
          <a:xfrm>
            <a:off x="1270000" y="6079281"/>
            <a:ext cx="21844001" cy="15574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6400" spc="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Persistent Array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ersistent Array"/>
          <p:cNvSpPr txBox="1"/>
          <p:nvPr/>
        </p:nvSpPr>
        <p:spPr>
          <a:xfrm>
            <a:off x="16752" y="41870"/>
            <a:ext cx="6268822" cy="1172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Persistent Array</a:t>
            </a:r>
          </a:p>
        </p:txBody>
      </p:sp>
      <p:sp>
        <p:nvSpPr>
          <p:cNvPr id="158" name="Time Complexity"/>
          <p:cNvSpPr txBox="1"/>
          <p:nvPr/>
        </p:nvSpPr>
        <p:spPr>
          <a:xfrm>
            <a:off x="126663" y="1442246"/>
            <a:ext cx="3222957" cy="6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r>
              <a:t>Time Complexity</a:t>
            </a:r>
          </a:p>
        </p:txBody>
      </p:sp>
      <p:graphicFrame>
        <p:nvGraphicFramePr>
          <p:cNvPr id="159" name="Table"/>
          <p:cNvGraphicFramePr/>
          <p:nvPr/>
        </p:nvGraphicFramePr>
        <p:xfrm>
          <a:off x="1808823" y="3759200"/>
          <a:ext cx="20243386" cy="842010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5022960"/>
                <a:gridCol w="7852240"/>
                <a:gridCol w="7368186"/>
              </a:tblGrid>
              <a:tr h="2105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Strategies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6AA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Update(index, version, newVal)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RetrieveData(index, version) 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2105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Copy_On_Write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O(length_of_array_at_version) ~ O (N)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2105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Fat_Node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O(2)  [Amortised]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2105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 b="0">
                          <a:sym typeface="Graphik Semibol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0" name="Here,  V = Total No. Of Version,  N = Average Length Of The Array"/>
          <p:cNvSpPr txBox="1"/>
          <p:nvPr/>
        </p:nvSpPr>
        <p:spPr>
          <a:xfrm>
            <a:off x="165811" y="2237720"/>
            <a:ext cx="9269578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r>
              <a:t>Here,  V = Total No. Of Version,  N = Average Length Of The Array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ersistent Array"/>
          <p:cNvSpPr txBox="1"/>
          <p:nvPr/>
        </p:nvSpPr>
        <p:spPr>
          <a:xfrm>
            <a:off x="16752" y="41870"/>
            <a:ext cx="6268822" cy="1172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Persistent Array</a:t>
            </a:r>
          </a:p>
        </p:txBody>
      </p:sp>
      <p:sp>
        <p:nvSpPr>
          <p:cNvPr id="163" name="Auxiliary Space"/>
          <p:cNvSpPr txBox="1"/>
          <p:nvPr/>
        </p:nvSpPr>
        <p:spPr>
          <a:xfrm>
            <a:off x="60287" y="1417100"/>
            <a:ext cx="3050909" cy="6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r>
              <a:t>Auxiliary Space </a:t>
            </a:r>
          </a:p>
        </p:txBody>
      </p:sp>
      <p:graphicFrame>
        <p:nvGraphicFramePr>
          <p:cNvPr id="164" name="Table"/>
          <p:cNvGraphicFramePr/>
          <p:nvPr/>
        </p:nvGraphicFramePr>
        <p:xfrm>
          <a:off x="1808823" y="3759200"/>
          <a:ext cx="17569021" cy="842010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5022960"/>
                <a:gridCol w="6507849"/>
                <a:gridCol w="6038212"/>
              </a:tblGrid>
              <a:tr h="2105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Strategies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6AA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dirty="0" smtClean="0">
                          <a:solidFill>
                            <a:srgbClr val="FFFFFF"/>
                          </a:solidFill>
                          <a:sym typeface="Graphik Semibold"/>
                        </a:rPr>
                        <a:t>Persistent</a:t>
                      </a:r>
                      <a:r>
                        <a:rPr lang="en-US" sz="3200" baseline="0" dirty="0" smtClean="0">
                          <a:solidFill>
                            <a:srgbClr val="FFFFFF"/>
                          </a:solidFill>
                          <a:sym typeface="Graphik Semibold"/>
                        </a:rPr>
                        <a:t> array</a:t>
                      </a:r>
                      <a:r>
                        <a:rPr sz="3200" smtClean="0">
                          <a:solidFill>
                            <a:srgbClr val="FFFFFF"/>
                          </a:solidFill>
                          <a:sym typeface="Graphik Semibold"/>
                        </a:rPr>
                        <a:t> </a:t>
                      </a:r>
                      <a:endParaRPr sz="3200">
                        <a:solidFill>
                          <a:srgbClr val="FFFFFF"/>
                        </a:solidFill>
                        <a:sym typeface="Graphik Semibold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200" dirty="0" smtClean="0">
                          <a:solidFill>
                            <a:srgbClr val="FFFFFF"/>
                          </a:solidFill>
                          <a:sym typeface="Graphik Semibold"/>
                        </a:rPr>
                        <a:t>Version History</a:t>
                      </a:r>
                      <a:endParaRPr sz="3200">
                        <a:solidFill>
                          <a:srgbClr val="FFFFFF"/>
                        </a:solidFill>
                        <a:sym typeface="Graphik Semibold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2105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Copy_On_Write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~ O (N^2) 
To Hold All The Copies of Array 
At Different Versions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O(V)
To Hold The Mapping
 From Version To Array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2105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Fat_Node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rPr lang="en-US" dirty="0" smtClean="0"/>
                        <a:t>O(N + V)</a:t>
                      </a:r>
                    </a:p>
                    <a:p>
                      <a:pPr defTabSz="914400">
                        <a:defRPr sz="3200"/>
                      </a:pPr>
                      <a:r>
                        <a:rPr lang="en-US" dirty="0" smtClean="0"/>
                        <a:t>N = size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of initial array,</a:t>
                      </a:r>
                    </a:p>
                    <a:p>
                      <a:pPr defTabSz="914400">
                        <a:defRPr sz="3200"/>
                      </a:pPr>
                      <a:r>
                        <a:rPr lang="en-US" dirty="0" smtClean="0"/>
                        <a:t> V = number of </a:t>
                      </a:r>
                      <a:r>
                        <a:rPr lang="en-US" dirty="0" err="1" smtClean="0"/>
                        <a:t>vers</a:t>
                      </a:r>
                      <a:r>
                        <a:rPr lang="en-US" dirty="0" smtClean="0"/>
                        <a:t> </a:t>
                      </a: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200"/>
                      </a:pPr>
                      <a:r>
                        <a:rPr lang="en-US" sz="3200" dirty="0" smtClean="0">
                          <a:solidFill>
                            <a:srgbClr val="FFFFFF"/>
                          </a:solidFill>
                        </a:rPr>
                        <a:t>O(V)
To Hold The Mapping
 From Version To Array</a:t>
                      </a:r>
                    </a:p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21050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 b="0">
                          <a:sym typeface="Graphik Semibol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5" name="Here,  V = Total No. Of Version,  N = Average Length Of The Array"/>
          <p:cNvSpPr txBox="1"/>
          <p:nvPr/>
        </p:nvSpPr>
        <p:spPr>
          <a:xfrm>
            <a:off x="140411" y="2237720"/>
            <a:ext cx="9269578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r>
              <a:t>Here,  V = Total No. Of Version,  N = Average Length Of The Array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artial Persistent Linked List"/>
          <p:cNvSpPr txBox="1">
            <a:spLocks noGrp="1"/>
          </p:cNvSpPr>
          <p:nvPr>
            <p:ph type="title"/>
          </p:nvPr>
        </p:nvSpPr>
        <p:spPr>
          <a:xfrm>
            <a:off x="1270000" y="6079281"/>
            <a:ext cx="21844000" cy="15574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6400" spc="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Partial Persistent Linked List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Table"/>
          <p:cNvGraphicFramePr/>
          <p:nvPr/>
        </p:nvGraphicFramePr>
        <p:xfrm>
          <a:off x="742023" y="3752850"/>
          <a:ext cx="21218503" cy="842010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2557665"/>
                <a:gridCol w="4194675"/>
                <a:gridCol w="4410267"/>
                <a:gridCol w="2834919"/>
                <a:gridCol w="3716868"/>
                <a:gridCol w="3504109"/>
              </a:tblGrid>
              <a:tr h="168402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Strategies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6AA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InsertAfter(position)
#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DeleteAfter(position)
#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UpdateData
(position) #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RetrieveData (postition,version)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traverseWholeLL
atVer(version)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168402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Fat Node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solidFill>
                            <a:srgbClr val="FFFFFF"/>
                          </a:solidFill>
                        </a:rPr>
                        <a:t>O(log_x m)
[If the versions are stored in a Balanced x_array Tree/ Trie]
O(1) [Amortised]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O(N * log_x m)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173567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Path Copying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  for at extreme position  
O(N) In Average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  for at extreme position  
O(N) for at Rear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</a:rPr>
                        <a:t>O(1)    for at extreme position   
O(N) for at Rear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O(N)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O(N)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163236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Pointer Machine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 [Amortised]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 [Amortised]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
[Amortised]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O(N)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O(N)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168402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Ephemeral 
Linked List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</a:rPr>
                        <a:t>O(N) 
[Only Current Version Supported]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O(N) [Only Current Version Supported]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0" name="Here,  V = Total No. Of Version,  N = Average Length Of The Linked List Considering All The Versions,…"/>
          <p:cNvSpPr txBox="1"/>
          <p:nvPr/>
        </p:nvSpPr>
        <p:spPr>
          <a:xfrm>
            <a:off x="3556660" y="2037695"/>
            <a:ext cx="14273480" cy="885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Here,  V = Total No. Of Version,  N = Average Length Of The Linked List Considering All The Versions,</a:t>
            </a:r>
          </a:p>
          <a:p>
            <a: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m = no. of modifications in a particular position</a:t>
            </a:r>
          </a:p>
        </p:txBody>
      </p:sp>
      <p:sp>
        <p:nvSpPr>
          <p:cNvPr id="171" name="Time Complexity"/>
          <p:cNvSpPr txBox="1"/>
          <p:nvPr/>
        </p:nvSpPr>
        <p:spPr>
          <a:xfrm>
            <a:off x="-28467" y="1417100"/>
            <a:ext cx="3431617" cy="6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r>
              <a:t>Time Complexity  </a:t>
            </a:r>
          </a:p>
        </p:txBody>
      </p:sp>
      <p:sp>
        <p:nvSpPr>
          <p:cNvPr id="172" name="Partial Persistent Linked List"/>
          <p:cNvSpPr txBox="1"/>
          <p:nvPr/>
        </p:nvSpPr>
        <p:spPr>
          <a:xfrm>
            <a:off x="214668" y="41870"/>
            <a:ext cx="10952989" cy="1172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Partial Persistent Linked List</a:t>
            </a:r>
          </a:p>
        </p:txBody>
      </p:sp>
      <p:sp>
        <p:nvSpPr>
          <p:cNvPr id="173" name="# time to reach the node at that position is not considered"/>
          <p:cNvSpPr txBox="1"/>
          <p:nvPr/>
        </p:nvSpPr>
        <p:spPr>
          <a:xfrm>
            <a:off x="736975" y="12911073"/>
            <a:ext cx="8453933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# time to reach the node at that position is not considered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artial Persistent Linked List"/>
          <p:cNvSpPr txBox="1"/>
          <p:nvPr/>
        </p:nvSpPr>
        <p:spPr>
          <a:xfrm>
            <a:off x="214668" y="41870"/>
            <a:ext cx="10952989" cy="1172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Partial Persistent Linked List</a:t>
            </a:r>
          </a:p>
        </p:txBody>
      </p:sp>
      <p:sp>
        <p:nvSpPr>
          <p:cNvPr id="176" name="Auxiliary Space"/>
          <p:cNvSpPr txBox="1"/>
          <p:nvPr/>
        </p:nvSpPr>
        <p:spPr>
          <a:xfrm>
            <a:off x="160522" y="1417100"/>
            <a:ext cx="3155239" cy="6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r>
              <a:t>Auxiliary Space  </a:t>
            </a:r>
          </a:p>
        </p:txBody>
      </p:sp>
      <p:graphicFrame>
        <p:nvGraphicFramePr>
          <p:cNvPr id="177" name="Table"/>
          <p:cNvGraphicFramePr/>
          <p:nvPr/>
        </p:nvGraphicFramePr>
        <p:xfrm>
          <a:off x="742023" y="3752849"/>
          <a:ext cx="21218504" cy="842010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4861752"/>
                <a:gridCol w="7973471"/>
                <a:gridCol w="8383281"/>
              </a:tblGrid>
              <a:tr h="168402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Strategies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6AA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Category 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Category 2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168402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Fat Node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Node Size: #
~ 20byte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O(N + V) 
to Hold The LinkedList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168402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Path Copying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Node Size: #
~ 12 byte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Best Case: O(N) + O(V)
Worst Case: O(N^2) + O(V)
to Hold The Tree and Staring Pointers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168402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Pointer Machine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Node Size: #
~ 140 byte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O(V) Amortised
to Hold The LinkedList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168402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Ephemeral 
Linked List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Node Size: #
~ 12 byte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O(N)
to Hold The LinkedList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8" name="Here,  V = Total No. Of Version,  N = Average Length Of The Linked List Considering All The Versions"/>
          <p:cNvSpPr txBox="1"/>
          <p:nvPr/>
        </p:nvSpPr>
        <p:spPr>
          <a:xfrm>
            <a:off x="196037" y="2237720"/>
            <a:ext cx="14187526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r>
              <a:t>Here,  V = Total No. Of Version,  N = Average Length Of The Linked List Considering All The Versions</a:t>
            </a:r>
          </a:p>
        </p:txBody>
      </p:sp>
      <p:sp>
        <p:nvSpPr>
          <p:cNvPr id="179" name="# to store 4 byte Integer | 8 Bye pointers"/>
          <p:cNvSpPr txBox="1"/>
          <p:nvPr/>
        </p:nvSpPr>
        <p:spPr>
          <a:xfrm>
            <a:off x="670782" y="12936473"/>
            <a:ext cx="5893919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# to store 4 byte Integer | 8 Bye pointers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ull Persistent Linked List"/>
          <p:cNvSpPr txBox="1">
            <a:spLocks noGrp="1"/>
          </p:cNvSpPr>
          <p:nvPr>
            <p:ph type="title"/>
          </p:nvPr>
        </p:nvSpPr>
        <p:spPr>
          <a:xfrm>
            <a:off x="1270000" y="6079281"/>
            <a:ext cx="21844000" cy="1557438"/>
          </a:xfrm>
          <a:prstGeom prst="rect">
            <a:avLst/>
          </a:prstGeom>
        </p:spPr>
        <p:txBody>
          <a:bodyPr/>
          <a:lstStyle/>
          <a:p>
            <a:pPr defTabSz="553084">
              <a:lnSpc>
                <a:spcPct val="100000"/>
              </a:lnSpc>
              <a:defRPr sz="4288" spc="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  <a:p>
            <a:pPr defTabSz="553084">
              <a:lnSpc>
                <a:spcPct val="100000"/>
              </a:lnSpc>
              <a:defRPr sz="4288" spc="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Full Persistent Linked List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Table"/>
          <p:cNvGraphicFramePr/>
          <p:nvPr/>
        </p:nvGraphicFramePr>
        <p:xfrm>
          <a:off x="742023" y="3371850"/>
          <a:ext cx="23022498" cy="9607823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2557665"/>
                <a:gridCol w="4394301"/>
                <a:gridCol w="4210642"/>
                <a:gridCol w="4095101"/>
                <a:gridCol w="3806755"/>
                <a:gridCol w="3958034"/>
              </a:tblGrid>
              <a:tr h="168402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Strategies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6AA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  <a:sym typeface="Graphik Semibold"/>
                        </a:rPr>
                        <a:t>InsertAfter(position,ver) 
#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  <a:sym typeface="Graphik Semibold"/>
                        </a:rPr>
                        <a:t>DeleteAfter(position,ver) #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  <a:sym typeface="Graphik Semibold"/>
                        </a:rPr>
                        <a:t>UpdateData
(position,ver) #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  <a:sym typeface="Graphik Semibold"/>
                        </a:rPr>
                        <a:t>RetrieveData (postition,version)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  <a:sym typeface="Graphik Semibold"/>
                        </a:rPr>
                        <a:t>traverseWholeLL
atVer(version)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168402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solidFill>
                            <a:srgbClr val="FFFFFF"/>
                          </a:solidFill>
                          <a:sym typeface="Graphik Semibold"/>
                        </a:rPr>
                        <a:t>Fat Node
Pointer Machine
[With List Maintenance]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solidFill>
                            <a:srgbClr val="FFFFFF"/>
                          </a:solidFill>
                        </a:rPr>
                        <a:t>O(1) [Amortized] + O(1) [Amortized] 
[amortised O(1) due for look up and insertions at version tree]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solidFill>
                            <a:srgbClr val="FFFFFF"/>
                          </a:solidFill>
                        </a:rPr>
                        <a:t>O(1) [Amortized] + O(1) [Amortized] 
[amortised O(1) due for look up and insertions at version tree]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solidFill>
                            <a:srgbClr val="FFFFFF"/>
                          </a:solidFill>
                        </a:rPr>
                        <a:t>O(1) [Amortized] + O(1) [Amortized] 
[amortised O(1) due for look up and insertions at version tree]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solidFill>
                            <a:srgbClr val="FFFFFF"/>
                          </a:solidFill>
                        </a:rPr>
                        <a:t>O(N) + O(1) [Amortized]
[additional amortised O(1) due for look up at version tree]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solidFill>
                            <a:srgbClr val="FFFFFF"/>
                          </a:solidFill>
                        </a:rPr>
                        <a:t>O(N) * O(1)
[additional amortised O(1) due for look up / insertions at version tree]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168402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Path Copying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  for at front 
O(N) for at Rear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  for at front 
O(N) for at Rear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O(1)  for at front 
O(N) for at Rear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O(N)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O(N)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246394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  <a:sym typeface="Graphik Semibold"/>
                        </a:rPr>
                        <a:t>Pointer Machine
[With List Maintenance]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 [Amortised]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 [Amortised]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
[Amortised]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O(N)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O(N)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209181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sym typeface="Graphik Semibold"/>
                        </a:rPr>
                        <a:t>Ephemeral 
Linked List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 [Only Current Version Supported]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O(1) [Only Current Version Supported]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t>O(1)</a:t>
                      </a:r>
                    </a:p>
                    <a:p>
                      <a:pPr defTabSz="914400">
                        <a:defRPr sz="2900"/>
                      </a:pPr>
                      <a:r>
                        <a:t>[Only Current Version Supported]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FFFFFF"/>
                          </a:solidFill>
                        </a:rPr>
                        <a:t>O(N) 
[Only Current Version Supported]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O(N) [Only Current Version Supported]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84" name="Here,  V = Total No. Of Version,  N = Average Length Of The Linked List Considering All The Versions"/>
          <p:cNvSpPr txBox="1"/>
          <p:nvPr/>
        </p:nvSpPr>
        <p:spPr>
          <a:xfrm>
            <a:off x="196037" y="2237720"/>
            <a:ext cx="14187526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r>
              <a:t>Here,  V = Total No. Of Version,  N = Average Length Of The Linked List Considering All The Versions</a:t>
            </a:r>
          </a:p>
        </p:txBody>
      </p:sp>
      <p:sp>
        <p:nvSpPr>
          <p:cNvPr id="185" name="Time Complexity"/>
          <p:cNvSpPr txBox="1"/>
          <p:nvPr/>
        </p:nvSpPr>
        <p:spPr>
          <a:xfrm>
            <a:off x="-28467" y="1417100"/>
            <a:ext cx="3431617" cy="6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r>
              <a:t>Time Complexity  </a:t>
            </a:r>
          </a:p>
        </p:txBody>
      </p:sp>
      <p:sp>
        <p:nvSpPr>
          <p:cNvPr id="186" name="Full Persistent Linked List"/>
          <p:cNvSpPr txBox="1"/>
          <p:nvPr/>
        </p:nvSpPr>
        <p:spPr>
          <a:xfrm>
            <a:off x="758025" y="41870"/>
            <a:ext cx="9866276" cy="1172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Full Persistent Linked List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1184</Words>
  <PresentationFormat>Custom</PresentationFormat>
  <Paragraphs>272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22_ColorGradient</vt:lpstr>
      <vt:lpstr>Comparisons</vt:lpstr>
      <vt:lpstr>Persistent Array</vt:lpstr>
      <vt:lpstr>Slide 3</vt:lpstr>
      <vt:lpstr>Slide 4</vt:lpstr>
      <vt:lpstr>Partial Persistent Linked List</vt:lpstr>
      <vt:lpstr>Slide 6</vt:lpstr>
      <vt:lpstr>Slide 7</vt:lpstr>
      <vt:lpstr> Full Persistent Linked List</vt:lpstr>
      <vt:lpstr>Slide 9</vt:lpstr>
      <vt:lpstr>Slide 10</vt:lpstr>
      <vt:lpstr>Persistent Stack</vt:lpstr>
      <vt:lpstr>Slide 12</vt:lpstr>
      <vt:lpstr>Slide 13</vt:lpstr>
      <vt:lpstr>Persistent Queue</vt:lpstr>
      <vt:lpstr>Slide 15</vt:lpstr>
      <vt:lpstr>Slide 16</vt:lpstr>
      <vt:lpstr>Persistent Search Tree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Comparisons</dc:title>
  <cp:lastModifiedBy>K K Ghosh</cp:lastModifiedBy>
  <cp:revision>1</cp:revision>
  <dcterms:modified xsi:type="dcterms:W3CDTF">2022-01-21T08:50:28Z</dcterms:modified>
</cp:coreProperties>
</file>