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90" autoAdjust="0"/>
    <p:restoredTop sz="94660"/>
  </p:normalViewPr>
  <p:slideViewPr>
    <p:cSldViewPr>
      <p:cViewPr varScale="1">
        <p:scale>
          <a:sx n="83" d="100"/>
          <a:sy n="83" d="100"/>
        </p:scale>
        <p:origin x="-145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658-3D04-41DB-AEA4-A15872916B0F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C464-1901-46C5-9990-ACA57B63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3658-3D04-41DB-AEA4-A15872916B0F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C464-1901-46C5-9990-ACA57B63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Persistent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Kanko </a:t>
            </a:r>
            <a:r>
              <a:rPr lang="en-US" dirty="0" err="1" smtClean="0"/>
              <a:t>Ghosh</a:t>
            </a:r>
            <a:endParaRPr lang="en-US" dirty="0"/>
          </a:p>
          <a:p>
            <a:r>
              <a:rPr lang="en-US" dirty="0" smtClean="0"/>
              <a:t>B-CSE 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Node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Target: Only the particular value of an element in an array is stored in the array, when it is changed.</a:t>
            </a:r>
          </a:p>
          <a:p>
            <a:r>
              <a:rPr lang="en-US" sz="2800" dirty="0" smtClean="0"/>
              <a:t>Approach: Each element in the persistent array will point to a </a:t>
            </a:r>
            <a:r>
              <a:rPr lang="en-US" sz="2800" b="1" dirty="0" smtClean="0"/>
              <a:t>linked list, </a:t>
            </a:r>
            <a:r>
              <a:rPr lang="en-US" sz="2800" dirty="0" smtClean="0"/>
              <a:t>which is storing the modified values at a particular position of an array, along with the versions in linear fashion</a:t>
            </a:r>
          </a:p>
          <a:p>
            <a:r>
              <a:rPr lang="en-US" sz="2800" dirty="0" smtClean="0"/>
              <a:t>Retrieval: on requesting the value of a particular version at a particular position, the linked list pointed to by the element of the array is traversed.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in Fat Node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Partial Persistent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Since the older versions cant be modified, no version history is required </a:t>
            </a:r>
          </a:p>
          <a:p>
            <a:r>
              <a:rPr lang="en-US" dirty="0" smtClean="0"/>
              <a:t>On requesting a version, a value is chosen whose version is just less than or equal to the requested version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Fully Persistent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Version history (stored in tree/</a:t>
            </a:r>
            <a:r>
              <a:rPr lang="en-US" dirty="0" err="1" smtClean="0"/>
              <a:t>trie</a:t>
            </a:r>
            <a:r>
              <a:rPr lang="en-US" dirty="0" smtClean="0"/>
              <a:t>/array) is required to check the ancestor of a requested version</a:t>
            </a:r>
          </a:p>
          <a:p>
            <a:r>
              <a:rPr lang="en-US" dirty="0" smtClean="0"/>
              <a:t>On requesting a version, the version just less than the requested version, may not be the ancestor of requested version, so the version history must be checked.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57224" y="628652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2901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28604"/>
            <a:ext cx="430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Init(version = 0, </a:t>
            </a:r>
            <a:r>
              <a:rPr lang="en-US" dirty="0" err="1" smtClean="0"/>
              <a:t>arr</a:t>
            </a:r>
            <a:r>
              <a:rPr lang="en-US" dirty="0" smtClean="0"/>
              <a:t>{1,2,3,4}, size = 4}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858944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3</a:t>
            </a:r>
            <a:r>
              <a:rPr lang="en-US" sz="1100" dirty="0" smtClean="0"/>
              <a:t>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314188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24" grpId="0" animBg="1"/>
      <p:bldP spid="25" grpId="0" animBg="1"/>
      <p:bldP spid="26" grpId="0" animBg="1"/>
      <p:bldP spid="27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57224" y="628652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2901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28604"/>
            <a:ext cx="530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</a:t>
            </a:r>
            <a:r>
              <a:rPr lang="en-US" dirty="0" err="1" smtClean="0"/>
              <a:t>StoreArray</a:t>
            </a:r>
            <a:r>
              <a:rPr lang="en-US" dirty="0" smtClean="0"/>
              <a:t>(</a:t>
            </a:r>
            <a:r>
              <a:rPr lang="en-US" b="1" dirty="0" smtClean="0"/>
              <a:t>version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1, </a:t>
            </a:r>
            <a:r>
              <a:rPr lang="en-US" b="1" dirty="0" smtClean="0"/>
              <a:t>position</a:t>
            </a:r>
            <a:r>
              <a:rPr lang="en-US" dirty="0" smtClean="0"/>
              <a:t> = 1, </a:t>
            </a:r>
            <a:r>
              <a:rPr lang="en-US" b="1" dirty="0" smtClean="0"/>
              <a:t>value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10)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858944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</a:t>
            </a:r>
            <a:r>
              <a:rPr lang="en-US" sz="1100" dirty="0" smtClean="0"/>
              <a:t>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3</a:t>
            </a:r>
            <a:r>
              <a:rPr lang="en-US" sz="1100" dirty="0" smtClean="0"/>
              <a:t>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314188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29588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87048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73120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3821901" y="567929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43240" y="4786322"/>
            <a:ext cx="18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2 created,</a:t>
            </a:r>
          </a:p>
          <a:p>
            <a:r>
              <a:rPr lang="en-US" dirty="0" smtClean="0"/>
              <a:t>from version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24" grpId="0" animBg="1"/>
      <p:bldP spid="25" grpId="0" animBg="1"/>
      <p:bldP spid="26" grpId="0" animBg="1"/>
      <p:bldP spid="27" grpId="0" animBg="1"/>
      <p:bldP spid="28" grpId="0"/>
      <p:bldP spid="22" grpId="0" animBg="1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57224" y="628652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2901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28604"/>
            <a:ext cx="530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</a:t>
            </a:r>
            <a:r>
              <a:rPr lang="en-US" dirty="0" err="1" smtClean="0"/>
              <a:t>StoreArray</a:t>
            </a:r>
            <a:r>
              <a:rPr lang="en-US" dirty="0" smtClean="0"/>
              <a:t>(</a:t>
            </a:r>
            <a:r>
              <a:rPr lang="en-US" b="1" dirty="0" smtClean="0"/>
              <a:t>version</a:t>
            </a:r>
            <a:r>
              <a:rPr lang="en-US" dirty="0" smtClean="0"/>
              <a:t> = 1, </a:t>
            </a:r>
            <a:r>
              <a:rPr lang="en-US" b="1" dirty="0" smtClean="0"/>
              <a:t>position</a:t>
            </a:r>
            <a:r>
              <a:rPr lang="en-US" dirty="0" smtClean="0"/>
              <a:t> = </a:t>
            </a:r>
            <a:r>
              <a:rPr lang="en-US" dirty="0" smtClean="0"/>
              <a:t>2, </a:t>
            </a:r>
            <a:r>
              <a:rPr lang="en-US" b="1" dirty="0" smtClean="0"/>
              <a:t>value</a:t>
            </a:r>
            <a:r>
              <a:rPr lang="en-US" dirty="0" smtClean="0"/>
              <a:t> = 10)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858944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</a:t>
            </a:r>
            <a:r>
              <a:rPr lang="en-US" sz="1100" dirty="0" smtClean="0"/>
              <a:t>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</a:t>
            </a:r>
            <a:r>
              <a:rPr lang="en-US" sz="1100" dirty="0" smtClean="0"/>
              <a:t>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</a:t>
            </a:r>
            <a:r>
              <a:rPr lang="en-US" sz="1100" dirty="0" smtClean="0"/>
              <a:t>=3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314188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29588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87048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73120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1897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47214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438268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4393405" y="567929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14744" y="4786322"/>
            <a:ext cx="18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3 created,</a:t>
            </a:r>
          </a:p>
          <a:p>
            <a:r>
              <a:rPr lang="en-US" dirty="0" smtClean="0"/>
              <a:t>from version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24" grpId="0" animBg="1"/>
      <p:bldP spid="25" grpId="0" animBg="1"/>
      <p:bldP spid="26" grpId="0" animBg="1"/>
      <p:bldP spid="27" grpId="0" animBg="1"/>
      <p:bldP spid="28" grpId="0"/>
      <p:bldP spid="22" grpId="0" animBg="1"/>
      <p:bldP spid="23" grpId="0"/>
      <p:bldP spid="30" grpId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57224" y="628652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2901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28604"/>
            <a:ext cx="530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</a:t>
            </a:r>
            <a:r>
              <a:rPr lang="en-US" dirty="0" err="1" smtClean="0"/>
              <a:t>StoreArray</a:t>
            </a:r>
            <a:r>
              <a:rPr lang="en-US" dirty="0" smtClean="0"/>
              <a:t>(version </a:t>
            </a:r>
            <a:r>
              <a:rPr lang="en-US" dirty="0" smtClean="0"/>
              <a:t>= </a:t>
            </a:r>
            <a:r>
              <a:rPr lang="en-US" dirty="0" smtClean="0"/>
              <a:t>1, position = 1, value </a:t>
            </a:r>
            <a:r>
              <a:rPr lang="en-US" dirty="0" smtClean="0"/>
              <a:t>= </a:t>
            </a:r>
            <a:r>
              <a:rPr lang="en-US" dirty="0" smtClean="0"/>
              <a:t>10)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858944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5,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</a:t>
            </a:r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43042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</a:t>
            </a:r>
            <a:r>
              <a:rPr lang="en-US" sz="1100" dirty="0" smtClean="0"/>
              <a:t>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</a:t>
            </a:r>
            <a:r>
              <a:rPr lang="en-US" sz="1100" dirty="0" smtClean="0"/>
              <a:t>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</a:t>
            </a:r>
            <a:r>
              <a:rPr lang="en-US" sz="1100" dirty="0" smtClean="0"/>
              <a:t>=3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314188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29588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87048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73120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1897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47214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438268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7398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144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5000628" y="6259088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  <a:p>
            <a:endParaRPr lang="en-US" dirty="0" smtClean="0"/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4964909" y="567929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86248" y="4786322"/>
            <a:ext cx="18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4 created,</a:t>
            </a:r>
          </a:p>
          <a:p>
            <a:r>
              <a:rPr lang="en-US" dirty="0" smtClean="0"/>
              <a:t>from version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24" grpId="0" animBg="1"/>
      <p:bldP spid="25" grpId="0" animBg="1"/>
      <p:bldP spid="26" grpId="0" animBg="1"/>
      <p:bldP spid="27" grpId="0" animBg="1"/>
      <p:bldP spid="28" grpId="0"/>
      <p:bldP spid="22" grpId="0" animBg="1"/>
      <p:bldP spid="23" grpId="0"/>
      <p:bldP spid="30" grpId="0" animBg="1"/>
      <p:bldP spid="31" grpId="0"/>
      <p:bldP spid="34" grpId="0" animBg="1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57224" y="628652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2901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28604"/>
            <a:ext cx="530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</a:t>
            </a:r>
            <a:r>
              <a:rPr lang="en-US" dirty="0" err="1" smtClean="0"/>
              <a:t>StoreArray</a:t>
            </a:r>
            <a:r>
              <a:rPr lang="en-US" dirty="0" smtClean="0"/>
              <a:t>(version </a:t>
            </a:r>
            <a:r>
              <a:rPr lang="en-US" dirty="0" smtClean="0"/>
              <a:t>= </a:t>
            </a:r>
            <a:r>
              <a:rPr lang="en-US" dirty="0" smtClean="0"/>
              <a:t>1, position = 1, value </a:t>
            </a:r>
            <a:r>
              <a:rPr lang="en-US" dirty="0" smtClean="0"/>
              <a:t>= </a:t>
            </a:r>
            <a:r>
              <a:rPr lang="en-US" dirty="0" smtClean="0"/>
              <a:t>10)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2"/>
            <a:endCxn id="25" idx="0"/>
          </p:cNvCxnSpPr>
          <p:nvPr/>
        </p:nvCxnSpPr>
        <p:spPr>
          <a:xfrm rot="16200000" flipH="1">
            <a:off x="1937541" y="2785598"/>
            <a:ext cx="572298" cy="1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5,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</a:t>
            </a:r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88762" y="3072604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</a:t>
            </a:r>
            <a:r>
              <a:rPr lang="en-US" sz="1100" dirty="0" smtClean="0"/>
              <a:t>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</a:t>
            </a:r>
            <a:r>
              <a:rPr lang="en-US" sz="1100" dirty="0" smtClean="0"/>
              <a:t>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</a:t>
            </a:r>
            <a:r>
              <a:rPr lang="en-US" sz="1100" dirty="0" smtClean="0"/>
              <a:t>=3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314188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47876" y="378619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705336" y="4072736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73120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1897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47214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438268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7398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144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5000628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1276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cxnSp>
        <p:nvCxnSpPr>
          <p:cNvPr id="36" name="Straight Arrow Connector 35"/>
          <p:cNvCxnSpPr>
            <a:endCxn id="37" idx="0"/>
          </p:cNvCxnSpPr>
          <p:nvPr/>
        </p:nvCxnSpPr>
        <p:spPr>
          <a:xfrm rot="16200000" flipH="1">
            <a:off x="1862293" y="1711138"/>
            <a:ext cx="714380" cy="66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687048" y="2071678"/>
            <a:ext cx="1071570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</a:t>
            </a:r>
            <a:r>
              <a:rPr lang="en-US" sz="1100" dirty="0" smtClean="0"/>
              <a:t>=11, </a:t>
            </a:r>
            <a:r>
              <a:rPr lang="en-US" sz="1100" dirty="0" err="1" smtClean="0"/>
              <a:t>Ver</a:t>
            </a:r>
            <a:r>
              <a:rPr lang="en-US" sz="1100" dirty="0" smtClean="0"/>
              <a:t> </a:t>
            </a:r>
            <a:r>
              <a:rPr lang="en-US" sz="1100" dirty="0" smtClean="0"/>
              <a:t>=5</a:t>
            </a:r>
            <a:endParaRPr lang="en-US" sz="1100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5536413" y="567929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57752" y="4786322"/>
            <a:ext cx="18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5 created,</a:t>
            </a:r>
          </a:p>
          <a:p>
            <a:r>
              <a:rPr lang="en-US" dirty="0" smtClean="0"/>
              <a:t>from version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24" grpId="0" animBg="1"/>
      <p:bldP spid="25" grpId="0" animBg="1"/>
      <p:bldP spid="26" grpId="0" animBg="1"/>
      <p:bldP spid="27" grpId="0" animBg="1"/>
      <p:bldP spid="28" grpId="0"/>
      <p:bldP spid="22" grpId="0" animBg="1"/>
      <p:bldP spid="23" grpId="0"/>
      <p:bldP spid="30" grpId="0" animBg="1"/>
      <p:bldP spid="31" grpId="0"/>
      <p:bldP spid="34" grpId="0" animBg="1"/>
      <p:bldP spid="35" grpId="0"/>
      <p:bldP spid="32" grpId="0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4" y="0"/>
            <a:ext cx="3286116" cy="1143000"/>
          </a:xfrm>
        </p:spPr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6143644"/>
            <a:ext cx="6286544" cy="62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57224" y="6286520"/>
            <a:ext cx="16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2901" y="5832174"/>
            <a:ext cx="62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0         1        2         3        4         5         6        7         8        9        10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28604"/>
            <a:ext cx="530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</a:t>
            </a:r>
            <a:r>
              <a:rPr lang="en-US" dirty="0" err="1" smtClean="0"/>
              <a:t>StoreArray</a:t>
            </a:r>
            <a:r>
              <a:rPr lang="en-US" dirty="0" smtClean="0"/>
              <a:t>(version </a:t>
            </a:r>
            <a:r>
              <a:rPr lang="en-US" dirty="0" smtClean="0"/>
              <a:t>= </a:t>
            </a:r>
            <a:r>
              <a:rPr lang="en-US" dirty="0" smtClean="0"/>
              <a:t>1, position = 1, value </a:t>
            </a:r>
            <a:r>
              <a:rPr lang="en-US" dirty="0" smtClean="0"/>
              <a:t>= </a:t>
            </a:r>
            <a:r>
              <a:rPr lang="en-US" dirty="0" smtClean="0"/>
              <a:t>10)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r="63433"/>
          <a:stretch>
            <a:fillRect/>
          </a:stretch>
        </p:blipFill>
        <p:spPr bwMode="auto">
          <a:xfrm>
            <a:off x="285720" y="1071546"/>
            <a:ext cx="5238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00828" y="1713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2"/>
            <a:endCxn id="25" idx="0"/>
          </p:cNvCxnSpPr>
          <p:nvPr/>
        </p:nvCxnSpPr>
        <p:spPr>
          <a:xfrm rot="16200000" flipH="1">
            <a:off x="1910109" y="3808940"/>
            <a:ext cx="572298" cy="1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144828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430712" y="171290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58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5,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</a:t>
            </a:r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661330" y="4095946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</a:t>
            </a:r>
            <a:r>
              <a:rPr lang="en-US" sz="1100" dirty="0" smtClean="0"/>
              <a:t>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=2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2928926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</a:t>
            </a:r>
            <a:r>
              <a:rPr lang="en-US" sz="1100" dirty="0" smtClean="0"/>
              <a:t>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</a:t>
            </a:r>
            <a:r>
              <a:rPr lang="en-US" sz="1100" dirty="0" smtClean="0"/>
              <a:t>=3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214810" y="20716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4,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314188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20444" y="48095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77904" y="5096078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2,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73120" y="6268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1897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47214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3,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438268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7398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1440" y="307181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= </a:t>
            </a:r>
            <a:r>
              <a:rPr lang="en-US" sz="1100" dirty="0" smtClean="0"/>
              <a:t>1, </a:t>
            </a:r>
            <a:r>
              <a:rPr lang="en-US" sz="1100" dirty="0" err="1" smtClean="0"/>
              <a:t>Ver</a:t>
            </a:r>
            <a:r>
              <a:rPr lang="en-US" sz="1100" dirty="0" smtClean="0"/>
              <a:t> = 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5000628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1276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59616" y="3095020"/>
            <a:ext cx="1071570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</a:t>
            </a:r>
            <a:r>
              <a:rPr lang="en-US" sz="1100" dirty="0" smtClean="0"/>
              <a:t>=11, </a:t>
            </a:r>
            <a:r>
              <a:rPr lang="en-US" sz="1100" dirty="0" err="1" smtClean="0"/>
              <a:t>Ver</a:t>
            </a:r>
            <a:r>
              <a:rPr lang="en-US" sz="1100" dirty="0" smtClean="0"/>
              <a:t> </a:t>
            </a:r>
            <a:r>
              <a:rPr lang="en-US" sz="1100" dirty="0" smtClean="0"/>
              <a:t>=5</a:t>
            </a:r>
            <a:endParaRPr lang="en-US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1861436" y="1711138"/>
            <a:ext cx="714380" cy="66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681332" y="2071678"/>
            <a:ext cx="1071570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 </a:t>
            </a:r>
            <a:r>
              <a:rPr lang="en-US" sz="1100" dirty="0" smtClean="0"/>
              <a:t>=10, </a:t>
            </a:r>
            <a:r>
              <a:rPr lang="en-US" sz="1100" dirty="0" err="1" smtClean="0"/>
              <a:t>Ver</a:t>
            </a:r>
            <a:r>
              <a:rPr lang="en-US" sz="1100" dirty="0" smtClean="0"/>
              <a:t> </a:t>
            </a:r>
            <a:r>
              <a:rPr lang="en-US" sz="1100" dirty="0" smtClean="0"/>
              <a:t>=6</a:t>
            </a:r>
            <a:endParaRPr lang="en-US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1898154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36206" y="6259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6107917" y="567929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29256" y="4786322"/>
            <a:ext cx="187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6 created,</a:t>
            </a:r>
          </a:p>
          <a:p>
            <a:r>
              <a:rPr lang="en-US" dirty="0" smtClean="0"/>
              <a:t>from version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24" grpId="0" animBg="1"/>
      <p:bldP spid="25" grpId="0" animBg="1"/>
      <p:bldP spid="26" grpId="0" animBg="1"/>
      <p:bldP spid="27" grpId="0" animBg="1"/>
      <p:bldP spid="28" grpId="0"/>
      <p:bldP spid="22" grpId="0" animBg="1"/>
      <p:bldP spid="23" grpId="0"/>
      <p:bldP spid="30" grpId="0" animBg="1"/>
      <p:bldP spid="31" grpId="0"/>
      <p:bldP spid="34" grpId="0" animBg="1"/>
      <p:bldP spid="35" grpId="0"/>
      <p:bldP spid="32" grpId="0"/>
      <p:bldP spid="37" grpId="0" animBg="1"/>
      <p:bldP spid="39" grpId="0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Ephimeral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Collection of items of same type stored in contiguous memory location</a:t>
            </a:r>
          </a:p>
          <a:p>
            <a:r>
              <a:rPr lang="en-US" sz="2400" dirty="0" smtClean="0"/>
              <a:t>An element from a particular position can be retrieved or modified directly by calculating address of a location</a:t>
            </a:r>
          </a:p>
          <a:p>
            <a:r>
              <a:rPr lang="en-US" sz="2400" dirty="0" err="1" smtClean="0"/>
              <a:t>Eg</a:t>
            </a:r>
            <a:r>
              <a:rPr lang="en-US" sz="2400" dirty="0" smtClean="0"/>
              <a:t>.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Required address of a position in an array = starting address+ (required index * size of data type)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000372"/>
            <a:ext cx="667261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storeArray</a:t>
            </a:r>
            <a:r>
              <a:rPr lang="en-US" dirty="0" smtClean="0"/>
              <a:t>(a, </a:t>
            </a:r>
            <a:r>
              <a:rPr lang="en-US" dirty="0" err="1" smtClean="0"/>
              <a:t>i</a:t>
            </a:r>
            <a:r>
              <a:rPr lang="en-US" dirty="0" smtClean="0"/>
              <a:t>, e): store the value present in </a:t>
            </a:r>
            <a:r>
              <a:rPr lang="en-US" b="1" dirty="0" smtClean="0"/>
              <a:t>e</a:t>
            </a:r>
            <a:r>
              <a:rPr lang="en-US" dirty="0" smtClean="0"/>
              <a:t>, in the </a:t>
            </a:r>
            <a:r>
              <a:rPr lang="en-US" b="1" dirty="0" err="1" smtClean="0"/>
              <a:t>i-th</a:t>
            </a:r>
            <a:r>
              <a:rPr lang="en-US" dirty="0" smtClean="0"/>
              <a:t> element of </a:t>
            </a:r>
            <a:r>
              <a:rPr lang="en-US" b="1" dirty="0" smtClean="0"/>
              <a:t>array a</a:t>
            </a:r>
          </a:p>
          <a:p>
            <a:endParaRPr lang="en-US" b="1" dirty="0"/>
          </a:p>
          <a:p>
            <a:r>
              <a:rPr lang="en-US" dirty="0" err="1" smtClean="0"/>
              <a:t>retrieveArray</a:t>
            </a:r>
            <a:r>
              <a:rPr lang="en-US" dirty="0" smtClean="0"/>
              <a:t>(a, </a:t>
            </a:r>
            <a:r>
              <a:rPr lang="en-US" dirty="0" err="1" smtClean="0"/>
              <a:t>i</a:t>
            </a:r>
            <a:r>
              <a:rPr lang="en-US" dirty="0" smtClean="0"/>
              <a:t>) : return the value of the </a:t>
            </a:r>
            <a:r>
              <a:rPr lang="en-US" b="1" dirty="0" err="1" smtClean="0"/>
              <a:t>i-th</a:t>
            </a:r>
            <a:r>
              <a:rPr lang="en-US" dirty="0" smtClean="0"/>
              <a:t> element of </a:t>
            </a:r>
            <a:r>
              <a:rPr lang="en-US" b="1" dirty="0" smtClean="0"/>
              <a:t>array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Persistency can be achieved in a data structure, when we can preserve the previous version of itself even after modifying the data structure</a:t>
            </a:r>
          </a:p>
          <a:p>
            <a:r>
              <a:rPr lang="en-US" dirty="0" smtClean="0"/>
              <a:t>Persistency can be </a:t>
            </a:r>
            <a:r>
              <a:rPr lang="en-US" b="1" dirty="0" smtClean="0"/>
              <a:t>partial: </a:t>
            </a:r>
            <a:r>
              <a:rPr lang="en-US" dirty="0" smtClean="0"/>
              <a:t>older versions can be retrieved but cannot be modified</a:t>
            </a:r>
            <a:r>
              <a:rPr lang="en-US" b="1" dirty="0" smtClean="0"/>
              <a:t>; and fully persistent: </a:t>
            </a:r>
            <a:r>
              <a:rPr lang="en-US" dirty="0" smtClean="0"/>
              <a:t>older versions can be modified as well as read by the user</a:t>
            </a:r>
          </a:p>
          <a:p>
            <a:r>
              <a:rPr lang="en-US" dirty="0" smtClean="0"/>
              <a:t>Array can also be made persistent by few techniques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updating an array, a new array is created (allocating memory followed by copying the data) and the corresponding update is made in the new array</a:t>
            </a:r>
          </a:p>
          <a:p>
            <a:r>
              <a:rPr lang="en-US" dirty="0" smtClean="0"/>
              <a:t>Operations: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storeArray</a:t>
            </a:r>
            <a:r>
              <a:rPr lang="en-US" dirty="0" smtClean="0"/>
              <a:t>(a, v, </a:t>
            </a:r>
            <a:r>
              <a:rPr lang="en-US" dirty="0" err="1" smtClean="0"/>
              <a:t>i</a:t>
            </a:r>
            <a:r>
              <a:rPr lang="en-US" dirty="0" smtClean="0"/>
              <a:t>, e): store the value present in </a:t>
            </a:r>
            <a:r>
              <a:rPr lang="en-US" b="1" dirty="0" smtClean="0"/>
              <a:t>e</a:t>
            </a:r>
            <a:r>
              <a:rPr lang="en-US" dirty="0" smtClean="0"/>
              <a:t>, in the </a:t>
            </a:r>
            <a:r>
              <a:rPr lang="en-US" b="1" dirty="0" err="1" smtClean="0"/>
              <a:t>i-th</a:t>
            </a:r>
            <a:r>
              <a:rPr lang="en-US" dirty="0" smtClean="0"/>
              <a:t> element of </a:t>
            </a:r>
            <a:r>
              <a:rPr lang="en-US" b="1" dirty="0" smtClean="0"/>
              <a:t>array a </a:t>
            </a:r>
            <a:r>
              <a:rPr lang="en-US" dirty="0" smtClean="0"/>
              <a:t>of</a:t>
            </a:r>
            <a:r>
              <a:rPr lang="en-US" b="1" dirty="0" smtClean="0"/>
              <a:t> version v</a:t>
            </a:r>
          </a:p>
          <a:p>
            <a:pPr lvl="1"/>
            <a:r>
              <a:rPr lang="en-US" dirty="0" err="1" smtClean="0"/>
              <a:t>retrieveArray</a:t>
            </a:r>
            <a:r>
              <a:rPr lang="en-US" dirty="0" smtClean="0"/>
              <a:t>(a, v, </a:t>
            </a:r>
            <a:r>
              <a:rPr lang="en-US" dirty="0" err="1" smtClean="0"/>
              <a:t>i</a:t>
            </a:r>
            <a:r>
              <a:rPr lang="en-US" dirty="0" smtClean="0"/>
              <a:t>) : return the value of the </a:t>
            </a:r>
            <a:r>
              <a:rPr lang="en-US" b="1" dirty="0" err="1" smtClean="0"/>
              <a:t>i-th</a:t>
            </a:r>
            <a:r>
              <a:rPr lang="en-US" dirty="0" smtClean="0"/>
              <a:t> element of </a:t>
            </a:r>
            <a:r>
              <a:rPr lang="en-US" b="1" dirty="0" smtClean="0"/>
              <a:t>array a</a:t>
            </a:r>
            <a:r>
              <a:rPr lang="en-US" dirty="0" smtClean="0"/>
              <a:t> of</a:t>
            </a:r>
            <a:r>
              <a:rPr lang="en-US" b="1" dirty="0" smtClean="0"/>
              <a:t> version v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Fully Persistent and easy to implement</a:t>
            </a:r>
          </a:p>
          <a:p>
            <a:r>
              <a:rPr lang="en-US" dirty="0" smtClean="0"/>
              <a:t>Worst case time complexity:</a:t>
            </a:r>
          </a:p>
          <a:p>
            <a:pPr lvl="1"/>
            <a:r>
              <a:rPr lang="en-US" dirty="0" smtClean="0"/>
              <a:t>Storing: O(n), n is number of elements in array.</a:t>
            </a:r>
          </a:p>
          <a:p>
            <a:pPr lvl="1"/>
            <a:r>
              <a:rPr lang="en-US" dirty="0" smtClean="0"/>
              <a:t>Retrieval: O(1), when the different array versions are stored in an array (using array of pointers)</a:t>
            </a:r>
          </a:p>
          <a:p>
            <a:r>
              <a:rPr lang="en-US" dirty="0" smtClean="0"/>
              <a:t>Space Requirement: O(n*v), n is number of elements in array, v is number of versions </a:t>
            </a:r>
            <a:r>
              <a:rPr lang="en-US" dirty="0" smtClean="0">
                <a:solidFill>
                  <a:srgbClr val="FF0000"/>
                </a:solidFill>
              </a:rPr>
              <a:t>(LIMITATION!!)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Limitation: Same elements stored multiple times</a:t>
            </a:r>
          </a:p>
          <a:p>
            <a:r>
              <a:rPr lang="en-US" dirty="0" smtClean="0"/>
              <a:t>Solution: only the element which is changed, is stored in the 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Node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1026</Words>
  <Application>Microsoft Office PowerPoint</Application>
  <PresentationFormat>On-screen Show (4:3)</PresentationFormat>
  <Paragraphs>145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Persistent Array</vt:lpstr>
      <vt:lpstr>Ephimeral Array</vt:lpstr>
      <vt:lpstr>Operations on array</vt:lpstr>
      <vt:lpstr>Persistent Data Structure</vt:lpstr>
      <vt:lpstr>Copy on write method</vt:lpstr>
      <vt:lpstr>Copy on Write method</vt:lpstr>
      <vt:lpstr>Copy on Write method</vt:lpstr>
      <vt:lpstr>Limitation and Solution</vt:lpstr>
      <vt:lpstr>Fat Node Method</vt:lpstr>
      <vt:lpstr>Slide 10</vt:lpstr>
      <vt:lpstr>Fat Node Method</vt:lpstr>
      <vt:lpstr>Comparison in Fat Node Method</vt:lpstr>
      <vt:lpstr>Simulation </vt:lpstr>
      <vt:lpstr>Simulation </vt:lpstr>
      <vt:lpstr>Simulation </vt:lpstr>
      <vt:lpstr>Simulation </vt:lpstr>
      <vt:lpstr>Simulation </vt:lpstr>
      <vt:lpstr>Simulation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Persistent Array</dc:title>
  <dc:creator>K K Ghosh</dc:creator>
  <cp:lastModifiedBy>K K Ghosh</cp:lastModifiedBy>
  <cp:revision>28</cp:revision>
  <dcterms:created xsi:type="dcterms:W3CDTF">2021-12-28T12:49:31Z</dcterms:created>
  <dcterms:modified xsi:type="dcterms:W3CDTF">2022-01-17T05:04:48Z</dcterms:modified>
</cp:coreProperties>
</file>