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l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Persistent Data-structure 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Query: add(B,A,v1,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add(B,A,v1,2)</a:t>
            </a:r>
          </a:p>
        </p:txBody>
      </p:sp>
      <p:sp>
        <p:nvSpPr>
          <p:cNvPr id="363" name="Current time, t = 2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2</a:t>
            </a:r>
          </a:p>
        </p:txBody>
      </p:sp>
      <p:sp>
        <p:nvSpPr>
          <p:cNvPr id="36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6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70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37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78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9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81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82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84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385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6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</p:grpSp>
      <p:sp>
        <p:nvSpPr>
          <p:cNvPr id="392" name="Line"/>
          <p:cNvSpPr/>
          <p:nvPr/>
        </p:nvSpPr>
        <p:spPr>
          <a:xfrm>
            <a:off x="6941566" y="1603132"/>
            <a:ext cx="14288522" cy="220428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9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9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9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400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1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407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8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9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4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14" name="Query: add(C,B,v2,3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add(C,B,v2,3)</a:t>
            </a:r>
          </a:p>
        </p:txBody>
      </p:sp>
      <p:sp>
        <p:nvSpPr>
          <p:cNvPr id="415" name="Current time, t = 3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3</a:t>
            </a:r>
          </a:p>
        </p:txBody>
      </p:sp>
      <p:sp>
        <p:nvSpPr>
          <p:cNvPr id="41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21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419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20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422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423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4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5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43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3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43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3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3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>
            <a:off x="10002180" y="1608522"/>
            <a:ext cx="10719560" cy="402288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43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3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4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44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4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4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45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5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45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5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50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46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6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471" name="Query: add(D,C,v3,4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add(D,C,v3,4)</a:t>
            </a:r>
          </a:p>
        </p:txBody>
      </p:sp>
      <p:sp>
        <p:nvSpPr>
          <p:cNvPr id="472" name="Current time, t = 4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4</a:t>
            </a:r>
          </a:p>
        </p:txBody>
      </p:sp>
      <p:sp>
        <p:nvSpPr>
          <p:cNvPr id="47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47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7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479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48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48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8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48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8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8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48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8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9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49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9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9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49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9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9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5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50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50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0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0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" name="Line"/>
          <p:cNvSpPr/>
          <p:nvPr/>
        </p:nvSpPr>
        <p:spPr>
          <a:xfrm>
            <a:off x="13033436" y="1614639"/>
            <a:ext cx="8024136" cy="458832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51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1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1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1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1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52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51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2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58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52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2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3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533" name="Query: update(B,f1,10,v4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update(B,f1,10,v4)</a:t>
            </a:r>
          </a:p>
        </p:txBody>
      </p:sp>
      <p:sp>
        <p:nvSpPr>
          <p:cNvPr id="534" name="Current time, t = 5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5</a:t>
            </a:r>
          </a:p>
        </p:txBody>
      </p:sp>
      <p:sp>
        <p:nvSpPr>
          <p:cNvPr id="53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4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53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3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541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544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542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43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545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46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48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549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50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52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5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553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54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56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3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557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58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59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5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62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564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65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67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8" name="Line"/>
          <p:cNvSpPr/>
          <p:nvPr/>
        </p:nvSpPr>
        <p:spPr>
          <a:xfrm>
            <a:off x="7011028" y="3604537"/>
            <a:ext cx="14203191" cy="369405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5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5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5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5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5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58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4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59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9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9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66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59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0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0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0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606" name="Query: update(B,f1,15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update(B,f1,15,v5)</a:t>
            </a:r>
          </a:p>
        </p:txBody>
      </p:sp>
      <p:sp>
        <p:nvSpPr>
          <p:cNvPr id="607" name="Current time, t = 6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6</a:t>
            </a:r>
          </a:p>
        </p:txBody>
      </p:sp>
      <p:sp>
        <p:nvSpPr>
          <p:cNvPr id="6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1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61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1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614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617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615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16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20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618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19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21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24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622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23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25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28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626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27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29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630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31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2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6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3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35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637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38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40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3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641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42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44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1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64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64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47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649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65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657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6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65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53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655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6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8" name="Line"/>
          <p:cNvSpPr/>
          <p:nvPr/>
        </p:nvSpPr>
        <p:spPr>
          <a:xfrm flipH="1">
            <a:off x="6801220" y="4022385"/>
            <a:ext cx="483245" cy="909616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1" name="Group"/>
          <p:cNvGrpSpPr/>
          <p:nvPr/>
        </p:nvGrpSpPr>
        <p:grpSpPr>
          <a:xfrm>
            <a:off x="21146611" y="7991354"/>
            <a:ext cx="2504679" cy="829667"/>
            <a:chOff x="0" y="0"/>
            <a:chExt cx="2504677" cy="829665"/>
          </a:xfrm>
        </p:grpSpPr>
        <p:sp>
          <p:nvSpPr>
            <p:cNvPr id="65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6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62" name="Line"/>
          <p:cNvSpPr/>
          <p:nvPr/>
        </p:nvSpPr>
        <p:spPr>
          <a:xfrm>
            <a:off x="21562086" y="7588403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3" name="Line"/>
          <p:cNvSpPr/>
          <p:nvPr/>
        </p:nvSpPr>
        <p:spPr>
          <a:xfrm>
            <a:off x="6942823" y="5410324"/>
            <a:ext cx="14341945" cy="287804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669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70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7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5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7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4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676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77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7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0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76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89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683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84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85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8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8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690" name="Query: update(C,f1,30,v6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update(C,f1,30,v6)</a:t>
            </a:r>
          </a:p>
        </p:txBody>
      </p:sp>
      <p:sp>
        <p:nvSpPr>
          <p:cNvPr id="691" name="Current time, t = 7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7</a:t>
            </a:r>
          </a:p>
        </p:txBody>
      </p:sp>
      <p:sp>
        <p:nvSpPr>
          <p:cNvPr id="69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97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695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96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698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70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69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0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0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70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0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0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70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0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0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71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1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71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1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1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76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1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72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2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2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72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2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2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7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73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7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74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7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73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7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42" name="Line"/>
          <p:cNvSpPr/>
          <p:nvPr/>
        </p:nvSpPr>
        <p:spPr>
          <a:xfrm flipH="1">
            <a:off x="6801220" y="4022619"/>
            <a:ext cx="514673" cy="90938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5" name="Group"/>
          <p:cNvGrpSpPr/>
          <p:nvPr/>
        </p:nvGrpSpPr>
        <p:grpSpPr>
          <a:xfrm>
            <a:off x="21146611" y="7991354"/>
            <a:ext cx="2504679" cy="829667"/>
            <a:chOff x="0" y="0"/>
            <a:chExt cx="2504677" cy="829665"/>
          </a:xfrm>
        </p:grpSpPr>
        <p:sp>
          <p:nvSpPr>
            <p:cNvPr id="74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4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46" name="Line"/>
          <p:cNvSpPr/>
          <p:nvPr/>
        </p:nvSpPr>
        <p:spPr>
          <a:xfrm>
            <a:off x="21562086" y="7588403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7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75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6" name="Group"/>
          <p:cNvGrpSpPr/>
          <p:nvPr/>
        </p:nvGrpSpPr>
        <p:grpSpPr>
          <a:xfrm>
            <a:off x="21146611" y="9089373"/>
            <a:ext cx="2757461" cy="829667"/>
            <a:chOff x="0" y="0"/>
            <a:chExt cx="2757460" cy="829665"/>
          </a:xfrm>
        </p:grpSpPr>
        <p:sp>
          <p:nvSpPr>
            <p:cNvPr id="75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57" name="Line"/>
          <p:cNvSpPr/>
          <p:nvPr/>
        </p:nvSpPr>
        <p:spPr>
          <a:xfrm>
            <a:off x="21562086" y="8686423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8" name="Line"/>
          <p:cNvSpPr/>
          <p:nvPr/>
        </p:nvSpPr>
        <p:spPr>
          <a:xfrm>
            <a:off x="9965804" y="3604540"/>
            <a:ext cx="11217341" cy="591158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76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6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77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77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7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8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78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77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7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8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6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8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8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785" name="Query: update(B,f1,100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update(B,f1,100,v5)</a:t>
            </a:r>
          </a:p>
        </p:txBody>
      </p:sp>
      <p:sp>
        <p:nvSpPr>
          <p:cNvPr id="786" name="Current time, t = 8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8</a:t>
            </a:r>
          </a:p>
        </p:txBody>
      </p:sp>
      <p:sp>
        <p:nvSpPr>
          <p:cNvPr id="78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9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79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9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9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79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9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9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79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9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9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80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80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80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80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80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80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80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0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1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86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1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81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81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81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81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81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82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82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82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2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2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82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82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8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3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83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8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36" name="Line"/>
          <p:cNvSpPr/>
          <p:nvPr/>
        </p:nvSpPr>
        <p:spPr>
          <a:xfrm flipH="1">
            <a:off x="6801220" y="4022480"/>
            <a:ext cx="639999" cy="909521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3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83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83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84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4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84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4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4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84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4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4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84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4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851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52" name="Line"/>
          <p:cNvSpPr/>
          <p:nvPr/>
        </p:nvSpPr>
        <p:spPr>
          <a:xfrm>
            <a:off x="7020241" y="7334161"/>
            <a:ext cx="12623619" cy="99434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8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85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5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854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856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5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9" name="Line"/>
          <p:cNvSpPr/>
          <p:nvPr/>
        </p:nvSpPr>
        <p:spPr>
          <a:xfrm flipH="1">
            <a:off x="6801220" y="5766913"/>
            <a:ext cx="640531" cy="98585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62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86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6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863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64" name="Note: We don’t create…"/>
          <p:cNvSpPr txBox="1"/>
          <p:nvPr/>
        </p:nvSpPr>
        <p:spPr>
          <a:xfrm>
            <a:off x="1257898" y="5788435"/>
            <a:ext cx="3507030" cy="303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We don’t create </a:t>
            </a:r>
          </a:p>
          <a:p>
            <a:pPr/>
            <a:r>
              <a:t>Any tree here</a:t>
            </a:r>
          </a:p>
          <a:p>
            <a:pPr/>
            <a:r>
              <a:t>We will keep them </a:t>
            </a:r>
          </a:p>
          <a:p>
            <a:pPr/>
            <a:r>
              <a:t>In a Global Version</a:t>
            </a:r>
          </a:p>
          <a:p>
            <a:pPr/>
            <a:r>
              <a:t>Tree</a:t>
            </a:r>
          </a:p>
          <a:p>
            <a:pPr/>
          </a:p>
          <a:p>
            <a:pPr/>
            <a:r>
              <a:t>As, That should be </a:t>
            </a:r>
          </a:p>
          <a:p>
            <a:pPr/>
            <a:r>
              <a:t>Accessible to all nodes   </a:t>
            </a:r>
          </a:p>
        </p:txBody>
      </p:sp>
      <p:sp>
        <p:nvSpPr>
          <p:cNvPr id="865" name="How to do branching ?…"/>
          <p:cNvSpPr txBox="1"/>
          <p:nvPr/>
        </p:nvSpPr>
        <p:spPr>
          <a:xfrm>
            <a:off x="4890984" y="9708878"/>
            <a:ext cx="13430200" cy="212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300">
                <a:solidFill>
                  <a:schemeClr val="accent2"/>
                </a:solidFill>
              </a:defRPr>
            </a:pPr>
            <a:r>
              <a:t>How to do branching ?</a:t>
            </a:r>
          </a:p>
          <a:p>
            <a:pPr>
              <a:defRPr b="1" sz="3300">
                <a:solidFill>
                  <a:schemeClr val="accent2"/>
                </a:solidFill>
              </a:defRPr>
            </a:pPr>
          </a:p>
          <a:p>
            <a:pPr marL="444500" indent="-444500">
              <a:buSzPct val="100000"/>
              <a:buAutoNum type="arabicPeriod" startAt="1"/>
              <a:defRPr b="1" sz="3300">
                <a:solidFill>
                  <a:schemeClr val="accent2"/>
                </a:solidFill>
              </a:defRPr>
            </a:pPr>
            <a:r>
              <a:t>Create new Update Module  with version = v8 and updated fields</a:t>
            </a:r>
          </a:p>
          <a:p>
            <a:pPr marL="444500" indent="-444500">
              <a:buSzPct val="100000"/>
              <a:buAutoNum type="arabicPeriod" startAt="1"/>
              <a:defRPr b="1" sz="3300">
                <a:solidFill>
                  <a:schemeClr val="accent2"/>
                </a:solidFill>
              </a:defRPr>
            </a:pPr>
            <a:r>
              <a:t>Just add v8 node to v5 node in v-tree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87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7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7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7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88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87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7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8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8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8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9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88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4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9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892" name="Query: update(C,f1,35,v8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update(C,f1,35,v8)</a:t>
            </a:r>
          </a:p>
        </p:txBody>
      </p:sp>
      <p:sp>
        <p:nvSpPr>
          <p:cNvPr id="893" name="Current time, t = 9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9</a:t>
            </a:r>
          </a:p>
        </p:txBody>
      </p:sp>
      <p:sp>
        <p:nvSpPr>
          <p:cNvPr id="89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89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89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89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90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90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90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90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90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0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90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90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91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1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91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91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91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2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91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1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98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2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92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92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92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92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2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92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92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92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3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93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3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3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93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93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93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3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3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94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94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4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4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94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94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94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95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4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4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95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95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5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95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95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95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9" name="Line"/>
          <p:cNvSpPr/>
          <p:nvPr/>
        </p:nvSpPr>
        <p:spPr>
          <a:xfrm>
            <a:off x="9889660" y="5229510"/>
            <a:ext cx="9754199" cy="41677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6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96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6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96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96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96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6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6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96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96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97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7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97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7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7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97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97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7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8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97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97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98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987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88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8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2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000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994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95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9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8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1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07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001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02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0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06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08" name="Query: update(A,f1,11,v9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update(A,f1,11,v9)</a:t>
            </a:r>
          </a:p>
        </p:txBody>
      </p:sp>
      <p:sp>
        <p:nvSpPr>
          <p:cNvPr id="1009" name="Current time, t = 10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10</a:t>
            </a:r>
          </a:p>
        </p:txBody>
      </p:sp>
      <p:sp>
        <p:nvSpPr>
          <p:cNvPr id="101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015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013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14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016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017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019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020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022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02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02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02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9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027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028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030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37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031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32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33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11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3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36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040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038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039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041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44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042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043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045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6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52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0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48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050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0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058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05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5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54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056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05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59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2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06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06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063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9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06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6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65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067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06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70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73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07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07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07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5" name="Line"/>
          <p:cNvSpPr/>
          <p:nvPr/>
        </p:nvSpPr>
        <p:spPr>
          <a:xfrm>
            <a:off x="3219287" y="4044031"/>
            <a:ext cx="16424572" cy="65336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81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07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76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077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079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08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82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85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08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08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086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2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08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8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88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090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09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93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6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09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09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097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3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10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9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99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101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10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04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7" name="Group"/>
          <p:cNvGrpSpPr/>
          <p:nvPr/>
        </p:nvGrpSpPr>
        <p:grpSpPr>
          <a:xfrm>
            <a:off x="19263883" y="10098358"/>
            <a:ext cx="2504678" cy="829667"/>
            <a:chOff x="0" y="0"/>
            <a:chExt cx="2504677" cy="829665"/>
          </a:xfrm>
        </p:grpSpPr>
        <p:sp>
          <p:nvSpPr>
            <p:cNvPr id="1105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106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1108" name="Line"/>
          <p:cNvSpPr/>
          <p:nvPr/>
        </p:nvSpPr>
        <p:spPr>
          <a:xfrm>
            <a:off x="19735298" y="981742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11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1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4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12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12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2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24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12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2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4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3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135" name="Query: update(C,f1,300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update(C,f1,300,v5)</a:t>
            </a:r>
          </a:p>
        </p:txBody>
      </p:sp>
      <p:sp>
        <p:nvSpPr>
          <p:cNvPr id="1136" name="Current time, t = 11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11</a:t>
            </a:r>
          </a:p>
        </p:txBody>
      </p:sp>
      <p:sp>
        <p:nvSpPr>
          <p:cNvPr id="113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14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14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4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14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14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14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14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14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14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15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15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15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15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15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15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6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15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5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25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6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16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16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16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1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1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1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1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1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1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18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1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8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18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1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86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8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1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1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19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1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9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19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1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9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19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19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201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2" name="Line"/>
          <p:cNvSpPr/>
          <p:nvPr/>
        </p:nvSpPr>
        <p:spPr>
          <a:xfrm>
            <a:off x="9889659" y="6606976"/>
            <a:ext cx="11399670" cy="512132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8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20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0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204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206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20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09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12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21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21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213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19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21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1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15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217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21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20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23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22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22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224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30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22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2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26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228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22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31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34" name="Group"/>
          <p:cNvGrpSpPr/>
          <p:nvPr/>
        </p:nvGrpSpPr>
        <p:grpSpPr>
          <a:xfrm>
            <a:off x="19263883" y="10098358"/>
            <a:ext cx="2504678" cy="829667"/>
            <a:chOff x="0" y="0"/>
            <a:chExt cx="2504677" cy="829665"/>
          </a:xfrm>
        </p:grpSpPr>
        <p:sp>
          <p:nvSpPr>
            <p:cNvPr id="1232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233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1235" name="Line"/>
          <p:cNvSpPr/>
          <p:nvPr/>
        </p:nvSpPr>
        <p:spPr>
          <a:xfrm>
            <a:off x="19735298" y="981742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41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2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37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239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2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42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45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243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244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246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ull Persistent Linked List"/>
          <p:cNvSpPr txBox="1"/>
          <p:nvPr>
            <p:ph type="ctr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 anchor="t"/>
          <a:lstStyle>
            <a:lvl1pPr defTabSz="1828754">
              <a:defRPr spc="-174" sz="8700"/>
            </a:lvl1pPr>
          </a:lstStyle>
          <a:p>
            <a:pPr/>
            <a:r>
              <a:t>Full Persistent Linked List </a:t>
            </a:r>
          </a:p>
        </p:txBody>
      </p:sp>
      <p:sp>
        <p:nvSpPr>
          <p:cNvPr id="156" name="start = init() : To initiate linked list and “start” pointer holds the starting position in v0…"/>
          <p:cNvSpPr txBox="1"/>
          <p:nvPr>
            <p:ph type="subTitle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start = init() : To initiate linked list and “start” pointer holds the starting position in v0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add(x, y, a, v)   :   Add new node x after y at version v with f1 = a and f2 = NULL, and update the version in version tree.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create_node(x, a): Allocate a new node x with value = a, and set its default version = current time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remove(x,v) :   Remove node x and update the version at version v and update the version in version tree.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iterate_over_LL(v) : Iterate over the whole linked list in version v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update(x,f_i,val,v) : Update the i-th  field in node x to new value ‘val’ at version v and update the version in version tree. </a:t>
            </a:r>
          </a:p>
        </p:txBody>
      </p:sp>
      <p:sp>
        <p:nvSpPr>
          <p:cNvPr id="157" name="Operations: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Operations: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25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26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25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6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6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3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26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6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7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73" name="Query: update(C,f1,333,v9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update(C,f1,333,v9)</a:t>
            </a:r>
          </a:p>
        </p:txBody>
      </p:sp>
      <p:sp>
        <p:nvSpPr>
          <p:cNvPr id="1274" name="Current time, t = 12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12</a:t>
            </a:r>
          </a:p>
        </p:txBody>
      </p:sp>
      <p:sp>
        <p:nvSpPr>
          <p:cNvPr id="127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28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27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7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283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281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282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286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284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285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287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9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28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28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29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9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29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29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29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2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296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97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98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39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1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305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303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304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306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9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307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308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310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1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17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31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1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13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315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31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323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3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1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19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321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3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24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27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32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32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328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4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3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30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332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3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35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8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33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33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33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0" name="Line"/>
          <p:cNvSpPr/>
          <p:nvPr/>
        </p:nvSpPr>
        <p:spPr>
          <a:xfrm>
            <a:off x="9967658" y="7979637"/>
            <a:ext cx="9032172" cy="264003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46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34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41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342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344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34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47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0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348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349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351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7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3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5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53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355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3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58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1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359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360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362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8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3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6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64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366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3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69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2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370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371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373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9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3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75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377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3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80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83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38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38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384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90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38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8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86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388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38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91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3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3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1395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40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0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0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0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41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40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0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1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55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2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41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1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1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22" name="Query: update(B,f1,111,v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update(B,f1,111,v2)</a:t>
            </a:r>
          </a:p>
        </p:txBody>
      </p:sp>
      <p:sp>
        <p:nvSpPr>
          <p:cNvPr id="1423" name="Current time, t = 13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13</a:t>
            </a:r>
          </a:p>
        </p:txBody>
      </p:sp>
      <p:sp>
        <p:nvSpPr>
          <p:cNvPr id="142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42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42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2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43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43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43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43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43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43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43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3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43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43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44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44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44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44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44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4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4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45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45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45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45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45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45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45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6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46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6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6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46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46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47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46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6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6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47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47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7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7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47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47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47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8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48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7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7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48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48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8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8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48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48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48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9" name="Line"/>
          <p:cNvSpPr/>
          <p:nvPr/>
        </p:nvSpPr>
        <p:spPr>
          <a:xfrm flipV="1">
            <a:off x="7208919" y="4645797"/>
            <a:ext cx="12195691" cy="488327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49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9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49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49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49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9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49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49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50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0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50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0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0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50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50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0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50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50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51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51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1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1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51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51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1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51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52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52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52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2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2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52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52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2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53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53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53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53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3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3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53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53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4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54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4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54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54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54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54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55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55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5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55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55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56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6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6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6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6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57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56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6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7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72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58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57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7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7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7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82" name="Query: update(D,f1,40,v7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update(D,f1,40,v7)</a:t>
            </a:r>
          </a:p>
        </p:txBody>
      </p:sp>
      <p:sp>
        <p:nvSpPr>
          <p:cNvPr id="1583" name="Current time, t = 14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14</a:t>
            </a:r>
          </a:p>
        </p:txBody>
      </p:sp>
      <p:sp>
        <p:nvSpPr>
          <p:cNvPr id="158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58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58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8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59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59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59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59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59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59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59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9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59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59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60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0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60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60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60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60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0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0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3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0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61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61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61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61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61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61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61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2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62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2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2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62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62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63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62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2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2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63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63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3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3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63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63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63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4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64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3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3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64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64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4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5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6" name="Line"/>
          <p:cNvSpPr/>
          <p:nvPr/>
        </p:nvSpPr>
        <p:spPr>
          <a:xfrm>
            <a:off x="12776354" y="4015580"/>
            <a:ext cx="9207221" cy="644317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2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6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4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648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650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6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53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6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654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655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657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63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66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5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59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661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66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64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67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665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666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668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4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67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6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70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672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67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75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8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676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677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679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85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6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81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683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6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86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89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687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688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690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96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6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92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694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6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97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8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4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70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99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700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702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70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05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8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706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707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709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5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171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1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711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1713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71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16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9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717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718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1722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1720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721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1723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26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724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725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73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3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3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74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73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4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4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9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5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74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4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5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53" name="Query: update(B,f1,121,v11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update(B,f1,121,v11)</a:t>
            </a:r>
          </a:p>
        </p:txBody>
      </p:sp>
      <p:sp>
        <p:nvSpPr>
          <p:cNvPr id="175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17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76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75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5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763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761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762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766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764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765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767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76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76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77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77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77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77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82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776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77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78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91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8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1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785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783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784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786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89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787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788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790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1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97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7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3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795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7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803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80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9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9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801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80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04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07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80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80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808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4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81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0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10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812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81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15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6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7" name="Line"/>
          <p:cNvSpPr/>
          <p:nvPr/>
        </p:nvSpPr>
        <p:spPr>
          <a:xfrm>
            <a:off x="6951529" y="10982916"/>
            <a:ext cx="14428372" cy="16781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3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8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1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19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821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8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24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7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82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82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828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4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8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30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832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8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35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8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83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83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839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45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84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4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41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843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84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46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49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847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848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850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56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85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5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52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854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85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57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60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858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859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861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67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8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6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63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865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8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68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9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5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87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7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71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873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87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76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9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877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878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880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86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18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81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82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1884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8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87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9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88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88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1893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1891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892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1894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0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189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9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96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1898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189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01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4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1902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1903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1905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8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90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90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91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1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92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92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2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2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0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93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92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2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3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3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35" name="INVALID Query: update(C,f1,3000,v13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>
                <a:solidFill>
                  <a:schemeClr val="accent5"/>
                </a:solidFill>
              </a:defRPr>
            </a:lvl1pPr>
          </a:lstStyle>
          <a:p>
            <a:pPr/>
            <a:r>
              <a:t>INVALID Query: update(C,f1,3000,v13)</a:t>
            </a:r>
          </a:p>
        </p:txBody>
      </p:sp>
      <p:sp>
        <p:nvSpPr>
          <p:cNvPr id="1936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193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94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94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4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94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94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94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94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94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94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94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95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95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95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95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95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95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6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95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5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6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6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96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96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96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96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9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9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9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9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9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9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98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9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8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98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9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86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8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9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9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99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9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9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9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99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9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9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9" name="Line"/>
          <p:cNvSpPr/>
          <p:nvPr/>
        </p:nvSpPr>
        <p:spPr>
          <a:xfrm>
            <a:off x="6951529" y="10957516"/>
            <a:ext cx="14428372" cy="16781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00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0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0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00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00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0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00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00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01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01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1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1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01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01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1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0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0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02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0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2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2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02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0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2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02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03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03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0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3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3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03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0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3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4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04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04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04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4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04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4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4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04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04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5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5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0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5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5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05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0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5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6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05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06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06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6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0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6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6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06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0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6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7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07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07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07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07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07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07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0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7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7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08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0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8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08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08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08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8" name="C Node was absent…"/>
          <p:cNvSpPr txBox="1"/>
          <p:nvPr/>
        </p:nvSpPr>
        <p:spPr>
          <a:xfrm>
            <a:off x="10801486" y="5033382"/>
            <a:ext cx="7664578" cy="26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 Node was absent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In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Version 13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have to check it in implementation</a:t>
            </a:r>
          </a:p>
        </p:txBody>
      </p:sp>
      <p:grpSp>
        <p:nvGrpSpPr>
          <p:cNvPr id="2091" name="Group"/>
          <p:cNvGrpSpPr/>
          <p:nvPr/>
        </p:nvGrpSpPr>
        <p:grpSpPr>
          <a:xfrm>
            <a:off x="7412754" y="2268609"/>
            <a:ext cx="10414356" cy="8222201"/>
            <a:chOff x="0" y="1096077"/>
            <a:chExt cx="10414355" cy="8222200"/>
          </a:xfrm>
        </p:grpSpPr>
        <p:sp>
          <p:nvSpPr>
            <p:cNvPr id="2089" name="Line"/>
            <p:cNvSpPr/>
            <p:nvPr/>
          </p:nvSpPr>
          <p:spPr>
            <a:xfrm flipV="1">
              <a:off x="-1" y="1096077"/>
              <a:ext cx="10414356" cy="8222201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90" name="Line"/>
            <p:cNvSpPr/>
            <p:nvPr/>
          </p:nvSpPr>
          <p:spPr>
            <a:xfrm flipH="1" flipV="1">
              <a:off x="-1" y="1096077"/>
              <a:ext cx="10414356" cy="8222201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0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0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0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Ok cool !! How to iterate through list in version 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Ok cool !! How to iterate through list in version v</a:t>
            </a:r>
          </a:p>
        </p:txBody>
      </p:sp>
      <p:sp>
        <p:nvSpPr>
          <p:cNvPr id="2101" name="Iteration in Partial Mode vs Full Mode             iterate_LL_at_v(vx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>
                <a:solidFill>
                  <a:srgbClr val="A9A9A9"/>
                </a:solidFill>
              </a:rPr>
              <a:t>Iteration in Partial Mode vs Full Mode </a:t>
            </a:r>
            <a:r>
              <a: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rPr>
              <a:t> </a:t>
            </a:r>
            <a:r>
              <a:t>          </a:t>
            </a:r>
            <a:r>
              <a:rPr>
                <a:solidFill>
                  <a:schemeClr val="accent5"/>
                </a:solidFill>
              </a:rPr>
              <a:t> iterate_LL_at_v(vx)</a:t>
            </a:r>
          </a:p>
        </p:txBody>
      </p:sp>
      <p:graphicFrame>
        <p:nvGraphicFramePr>
          <p:cNvPr id="2102" name="Table"/>
          <p:cNvGraphicFramePr/>
          <p:nvPr/>
        </p:nvGraphicFramePr>
        <p:xfrm>
          <a:off x="1149294" y="4254854"/>
          <a:ext cx="21952345" cy="85593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69822"/>
                <a:gridCol w="10969822"/>
              </a:tblGrid>
              <a:tr h="813209"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Partial Mode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Full Mode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33470">
                <a:tc>
                  <a:txBody>
                    <a:bodyPr/>
                    <a:lstStyle/>
                    <a:p>
                      <a:pPr algn="l" defTabSz="2437764">
                        <a:lnSpc>
                          <a:spcPct val="90000"/>
                        </a:lnSpc>
                        <a:spcBef>
                          <a:spcPts val="4500"/>
                        </a:spcBef>
                        <a:tabLst>
                          <a:tab pos="355600" algn="l"/>
                        </a:tabLst>
                        <a:defRPr sz="2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1. 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from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module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2. Choose those lines whose version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</a:t>
                      </a:r>
                      <a:r>
                        <a:rPr b="1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</a:rPr>
                        <a:t>IS JUST LESS THAN OR EQUAL TO v_x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(as, suppose if we are traversing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for v5 , either v0,v1,v2,v3, v4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or v5 can be on that path, lines&gt;v5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can’t be on that).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3. The word “JUST LESS” is written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because if a NODE has two version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lines in that, e.g. v2 and v4 and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we are searching for v5, then we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should prefer v4 line over v2.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L="537104" indent="-537104" algn="l" defTabSz="2437764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00000"/>
                        <a:buAutoNum type="arabicPeriod" startAt="1"/>
                        <a:tabLst>
                          <a:tab pos="355600" algn="l"/>
                        </a:tabLst>
                        <a:defRPr sz="2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from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module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2. Choose those lines whose VERSION IS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</a:t>
                      </a:r>
                      <a:r>
                        <a:rPr b="1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</a:rPr>
                        <a:t>IS NEAREST/LOWEST ANCESTOR </a:t>
                      </a:r>
                      <a:endParaRPr b="1">
                        <a:solidFill>
                          <a:schemeClr val="accent4">
                            <a:hueOff val="-613784"/>
                            <a:lumOff val="1275"/>
                          </a:schemeClr>
                        </a:solidFill>
                      </a:endParaR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 sz="2900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OR EQUAL TO THAT OF v_x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3. Here, we are searching for LOWEST ANCESTOR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Because, versions are now not just number. The versions are now nodes of a version tree. E.g. suppose we are searching for who is before v14, here v11,v12,v13 .. may be numerically less than 14 but, in the structure v7 is v14’s parent. 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4. It was not a concern in Partial mode because the versions were linear. In a linear order v13&lt;v14 if and only if v13 is just before v14.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pic>
        <p:nvPicPr>
          <p:cNvPr id="2103" name="Screenshot 2021-12-21 at 10.28.38 PM.png" descr="Screenshot 2021-12-21 at 10.28.38 PM.png"/>
          <p:cNvPicPr>
            <a:picLocks noChangeAspect="0"/>
          </p:cNvPicPr>
          <p:nvPr/>
        </p:nvPicPr>
        <p:blipFill>
          <a:blip r:embed="rId2">
            <a:alphaModFix amt="25245"/>
            <a:extLst/>
          </a:blip>
          <a:stretch>
            <a:fillRect/>
          </a:stretch>
        </p:blipFill>
        <p:spPr>
          <a:xfrm>
            <a:off x="13571148" y="9123594"/>
            <a:ext cx="7701784" cy="4673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4" name="Screenshot 2021-12-21 at 10.36.56 PM.png" descr="Screenshot 2021-12-21 at 10.36.56 PM.png"/>
          <p:cNvPicPr>
            <a:picLocks noChangeAspect="1"/>
          </p:cNvPicPr>
          <p:nvPr/>
        </p:nvPicPr>
        <p:blipFill>
          <a:blip r:embed="rId3">
            <a:alphaModFix amt="24874"/>
            <a:extLst/>
          </a:blip>
          <a:stretch>
            <a:fillRect/>
          </a:stretch>
        </p:blipFill>
        <p:spPr>
          <a:xfrm>
            <a:off x="8885225" y="5075960"/>
            <a:ext cx="2970485" cy="7533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Question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Question!!</a:t>
            </a:r>
          </a:p>
        </p:txBody>
      </p:sp>
      <p:sp>
        <p:nvSpPr>
          <p:cNvPr id="2107" name="How to choose NEAREST/LOWEST ANCESTOR from all possible ancestors 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2900">
                <a:solidFill>
                  <a:schemeClr val="accent4">
                    <a:hueOff val="-613784"/>
                    <a:lumOff val="12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How to choose </a:t>
            </a:r>
            <a:r>
              <a:rPr b="1"/>
              <a:t>NEAREST/LOWEST ANCESTOR from all possible ancestors ?</a:t>
            </a:r>
          </a:p>
        </p:txBody>
      </p:sp>
      <p:pic>
        <p:nvPicPr>
          <p:cNvPr id="2108" name="Screenshot 2021-12-21 at 10.59.23 PM.png" descr="Screenshot 2021-12-21 at 10.5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525" y="3036096"/>
            <a:ext cx="14025068" cy="7643808"/>
          </a:xfrm>
          <a:prstGeom prst="rect">
            <a:avLst/>
          </a:prstGeom>
          <a:ln w="12700">
            <a:miter lim="400000"/>
          </a:ln>
        </p:spPr>
      </p:pic>
      <p:sp>
        <p:nvSpPr>
          <p:cNvPr id="2109" name="Suppose,  we are searching for v14…"/>
          <p:cNvSpPr txBox="1"/>
          <p:nvPr/>
        </p:nvSpPr>
        <p:spPr>
          <a:xfrm>
            <a:off x="12639477" y="9169877"/>
            <a:ext cx="10906050" cy="414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Suppose,  we are searching for v14</a:t>
            </a:r>
          </a:p>
          <a:p>
            <a:pPr/>
            <a:r>
              <a:t>Status in node B,.</a:t>
            </a:r>
          </a:p>
          <a:p>
            <a:pPr/>
          </a:p>
          <a:p>
            <a:pPr/>
            <a:r>
              <a:t>Note that, v2, v5, v6 are possible ancestors.</a:t>
            </a:r>
          </a:p>
          <a:p>
            <a:pPr/>
            <a:r>
              <a:t>But, v6 is Nearest Ancestor of v14 </a:t>
            </a:r>
          </a:p>
          <a:p>
            <a:pPr/>
          </a:p>
          <a:p>
            <a:pPr/>
            <a:r>
              <a:t>How Do I Find that?</a:t>
            </a:r>
          </a:p>
          <a:p>
            <a:pPr/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ALL POSSIBLE ANCESTORS MUST BE IN A LINEAR ORDER.</a:t>
            </a: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AND, WE KNOW THAT THE VERSION WITH HIGHEST MAGNITUDE IS THE </a:t>
            </a: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MOST RECENT IN LINEAR 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Hence, we can say…"/>
          <p:cNvSpPr txBox="1"/>
          <p:nvPr>
            <p:ph type="title"/>
          </p:nvPr>
        </p:nvSpPr>
        <p:spPr>
          <a:xfrm>
            <a:off x="1206500" y="1829281"/>
            <a:ext cx="21971000" cy="9568190"/>
          </a:xfrm>
          <a:prstGeom prst="rect">
            <a:avLst/>
          </a:prstGeom>
        </p:spPr>
        <p:txBody>
          <a:bodyPr/>
          <a:lstStyle/>
          <a:p>
            <a:pPr defTabSz="2316421">
              <a:defRPr spc="-161" sz="8075"/>
            </a:pPr>
            <a:r>
              <a:t>Hence, we can say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Full Persistent Data-structure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/>
            </a:pPr>
            <a:r>
              <a:t>is a general form of 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Partial Persistent Data-structure</a:t>
            </a:r>
          </a:p>
          <a:p>
            <a:pPr lvl="8" indent="3474720" defTabSz="2316421">
              <a:defRPr spc="-161" sz="8075"/>
            </a:pPr>
            <a:r>
              <a:t>                     </a:t>
            </a:r>
          </a:p>
          <a:p>
            <a:pPr lvl="8" indent="3474720" defTabSz="2316421">
              <a:defRPr spc="-161" sz="8075"/>
            </a:pPr>
            <a:r>
              <a:t>                     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iterate_LL_at_v(v12)"/>
          <p:cNvSpPr txBox="1"/>
          <p:nvPr>
            <p:ph type="title"/>
          </p:nvPr>
        </p:nvSpPr>
        <p:spPr>
          <a:xfrm>
            <a:off x="1206500" y="57392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</a:rPr>
              <a:t>iterate_LL_at_v(v12)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11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1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1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12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12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2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2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2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3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12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3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3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3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36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13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13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14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14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4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14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14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14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14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14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14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15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53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151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152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154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5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15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15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15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5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159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0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61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2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6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4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168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166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167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169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72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170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171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173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4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80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17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7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76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178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17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186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1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8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82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184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1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87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0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18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18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191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7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1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93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195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1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98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20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0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0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20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20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0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20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20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21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1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21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1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1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21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21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1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2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2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2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22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2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2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2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2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22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2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2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22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23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23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2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3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3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23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2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3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24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24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24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24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4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4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24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24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5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2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5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5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25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2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25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26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26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2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6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6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26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2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6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7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27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27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27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27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27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27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8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2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7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7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28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2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8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8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28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28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28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8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9" name="Rectangle"/>
          <p:cNvSpPr/>
          <p:nvPr/>
        </p:nvSpPr>
        <p:spPr>
          <a:xfrm>
            <a:off x="1752599" y="973349"/>
            <a:ext cx="2908901" cy="470412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90" name="Line"/>
          <p:cNvSpPr/>
          <p:nvPr/>
        </p:nvSpPr>
        <p:spPr>
          <a:xfrm flipH="1">
            <a:off x="3207049" y="5678239"/>
            <a:ext cx="1" cy="68871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1" name="OUPTUT :    1(v1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1(v1)</a:t>
            </a:r>
          </a:p>
        </p:txBody>
      </p:sp>
      <p:grpSp>
        <p:nvGrpSpPr>
          <p:cNvPr id="22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2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2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eresting thing!"/>
          <p:cNvSpPr txBox="1"/>
          <p:nvPr>
            <p:ph type="ctr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 anchor="t"/>
          <a:lstStyle>
            <a:lvl1pPr>
              <a:defRPr spc="-170" sz="8500"/>
            </a:lvl1pPr>
          </a:lstStyle>
          <a:p>
            <a:pPr/>
            <a:r>
              <a:t>Interesting thing!</a:t>
            </a:r>
          </a:p>
        </p:txBody>
      </p:sp>
      <p:sp>
        <p:nvSpPr>
          <p:cNvPr id="160" name="add(x,y,v) and remove(x,v) are not Elementary operation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add(x,y,v) and remove(x,v) are not Elementary operations </a:t>
            </a:r>
          </a:p>
        </p:txBody>
      </p:sp>
      <p:sp>
        <p:nvSpPr>
          <p:cNvPr id="161" name="add(X,C,123) consists of"/>
          <p:cNvSpPr txBox="1"/>
          <p:nvPr/>
        </p:nvSpPr>
        <p:spPr>
          <a:xfrm>
            <a:off x="1942327" y="5465014"/>
            <a:ext cx="452610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add(X,C,123) consists of </a:t>
            </a:r>
          </a:p>
        </p:txBody>
      </p:sp>
      <p:graphicFrame>
        <p:nvGraphicFramePr>
          <p:cNvPr id="162" name="Table"/>
          <p:cNvGraphicFramePr/>
          <p:nvPr/>
        </p:nvGraphicFramePr>
        <p:xfrm>
          <a:off x="2171405" y="6241009"/>
          <a:ext cx="2895809" cy="23005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20949"/>
              </a:tblGrid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with value 123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A  to X  :  update(f2, A, X,v)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:  update(f2, X, C,v)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X to A:  update(bp1, X, A,v)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B to X:  update(bp1, B, X,v)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trike="sngStrike" sz="2000">
                          <a:solidFill>
                            <a:srgbClr val="FFFFFF"/>
                          </a:solidFill>
                        </a:rPr>
                        <a:t>Set f1 of X(optional)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27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Add current ver to the respective position in version tree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" name="A"/>
          <p:cNvSpPr/>
          <p:nvPr/>
        </p:nvSpPr>
        <p:spPr>
          <a:xfrm>
            <a:off x="2369875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4" name="X"/>
          <p:cNvSpPr/>
          <p:nvPr/>
        </p:nvSpPr>
        <p:spPr>
          <a:xfrm>
            <a:off x="3866799" y="9117541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5" name="B"/>
          <p:cNvSpPr/>
          <p:nvPr/>
        </p:nvSpPr>
        <p:spPr>
          <a:xfrm>
            <a:off x="5372703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6" name="Line"/>
          <p:cNvSpPr/>
          <p:nvPr/>
        </p:nvSpPr>
        <p:spPr>
          <a:xfrm>
            <a:off x="3871289" y="11928998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Arrow"/>
          <p:cNvSpPr/>
          <p:nvPr/>
        </p:nvSpPr>
        <p:spPr>
          <a:xfrm flipH="1" rot="16200000">
            <a:off x="3866799" y="1049278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remove(x) consists of"/>
          <p:cNvSpPr txBox="1"/>
          <p:nvPr/>
        </p:nvSpPr>
        <p:spPr>
          <a:xfrm>
            <a:off x="16169202" y="5465014"/>
            <a:ext cx="39568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remove(x) consists of </a:t>
            </a:r>
          </a:p>
        </p:txBody>
      </p:sp>
      <p:sp>
        <p:nvSpPr>
          <p:cNvPr id="169" name="A"/>
          <p:cNvSpPr/>
          <p:nvPr/>
        </p:nvSpPr>
        <p:spPr>
          <a:xfrm>
            <a:off x="15387930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0" name="X"/>
          <p:cNvSpPr/>
          <p:nvPr/>
        </p:nvSpPr>
        <p:spPr>
          <a:xfrm>
            <a:off x="17811275" y="11124417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1" name="B"/>
          <p:cNvSpPr/>
          <p:nvPr/>
        </p:nvSpPr>
        <p:spPr>
          <a:xfrm>
            <a:off x="20234619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2" name="Line"/>
          <p:cNvSpPr/>
          <p:nvPr/>
        </p:nvSpPr>
        <p:spPr>
          <a:xfrm>
            <a:off x="19045753" y="11886417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Arrow"/>
          <p:cNvSpPr/>
          <p:nvPr/>
        </p:nvSpPr>
        <p:spPr>
          <a:xfrm rot="16149078">
            <a:off x="17810886" y="97818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16708287" y="11886417"/>
            <a:ext cx="12610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Modify F2 of Parent C (i.e., X) -&gt; F2 of C (successor of C  after version v)"/>
          <p:cNvSpPr txBox="1"/>
          <p:nvPr/>
        </p:nvSpPr>
        <p:spPr>
          <a:xfrm>
            <a:off x="13992295" y="6281704"/>
            <a:ext cx="831062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defTabSz="914400"/>
            <a:r>
              <a:t>Modify F2 of Parent C (i.e., X) -&gt; F2 of C (successor of C  after version v)</a:t>
            </a:r>
          </a:p>
        </p:txBody>
      </p:sp>
      <p:graphicFrame>
        <p:nvGraphicFramePr>
          <p:cNvPr id="176" name="Table"/>
          <p:cNvGraphicFramePr/>
          <p:nvPr/>
        </p:nvGraphicFramePr>
        <p:xfrm>
          <a:off x="16111390" y="6924506"/>
          <a:ext cx="2895809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114394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update(f2, A, B,v)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114394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If all shared reference of X is removed
Then free up the memory associated with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30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0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0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31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30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0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0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48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2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31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1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321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32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32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32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32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32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33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32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33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33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33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33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33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3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33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33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33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4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34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34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34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34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4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4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4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4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4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35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35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35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35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35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35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35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6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36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6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6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36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36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37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36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6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6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36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37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72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75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37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37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376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8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3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7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7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38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3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8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0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38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8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386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388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38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91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4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39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39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395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1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39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9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97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399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40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02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5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40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40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406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2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40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0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08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410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41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13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6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414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415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417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3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4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1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19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421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4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24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7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42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42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428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34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4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30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432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4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35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6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42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43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3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38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440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44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43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46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444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445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447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3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45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4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49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451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45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4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45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45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460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458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459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461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67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4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6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63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465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4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68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71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46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470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472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3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4" name="Rectangle"/>
          <p:cNvSpPr/>
          <p:nvPr/>
        </p:nvSpPr>
        <p:spPr>
          <a:xfrm>
            <a:off x="5346770" y="1082105"/>
            <a:ext cx="2908901" cy="1042449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5" name="Line"/>
          <p:cNvSpPr/>
          <p:nvPr/>
        </p:nvSpPr>
        <p:spPr>
          <a:xfrm>
            <a:off x="6801220" y="11488654"/>
            <a:ext cx="1" cy="9927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6" name="OUPTUT :    1 (v1)            100 (v8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</a:t>
            </a:r>
          </a:p>
        </p:txBody>
      </p:sp>
      <p:grpSp>
        <p:nvGrpSpPr>
          <p:cNvPr id="2479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47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47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48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8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49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49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9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9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6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50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49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0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0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0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06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50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5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51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51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51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51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51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51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51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51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51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52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3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521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522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524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52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52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52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35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529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30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31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66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3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4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538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536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537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539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42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540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541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543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4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50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54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4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46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548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54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556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55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5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52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554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55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57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0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55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55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561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7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5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6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63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565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5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68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57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7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57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57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57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7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57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57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58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8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5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8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8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58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5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8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9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58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58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59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9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5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9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59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5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9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59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60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60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60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0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0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60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60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0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61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61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61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61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1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1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61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61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2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2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6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2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2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62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6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2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62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63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63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6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3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3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63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6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3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4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64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64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64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64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64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64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6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4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4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65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6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5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65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65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65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8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59" name="Line"/>
          <p:cNvSpPr/>
          <p:nvPr/>
        </p:nvSpPr>
        <p:spPr>
          <a:xfrm>
            <a:off x="10008804" y="8845293"/>
            <a:ext cx="1" cy="35737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0" name="OUPTUT :    1 (v1)            100 (v8)              333(v12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 333(v12)                                  </a:t>
            </a:r>
          </a:p>
        </p:txBody>
      </p:sp>
      <p:sp>
        <p:nvSpPr>
          <p:cNvPr id="2661" name="Rectangle"/>
          <p:cNvSpPr/>
          <p:nvPr/>
        </p:nvSpPr>
        <p:spPr>
          <a:xfrm>
            <a:off x="8564669" y="1082105"/>
            <a:ext cx="2908901" cy="7755437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66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66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66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67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7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7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7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68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67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7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7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85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9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68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8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8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8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91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69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6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69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69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9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70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69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0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70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70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70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70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0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70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70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70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71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71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71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2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71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1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1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85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72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72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72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72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2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72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72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72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3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7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3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73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7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74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7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3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73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7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42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45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74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74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746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5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7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4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75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7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5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0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75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5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756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758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75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61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4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76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76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765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1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76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6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67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769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77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72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5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77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77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776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2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7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7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78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780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7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83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6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784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785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787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3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79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8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89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791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79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94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7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79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79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798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04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80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9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00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802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80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05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06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12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80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0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08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810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81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13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16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814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815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817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3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8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1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19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821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8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24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82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82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830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828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829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831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37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83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3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33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835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83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38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41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83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840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842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3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44" name="Line"/>
          <p:cNvSpPr/>
          <p:nvPr/>
        </p:nvSpPr>
        <p:spPr>
          <a:xfrm flipH="1">
            <a:off x="13000664" y="4848449"/>
            <a:ext cx="1" cy="74128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5" name="OUPTUT :    1 (v1)            100 (v8)               333(v12)              4 (v4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  333(v12)              4 (v4)                             </a:t>
            </a:r>
          </a:p>
        </p:txBody>
      </p:sp>
      <p:sp>
        <p:nvSpPr>
          <p:cNvPr id="2846" name="Rectangle"/>
          <p:cNvSpPr/>
          <p:nvPr/>
        </p:nvSpPr>
        <p:spPr>
          <a:xfrm>
            <a:off x="11609213" y="851163"/>
            <a:ext cx="3147063" cy="401017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849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84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84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Implementation Using Pointer Machine"/>
          <p:cNvSpPr txBox="1"/>
          <p:nvPr>
            <p:ph type="title"/>
          </p:nvPr>
        </p:nvSpPr>
        <p:spPr>
          <a:xfrm>
            <a:off x="1206500" y="552598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Pointer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Basic Difference In Structure in Pointer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Basic Difference In Structure in Pointer machine </a:t>
            </a:r>
          </a:p>
        </p:txBody>
      </p:sp>
      <p:graphicFrame>
        <p:nvGraphicFramePr>
          <p:cNvPr id="2858" name="Table"/>
          <p:cNvGraphicFramePr/>
          <p:nvPr/>
        </p:nvGraphicFramePr>
        <p:xfrm>
          <a:off x="1149294" y="4254854"/>
          <a:ext cx="21952345" cy="85593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69822"/>
                <a:gridCol w="10969822"/>
              </a:tblGrid>
              <a:tr h="1345172"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Partial Persistent PM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Full Persistent PM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79426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Versions are Just Numbers.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Versions are reference to Nodes Of Version Maintenance Data structure (typically, V Tree)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374870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Here we allow upto 2 * p  modification in each node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200"/>
                      </a:pPr>
                      <a:r>
                        <a:t>Here we allow upto 2(d + p + 1)  modification in each node. </a:t>
                      </a:r>
                      <a:r>
                        <a:rPr>
                          <a:solidFill>
                            <a:schemeClr val="accent4">
                              <a:hueOff val="475731"/>
                              <a:satOff val="-4338"/>
                              <a:lumOff val="10182"/>
                            </a:schemeClr>
                          </a:solidFill>
                        </a:rPr>
                        <a:t>Additionally we now also version </a:t>
                      </a:r>
                      <a:r>
                        <a:rPr b="1">
                          <a:solidFill>
                            <a:schemeClr val="accent4">
                              <a:hueOff val="475731"/>
                              <a:satOff val="-4338"/>
                              <a:lumOff val="10182"/>
                            </a:schemeClr>
                          </a:solidFill>
                        </a:rPr>
                        <a:t>back-pointers</a:t>
                      </a:r>
                      <a:r>
                        <a:t>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547210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We create a copy of the the node, when the
Mod-log of a node is full, we 
create a copy of the node -&gt; node’ with the latest values 
of fields and BPs. And, Don’t copy any thing to Mod_log
 in node’.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b="1" sz="3200"/>
                      </a:pPr>
                      <a:r>
                        <a:t>When the Mod-log of a node is full:</a:t>
                      </a:r>
                    </a:p>
                    <a:p>
                      <a:pPr algn="l" defTabSz="914400">
                        <a:defRPr sz="3200"/>
                      </a:pPr>
                      <a:r>
                        <a:t>Split the contents of node n’s mod log into two parts.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2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Partitioning into subtrees rather than arbitrarily is required. </a:t>
                      </a:r>
                      <a:br/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From the ‘old’ mod entries in node n, compute the latest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values of each field and write them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into the data and back pointer section of node m </a:t>
                      </a:r>
                      <a:br/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2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br/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pic>
        <p:nvPicPr>
          <p:cNvPr id="2859" name="page8image49893856.jpg" descr="page8image49893856.jpg"/>
          <p:cNvPicPr>
            <a:picLocks noChangeAspect="1"/>
          </p:cNvPicPr>
          <p:nvPr/>
        </p:nvPicPr>
        <p:blipFill>
          <a:blip r:embed="rId2">
            <a:alphaModFix amt="19495"/>
            <a:extLst/>
          </a:blip>
          <a:stretch>
            <a:fillRect/>
          </a:stretch>
        </p:blipFill>
        <p:spPr>
          <a:xfrm>
            <a:off x="15732486" y="8670230"/>
            <a:ext cx="3192578" cy="2498540"/>
          </a:xfrm>
          <a:prstGeom prst="rect">
            <a:avLst/>
          </a:prstGeom>
          <a:ln w="12700">
            <a:miter lim="400000"/>
          </a:ln>
        </p:spPr>
      </p:pic>
      <p:sp>
        <p:nvSpPr>
          <p:cNvPr id="2860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We split the mod-log of older node into 1:1 or 2:1 partition…"/>
          <p:cNvSpPr txBox="1"/>
          <p:nvPr>
            <p:ph type="title"/>
          </p:nvPr>
        </p:nvSpPr>
        <p:spPr>
          <a:xfrm>
            <a:off x="684624" y="3167713"/>
            <a:ext cx="21984876" cy="3214975"/>
          </a:xfrm>
          <a:prstGeom prst="rect">
            <a:avLst/>
          </a:prstGeom>
        </p:spPr>
        <p:txBody>
          <a:bodyPr/>
          <a:lstStyle/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We split the mod-log of older node into 1:1 or 2:1 partition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Transfer the 50% or 33% recent mods to the newly created node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Set the the fields of newly created node, according to the latest values from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the  previous 50% or 66% Mods left in the older node.</a:t>
            </a:r>
          </a:p>
        </p:txBody>
      </p:sp>
      <p:pic>
        <p:nvPicPr>
          <p:cNvPr id="2863" name="page8image49893856.jpg" descr="page8image49893856.jpg"/>
          <p:cNvPicPr>
            <a:picLocks noChangeAspect="1"/>
          </p:cNvPicPr>
          <p:nvPr/>
        </p:nvPicPr>
        <p:blipFill>
          <a:blip r:embed="rId2">
            <a:alphaModFix amt="90615"/>
            <a:extLst/>
          </a:blip>
          <a:stretch>
            <a:fillRect/>
          </a:stretch>
        </p:blipFill>
        <p:spPr>
          <a:xfrm>
            <a:off x="18475686" y="1285665"/>
            <a:ext cx="4814467" cy="3767844"/>
          </a:xfrm>
          <a:prstGeom prst="rect">
            <a:avLst/>
          </a:prstGeom>
          <a:ln w="12700">
            <a:miter lim="400000"/>
          </a:ln>
        </p:spPr>
      </p:pic>
      <p:sp>
        <p:nvSpPr>
          <p:cNvPr id="2864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65" name="Major Difference"/>
          <p:cNvSpPr txBox="1"/>
          <p:nvPr/>
        </p:nvSpPr>
        <p:spPr>
          <a:xfrm>
            <a:off x="735164" y="834923"/>
            <a:ext cx="4016072" cy="87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Major </a:t>
            </a:r>
            <a:r>
              <a:rPr sz="5300"/>
              <a:t>Difference</a:t>
            </a:r>
          </a:p>
        </p:txBody>
      </p:sp>
      <p:sp>
        <p:nvSpPr>
          <p:cNvPr id="2866" name="Why?"/>
          <p:cNvSpPr txBox="1"/>
          <p:nvPr/>
        </p:nvSpPr>
        <p:spPr>
          <a:xfrm>
            <a:off x="519328" y="7257389"/>
            <a:ext cx="1145744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Why?</a:t>
            </a:r>
          </a:p>
        </p:txBody>
      </p:sp>
      <p:sp>
        <p:nvSpPr>
          <p:cNvPr id="2867" name="To reduce the pressure on a node of particular version.…"/>
          <p:cNvSpPr txBox="1"/>
          <p:nvPr/>
        </p:nvSpPr>
        <p:spPr>
          <a:xfrm>
            <a:off x="3605606" y="8379917"/>
            <a:ext cx="17172788" cy="427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pPr>
            <a:r>
              <a:t>To reduce the pressure on a node of particular version. </a:t>
            </a:r>
          </a:p>
          <a:p>
            <a:pPr>
              <a:defRPr sz="28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pPr>
            <a:r>
              <a:t>As, we can modify a particular node of a specific version multiple number of time in Full Persistent Strategy.</a:t>
            </a:r>
          </a:p>
          <a:p>
            <a:pPr/>
          </a:p>
          <a:p>
            <a:pPr>
              <a:defRPr b="1">
                <a:solidFill>
                  <a:schemeClr val="accent5"/>
                </a:solidFill>
              </a:defRPr>
            </a:pPr>
            <a:r>
              <a:t>Bad Way (We just create copy with 1:0 split): </a:t>
            </a:r>
          </a:p>
          <a:p>
            <a:pPr/>
            <a:r>
              <a:t>A particular node of a specific version with Full Mod-Log</a:t>
            </a:r>
          </a:p>
          <a:p>
            <a:pPr/>
            <a:r>
              <a:t> will create a empty-mod copy how many times we tried to modify that specific version.</a:t>
            </a:r>
          </a:p>
          <a:p>
            <a:pPr/>
          </a:p>
          <a:p>
            <a:pPr>
              <a:defRPr>
                <a:solidFill>
                  <a:schemeClr val="accent5"/>
                </a:solidFill>
              </a:defRPr>
            </a:pPr>
          </a:p>
          <a:p>
            <a:pPr>
              <a:defRPr b="1">
                <a:solidFill>
                  <a:schemeClr val="accent5"/>
                </a:solidFill>
              </a:defRPr>
            </a:pPr>
            <a:r>
              <a:t>Good Way  (We just create copy with 1:1 / 2:1 split): </a:t>
            </a:r>
          </a:p>
          <a:p>
            <a:pPr/>
            <a:r>
              <a:t>That particular node of a specific version with Full Mod-Log is now not Full anymore it has 50% or 33% space in </a:t>
            </a:r>
          </a:p>
          <a:p>
            <a:pPr/>
            <a:r>
              <a:t>Mod-log free to keep the upcoming modification.</a:t>
            </a:r>
          </a:p>
        </p:txBody>
      </p:sp>
      <p:sp>
        <p:nvSpPr>
          <p:cNvPr id="2868" name="Visualisation is given at next page"/>
          <p:cNvSpPr txBox="1"/>
          <p:nvPr/>
        </p:nvSpPr>
        <p:spPr>
          <a:xfrm>
            <a:off x="19758786" y="13186155"/>
            <a:ext cx="3967227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Visualisation is given at next page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71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872" name="Suppose Node in any version ( cur t &gt;=15) looks like this"/>
          <p:cNvSpPr txBox="1"/>
          <p:nvPr/>
        </p:nvSpPr>
        <p:spPr>
          <a:xfrm>
            <a:off x="7060285" y="6627317"/>
            <a:ext cx="77742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Suppose Node in any version ( cur t &gt;=15) looks like this</a:t>
            </a:r>
          </a:p>
        </p:txBody>
      </p:sp>
      <p:sp>
        <p:nvSpPr>
          <p:cNvPr id="2873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grpSp>
        <p:nvGrpSpPr>
          <p:cNvPr id="288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87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88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87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87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87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87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7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8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88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88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88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88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884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885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88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890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1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290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89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0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89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89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89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89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9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0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90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0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0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90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904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905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90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910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911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2912" name="Query: update(X,f1,15,v5)    at t = 16"/>
          <p:cNvSpPr txBox="1"/>
          <p:nvPr/>
        </p:nvSpPr>
        <p:spPr>
          <a:xfrm>
            <a:off x="515238" y="1724278"/>
            <a:ext cx="12102985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55" sz="55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update(X,f1,15,v5)    at t = 16</a:t>
            </a:r>
          </a:p>
        </p:txBody>
      </p:sp>
      <p:sp>
        <p:nvSpPr>
          <p:cNvPr id="2913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4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5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31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291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2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17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291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1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20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2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22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292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2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2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3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32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3" name="Line"/>
          <p:cNvSpPr/>
          <p:nvPr/>
        </p:nvSpPr>
        <p:spPr>
          <a:xfrm>
            <a:off x="11698708" y="6860223"/>
            <a:ext cx="1" cy="3390750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2951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93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4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37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93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3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40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41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42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94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4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44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945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946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947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950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952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953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2954" name="Query: update(X,f1,150,v5)    at t = 17"/>
          <p:cNvSpPr txBox="1"/>
          <p:nvPr/>
        </p:nvSpPr>
        <p:spPr>
          <a:xfrm>
            <a:off x="515238" y="1724278"/>
            <a:ext cx="12102985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55" sz="55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update(X,f1,150,v5)    at t = 17</a:t>
            </a:r>
          </a:p>
        </p:txBody>
      </p:sp>
      <p:sp>
        <p:nvSpPr>
          <p:cNvPr id="2955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6" name="Line"/>
          <p:cNvSpPr/>
          <p:nvPr/>
        </p:nvSpPr>
        <p:spPr>
          <a:xfrm flipH="1">
            <a:off x="492267" y="6860223"/>
            <a:ext cx="843242" cy="383396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7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73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2958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71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59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2960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61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62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63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64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2970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65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66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7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8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9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72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74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90" name="Group"/>
          <p:cNvGrpSpPr/>
          <p:nvPr/>
        </p:nvGrpSpPr>
        <p:grpSpPr>
          <a:xfrm>
            <a:off x="5405123" y="8335179"/>
            <a:ext cx="5862215" cy="4361478"/>
            <a:chOff x="0" y="0"/>
            <a:chExt cx="5862214" cy="4361476"/>
          </a:xfrm>
        </p:grpSpPr>
        <p:sp>
          <p:nvSpPr>
            <p:cNvPr id="2975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88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76" name="X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</a:t>
                </a:r>
              </a:p>
            </p:txBody>
          </p:sp>
          <p:sp>
            <p:nvSpPr>
              <p:cNvPr id="2977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78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79" name="15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</a:t>
                </a:r>
              </a:p>
            </p:txBody>
          </p:sp>
          <p:sp>
            <p:nvSpPr>
              <p:cNvPr id="2980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81" name="V17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V17</a:t>
                </a:r>
              </a:p>
            </p:txBody>
          </p:sp>
          <p:grpSp>
            <p:nvGrpSpPr>
              <p:cNvPr id="2987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82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83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4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5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6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89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91" name="Line"/>
          <p:cNvSpPr/>
          <p:nvPr/>
        </p:nvSpPr>
        <p:spPr>
          <a:xfrm>
            <a:off x="4024425" y="7838971"/>
            <a:ext cx="676102" cy="1075077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2" name="Line"/>
          <p:cNvSpPr/>
          <p:nvPr/>
        </p:nvSpPr>
        <p:spPr>
          <a:xfrm flipV="1">
            <a:off x="7716094" y="1724278"/>
            <a:ext cx="4057853" cy="850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3" name="Line"/>
          <p:cNvSpPr/>
          <p:nvPr/>
        </p:nvSpPr>
        <p:spPr>
          <a:xfrm>
            <a:off x="11825708" y="6987223"/>
            <a:ext cx="3861037" cy="434124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4" name="Line"/>
          <p:cNvSpPr/>
          <p:nvPr/>
        </p:nvSpPr>
        <p:spPr>
          <a:xfrm>
            <a:off x="6336344" y="11879624"/>
            <a:ext cx="9666309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3012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997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10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98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999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00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01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02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03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009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04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05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006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007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008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3011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013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3014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3015" name="Query: update(X,f1,1500,v5)    at t = 18"/>
          <p:cNvSpPr txBox="1"/>
          <p:nvPr/>
        </p:nvSpPr>
        <p:spPr>
          <a:xfrm>
            <a:off x="515238" y="1132712"/>
            <a:ext cx="12102985" cy="78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update(X,f1,1500,v5)    at t = 18</a:t>
            </a:r>
          </a:p>
        </p:txBody>
      </p:sp>
      <p:sp>
        <p:nvSpPr>
          <p:cNvPr id="3016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7" name="Line"/>
          <p:cNvSpPr/>
          <p:nvPr/>
        </p:nvSpPr>
        <p:spPr>
          <a:xfrm flipH="1">
            <a:off x="492267" y="6860223"/>
            <a:ext cx="843242" cy="383396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8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4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3019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32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20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021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22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23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024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25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031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26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27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28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29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30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33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35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51" name="Group"/>
          <p:cNvGrpSpPr/>
          <p:nvPr/>
        </p:nvGrpSpPr>
        <p:grpSpPr>
          <a:xfrm>
            <a:off x="5405123" y="8335179"/>
            <a:ext cx="5862215" cy="4361478"/>
            <a:chOff x="0" y="0"/>
            <a:chExt cx="5862214" cy="4361476"/>
          </a:xfrm>
        </p:grpSpPr>
        <p:sp>
          <p:nvSpPr>
            <p:cNvPr id="303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4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37" name="X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</a:t>
                </a:r>
              </a:p>
            </p:txBody>
          </p:sp>
          <p:sp>
            <p:nvSpPr>
              <p:cNvPr id="303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3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40" name="15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</a:t>
                </a:r>
              </a:p>
            </p:txBody>
          </p:sp>
          <p:sp>
            <p:nvSpPr>
              <p:cNvPr id="304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42" name="V17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V17</a:t>
                </a:r>
              </a:p>
            </p:txBody>
          </p:sp>
          <p:grpSp>
            <p:nvGrpSpPr>
              <p:cNvPr id="304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4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4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5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52" name="Line"/>
          <p:cNvSpPr/>
          <p:nvPr/>
        </p:nvSpPr>
        <p:spPr>
          <a:xfrm>
            <a:off x="4024425" y="7838971"/>
            <a:ext cx="676102" cy="1075077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3" name="Line"/>
          <p:cNvSpPr/>
          <p:nvPr/>
        </p:nvSpPr>
        <p:spPr>
          <a:xfrm flipV="1">
            <a:off x="7716094" y="1724278"/>
            <a:ext cx="4057853" cy="850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4" name="Line"/>
          <p:cNvSpPr/>
          <p:nvPr/>
        </p:nvSpPr>
        <p:spPr>
          <a:xfrm>
            <a:off x="11825708" y="6987223"/>
            <a:ext cx="3861037" cy="434124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5" name="Line"/>
          <p:cNvSpPr/>
          <p:nvPr/>
        </p:nvSpPr>
        <p:spPr>
          <a:xfrm>
            <a:off x="6336344" y="11879624"/>
            <a:ext cx="9666309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71" name="Group"/>
          <p:cNvGrpSpPr/>
          <p:nvPr/>
        </p:nvGrpSpPr>
        <p:grpSpPr>
          <a:xfrm>
            <a:off x="17825722" y="6593059"/>
            <a:ext cx="5862216" cy="4361478"/>
            <a:chOff x="0" y="0"/>
            <a:chExt cx="5862214" cy="4361476"/>
          </a:xfrm>
        </p:grpSpPr>
        <p:sp>
          <p:nvSpPr>
            <p:cNvPr id="305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6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57" name="X’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X’’’</a:t>
                </a:r>
              </a:p>
            </p:txBody>
          </p:sp>
          <p:sp>
            <p:nvSpPr>
              <p:cNvPr id="305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5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60" name="150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1500</a:t>
                </a:r>
              </a:p>
            </p:txBody>
          </p:sp>
          <p:sp>
            <p:nvSpPr>
              <p:cNvPr id="306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62" name="V18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V18</a:t>
                </a:r>
              </a:p>
            </p:txBody>
          </p:sp>
          <p:grpSp>
            <p:nvGrpSpPr>
              <p:cNvPr id="306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6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6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7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72" name="Line"/>
          <p:cNvSpPr/>
          <p:nvPr/>
        </p:nvSpPr>
        <p:spPr>
          <a:xfrm>
            <a:off x="6603999" y="6858001"/>
            <a:ext cx="11013815" cy="253905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3" name="Line"/>
          <p:cNvSpPr/>
          <p:nvPr/>
        </p:nvSpPr>
        <p:spPr>
          <a:xfrm flipH="1" flipV="1">
            <a:off x="12702296" y="1479902"/>
            <a:ext cx="7485199" cy="7228153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4" name="Line"/>
          <p:cNvSpPr/>
          <p:nvPr/>
        </p:nvSpPr>
        <p:spPr>
          <a:xfrm flipH="1">
            <a:off x="16221390" y="10283614"/>
            <a:ext cx="2490138" cy="122570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5" name="CONCERN:…"/>
          <p:cNvSpPr txBox="1"/>
          <p:nvPr/>
        </p:nvSpPr>
        <p:spPr>
          <a:xfrm>
            <a:off x="15304312" y="557454"/>
            <a:ext cx="9015376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CONCERN: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ARE CREATING EMPTY COPIES REPEATEDLY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ALTHOUGH IT WILL  NOT HAMPER THE ANSWER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BUT IT WILL SLOW DOWN THE ITERATION PERFORMANCE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lementary Operations:"/>
          <p:cNvSpPr txBox="1"/>
          <p:nvPr>
            <p:ph type="body" idx="21"/>
          </p:nvPr>
        </p:nvSpPr>
        <p:spPr>
          <a:xfrm>
            <a:off x="1206499" y="1054184"/>
            <a:ext cx="21971002" cy="1800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1097252">
              <a:lnSpc>
                <a:spcPct val="80000"/>
              </a:lnSpc>
              <a:defRPr spc="-112" sz="11250"/>
            </a:lvl1pPr>
          </a:lstStyle>
          <a:p>
            <a:pPr/>
            <a:r>
              <a:t>Elementary Operations: </a:t>
            </a:r>
          </a:p>
        </p:txBody>
      </p:sp>
      <p:graphicFrame>
        <p:nvGraphicFramePr>
          <p:cNvPr id="179" name="Table"/>
          <p:cNvGraphicFramePr/>
          <p:nvPr/>
        </p:nvGraphicFramePr>
        <p:xfrm>
          <a:off x="1212848" y="3820552"/>
          <a:ext cx="21971004" cy="825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58304"/>
              </a:tblGrid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start = init()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create_node(x, a)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iterate_over_LL(v)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update(x,f_i,val,v)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078" name="Suppose Node in any version ( cur t &gt;=15) looks like this"/>
          <p:cNvSpPr txBox="1"/>
          <p:nvPr/>
        </p:nvSpPr>
        <p:spPr>
          <a:xfrm>
            <a:off x="7060285" y="6627317"/>
            <a:ext cx="77742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Suppose Node in any version ( cur t &gt;=15) looks like this</a:t>
            </a:r>
          </a:p>
        </p:txBody>
      </p:sp>
      <p:sp>
        <p:nvSpPr>
          <p:cNvPr id="3079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095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080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93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81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082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83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84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85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86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092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87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88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089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090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091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3094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096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7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8" name="OPTIMISATION  with 1:1 OR 2:1 Approach"/>
          <p:cNvSpPr txBox="1"/>
          <p:nvPr/>
        </p:nvSpPr>
        <p:spPr>
          <a:xfrm>
            <a:off x="40640" y="240317"/>
            <a:ext cx="1018032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OR 2:1 Approach</a:t>
            </a:r>
          </a:p>
        </p:txBody>
      </p:sp>
      <p:sp>
        <p:nvSpPr>
          <p:cNvPr id="3099" name="WE ARE GOING TO PRESENT 1:1 SPLIT"/>
          <p:cNvSpPr txBox="1"/>
          <p:nvPr/>
        </p:nvSpPr>
        <p:spPr>
          <a:xfrm>
            <a:off x="7821155" y="10388295"/>
            <a:ext cx="8030490" cy="6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400"/>
            </a:lvl1pPr>
          </a:lstStyle>
          <a:p>
            <a:pPr/>
            <a:r>
              <a:t>WE ARE GOING TO PRESENT 1:1 SPLIT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02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  <p:sp>
        <p:nvSpPr>
          <p:cNvPr id="3103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11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0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1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0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0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0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0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0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1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11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1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1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11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114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15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1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120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1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2" name="Query: update(X,f1,15,v5)    at t = 16"/>
          <p:cNvSpPr txBox="1"/>
          <p:nvPr/>
        </p:nvSpPr>
        <p:spPr>
          <a:xfrm>
            <a:off x="63150" y="1273667"/>
            <a:ext cx="9345245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update(X,f1,15,v5)    at t = 16</a:t>
            </a:r>
          </a:p>
        </p:txBody>
      </p:sp>
      <p:grpSp>
        <p:nvGrpSpPr>
          <p:cNvPr id="3138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123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36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24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125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26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27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28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29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135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30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31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132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133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34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37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139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42" name="Group"/>
          <p:cNvGrpSpPr/>
          <p:nvPr/>
        </p:nvGrpSpPr>
        <p:grpSpPr>
          <a:xfrm>
            <a:off x="19323050" y="354485"/>
            <a:ext cx="5095724" cy="4219598"/>
            <a:chOff x="0" y="0"/>
            <a:chExt cx="5095723" cy="4219597"/>
          </a:xfrm>
        </p:grpSpPr>
        <p:pic>
          <p:nvPicPr>
            <p:cNvPr id="3140" name="Screenshot 2021-12-22 at 2.09.54 PM.png" descr="Screenshot 2021-12-22 at 2.09.54 PM.png"/>
            <p:cNvPicPr>
              <a:picLocks noChangeAspect="1"/>
            </p:cNvPicPr>
            <p:nvPr/>
          </p:nvPicPr>
          <p:blipFill>
            <a:blip r:embed="rId2">
              <a:alphaModFix amt="24974"/>
              <a:extLst/>
            </a:blip>
            <a:stretch>
              <a:fillRect/>
            </a:stretch>
          </p:blipFill>
          <p:spPr>
            <a:xfrm>
              <a:off x="0" y="0"/>
              <a:ext cx="5095724" cy="38473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1" name="IN 1:0 MODE"/>
            <p:cNvSpPr txBox="1"/>
            <p:nvPr/>
          </p:nvSpPr>
          <p:spPr>
            <a:xfrm>
              <a:off x="1595666" y="3758231"/>
              <a:ext cx="190439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 1:0 MODE</a:t>
              </a:r>
            </a:p>
          </p:txBody>
        </p:sp>
      </p:grpSp>
      <p:sp>
        <p:nvSpPr>
          <p:cNvPr id="3143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4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7" name="Connection Line"/>
          <p:cNvSpPr/>
          <p:nvPr/>
        </p:nvSpPr>
        <p:spPr>
          <a:xfrm>
            <a:off x="6444116" y="4347523"/>
            <a:ext cx="589902" cy="88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7" h="21600" fill="norm" stroke="1" extrusionOk="0">
                <a:moveTo>
                  <a:pt x="2957" y="0"/>
                </a:moveTo>
                <a:cubicBezTo>
                  <a:pt x="21600" y="9337"/>
                  <a:pt x="20614" y="16537"/>
                  <a:pt x="0" y="21600"/>
                </a:cubicBezTo>
              </a:path>
            </a:pathLst>
          </a:custGeom>
          <a:ln w="25400">
            <a:solidFill>
              <a:srgbClr val="FFFFFF">
                <a:alpha val="19855"/>
              </a:srgb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46" name="Updation in field and BP…"/>
          <p:cNvSpPr txBox="1"/>
          <p:nvPr/>
        </p:nvSpPr>
        <p:spPr>
          <a:xfrm>
            <a:off x="6491221" y="3719390"/>
            <a:ext cx="2353972" cy="78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Updation in field and BP</a:t>
            </a:r>
          </a:p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X’ done according to </a:t>
            </a:r>
          </a:p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These non_copied mods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50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166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51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64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52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53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54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55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56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57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163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58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59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160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161" name="mod(v17, f1,150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mod(v17, f1,150)</a:t>
                  </a:r>
                </a:p>
              </p:txBody>
            </p:sp>
            <p:sp>
              <p:nvSpPr>
                <p:cNvPr id="3162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65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167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8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9" name="Query: update(X,f1,150,v5)    at t = 17"/>
          <p:cNvSpPr txBox="1"/>
          <p:nvPr/>
        </p:nvSpPr>
        <p:spPr>
          <a:xfrm>
            <a:off x="63150" y="1273667"/>
            <a:ext cx="9664219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update(X,f1,150,v5)    at t = 17</a:t>
            </a:r>
          </a:p>
        </p:txBody>
      </p:sp>
      <p:grpSp>
        <p:nvGrpSpPr>
          <p:cNvPr id="3185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170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83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71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172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73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74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75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76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182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77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78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179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180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81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84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186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7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8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9" name="Line"/>
          <p:cNvSpPr/>
          <p:nvPr/>
        </p:nvSpPr>
        <p:spPr>
          <a:xfrm>
            <a:off x="6568360" y="5765800"/>
            <a:ext cx="1" cy="1554930"/>
          </a:xfrm>
          <a:prstGeom prst="line">
            <a:avLst/>
          </a:prstGeom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0" name="Mods added…"/>
          <p:cNvSpPr txBox="1"/>
          <p:nvPr/>
        </p:nvSpPr>
        <p:spPr>
          <a:xfrm>
            <a:off x="6564261" y="6643031"/>
            <a:ext cx="1171678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Mods added </a:t>
            </a:r>
          </a:p>
          <a:p>
            <a:pPr>
              <a:defRPr sz="1400"/>
            </a:pPr>
            <a:r>
              <a:t>As usual in </a:t>
            </a:r>
          </a:p>
          <a:p>
            <a:pPr>
              <a:defRPr sz="1400"/>
            </a:pPr>
            <a:r>
              <a:t>Default node</a:t>
            </a:r>
          </a:p>
        </p:txBody>
      </p:sp>
      <p:sp>
        <p:nvSpPr>
          <p:cNvPr id="3191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94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210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95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08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96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97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98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99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00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201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207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202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203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204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205" name="mod(v17, f1,150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mod(v17, f1,150)</a:t>
                  </a:r>
                </a:p>
              </p:txBody>
            </p:sp>
            <p:sp>
              <p:nvSpPr>
                <p:cNvPr id="3206" name="mod(v18, f1,1500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mod(v18, f1,1500)</a:t>
                  </a:r>
                </a:p>
              </p:txBody>
            </p:sp>
          </p:grpSp>
        </p:grpSp>
        <p:sp>
          <p:nvSpPr>
            <p:cNvPr id="3209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211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2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3" name="Query: update(X,f1,1500,v5)    at t = 18"/>
          <p:cNvSpPr txBox="1"/>
          <p:nvPr/>
        </p:nvSpPr>
        <p:spPr>
          <a:xfrm>
            <a:off x="63150" y="1273667"/>
            <a:ext cx="9983192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update(X,f1,1500,v5)    at t = 18</a:t>
            </a:r>
          </a:p>
        </p:txBody>
      </p:sp>
      <p:grpSp>
        <p:nvGrpSpPr>
          <p:cNvPr id="3229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21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2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215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21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21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218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21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220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22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22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222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223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224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25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228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230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1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2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3" name="Line"/>
          <p:cNvSpPr/>
          <p:nvPr/>
        </p:nvSpPr>
        <p:spPr>
          <a:xfrm>
            <a:off x="6568360" y="5765800"/>
            <a:ext cx="1" cy="1554930"/>
          </a:xfrm>
          <a:prstGeom prst="line">
            <a:avLst/>
          </a:prstGeom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4" name="Mods added…"/>
          <p:cNvSpPr txBox="1"/>
          <p:nvPr/>
        </p:nvSpPr>
        <p:spPr>
          <a:xfrm>
            <a:off x="6564261" y="6643031"/>
            <a:ext cx="1171678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Mods added </a:t>
            </a:r>
          </a:p>
          <a:p>
            <a:pPr>
              <a:defRPr sz="1400"/>
            </a:pPr>
            <a:r>
              <a:t>As usual in </a:t>
            </a:r>
          </a:p>
          <a:p>
            <a:pPr>
              <a:defRPr sz="1400"/>
            </a:pPr>
            <a:r>
              <a:t>Default node</a:t>
            </a:r>
          </a:p>
        </p:txBody>
      </p:sp>
      <p:sp>
        <p:nvSpPr>
          <p:cNvPr id="3235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  <p:sp>
        <p:nvSpPr>
          <p:cNvPr id="3236" name="CONCERN:…"/>
          <p:cNvSpPr txBox="1"/>
          <p:nvPr/>
        </p:nvSpPr>
        <p:spPr>
          <a:xfrm>
            <a:off x="16277640" y="7588116"/>
            <a:ext cx="6814720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CONCERN: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HERE WE ARE NOT CREATING  SUCCESSIVE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EMPTY_MOD NODE-copies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600">
                <a:solidFill>
                  <a:srgbClr val="000000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pPr>
            <a:r>
              <a:t>😀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</p:txBody>
      </p:sp>
      <p:pic>
        <p:nvPicPr>
          <p:cNvPr id="3237" name="Screenshot 2021-12-22 at 2.32.29 PM.png" descr="Screenshot 2021-12-22 at 2.32.29 PM.png"/>
          <p:cNvPicPr>
            <a:picLocks noChangeAspect="1"/>
          </p:cNvPicPr>
          <p:nvPr/>
        </p:nvPicPr>
        <p:blipFill>
          <a:blip r:embed="rId2">
            <a:alphaModFix amt="19348"/>
            <a:extLst/>
          </a:blip>
          <a:stretch>
            <a:fillRect/>
          </a:stretch>
        </p:blipFill>
        <p:spPr>
          <a:xfrm>
            <a:off x="16406986" y="3639801"/>
            <a:ext cx="6556028" cy="2809728"/>
          </a:xfrm>
          <a:prstGeom prst="rect">
            <a:avLst/>
          </a:prstGeom>
          <a:ln w="12700">
            <a:miter lim="400000"/>
          </a:ln>
        </p:spPr>
      </p:pic>
      <p:sp>
        <p:nvSpPr>
          <p:cNvPr id="3238" name="Problem in 1:0 Mode"/>
          <p:cNvSpPr txBox="1"/>
          <p:nvPr/>
        </p:nvSpPr>
        <p:spPr>
          <a:xfrm>
            <a:off x="18207634" y="5331917"/>
            <a:ext cx="295473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Problem in 1:0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Simulation Using Full Persistent Model"/>
          <p:cNvSpPr txBox="1"/>
          <p:nvPr>
            <p:ph type="title"/>
          </p:nvPr>
        </p:nvSpPr>
        <p:spPr>
          <a:xfrm>
            <a:off x="1206500" y="5651500"/>
            <a:ext cx="21971000" cy="1433163"/>
          </a:xfrm>
          <a:prstGeom prst="rect">
            <a:avLst/>
          </a:prstGeom>
        </p:spPr>
        <p:txBody>
          <a:bodyPr/>
          <a:lstStyle/>
          <a:p>
            <a:pPr lvl="1"/>
            <a:r>
              <a:t>Simulation Using Full Persistent Model </a:t>
            </a:r>
          </a:p>
        </p:txBody>
      </p:sp>
      <p:pic>
        <p:nvPicPr>
          <p:cNvPr id="3241" name="kWObU3wBMdHS43q6-ib2KJ-iC5tWqe7QcEITaNApbXEZfrik9E57_ve_BEPHO86z4Xrv8ikMdW0=w48-h48-c-k-nd.png" descr="kWObU3wBMdHS43q6-ib2KJ-iC5tWqe7QcEITaNApbXEZfrik9E57_ve_BEPHO86z4Xrv8ikMdW0=w48-h48-c-k-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7800" y="7213600"/>
            <a:ext cx="2787966" cy="2787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Query: init_LL(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79" sz="4000"/>
            </a:lvl1pPr>
          </a:lstStyle>
          <a:p>
            <a:pPr/>
            <a:r>
              <a:t>Query: init_LL()</a:t>
            </a:r>
          </a:p>
        </p:txBody>
      </p:sp>
      <p:sp>
        <p:nvSpPr>
          <p:cNvPr id="3244" name="Current time, t = 0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0</a:t>
            </a:r>
          </a:p>
        </p:txBody>
      </p:sp>
      <p:sp>
        <p:nvSpPr>
          <p:cNvPr id="324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6" name="V0"/>
          <p:cNvSpPr/>
          <p:nvPr/>
        </p:nvSpPr>
        <p:spPr>
          <a:xfrm>
            <a:off x="21170307" y="1610372"/>
            <a:ext cx="681958" cy="62648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V0</a:t>
            </a:r>
          </a:p>
        </p:txBody>
      </p:sp>
      <p:sp>
        <p:nvSpPr>
          <p:cNvPr id="324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51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4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5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52" name="Line"/>
          <p:cNvSpPr/>
          <p:nvPr/>
        </p:nvSpPr>
        <p:spPr>
          <a:xfrm>
            <a:off x="9879065" y="610041"/>
            <a:ext cx="11276555" cy="12811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Current time, t = 1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</a:t>
            </a:r>
          </a:p>
        </p:txBody>
      </p:sp>
      <p:sp>
        <p:nvSpPr>
          <p:cNvPr id="32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60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5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5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61" name="Line"/>
          <p:cNvSpPr/>
          <p:nvPr/>
        </p:nvSpPr>
        <p:spPr>
          <a:xfrm>
            <a:off x="9879065" y="610041"/>
            <a:ext cx="11276555" cy="12811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77" name="Group"/>
          <p:cNvGrpSpPr/>
          <p:nvPr/>
        </p:nvGrpSpPr>
        <p:grpSpPr>
          <a:xfrm>
            <a:off x="246485" y="1759712"/>
            <a:ext cx="4273608" cy="2443503"/>
            <a:chOff x="0" y="0"/>
            <a:chExt cx="4273606" cy="2443502"/>
          </a:xfrm>
        </p:grpSpPr>
        <p:sp>
          <p:nvSpPr>
            <p:cNvPr id="3262" name="BP"/>
            <p:cNvSpPr/>
            <p:nvPr/>
          </p:nvSpPr>
          <p:spPr>
            <a:xfrm>
              <a:off x="1287254" y="1156378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75" name="Group"/>
            <p:cNvGrpSpPr/>
            <p:nvPr/>
          </p:nvGrpSpPr>
          <p:grpSpPr>
            <a:xfrm>
              <a:off x="-1" y="0"/>
              <a:ext cx="4273608" cy="2443503"/>
              <a:chOff x="0" y="0"/>
              <a:chExt cx="4273606" cy="2443502"/>
            </a:xfrm>
          </p:grpSpPr>
          <p:sp>
            <p:nvSpPr>
              <p:cNvPr id="3263" name="A"/>
              <p:cNvSpPr/>
              <p:nvPr/>
            </p:nvSpPr>
            <p:spPr>
              <a:xfrm>
                <a:off x="2405" y="264246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264" name="DEFAULT FIELDS"/>
              <p:cNvSpPr/>
              <p:nvPr/>
            </p:nvSpPr>
            <p:spPr>
              <a:xfrm>
                <a:off x="185079" y="374798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265" name="BACK POINTERS"/>
              <p:cNvSpPr/>
              <p:nvPr/>
            </p:nvSpPr>
            <p:spPr>
              <a:xfrm>
                <a:off x="1181568" y="374798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266" name="1"/>
              <p:cNvSpPr/>
              <p:nvPr/>
            </p:nvSpPr>
            <p:spPr>
              <a:xfrm>
                <a:off x="264921" y="595901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67" name="Rectangle"/>
              <p:cNvSpPr/>
              <p:nvPr/>
            </p:nvSpPr>
            <p:spPr>
              <a:xfrm>
                <a:off x="264921" y="1807250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268" name="V1"/>
              <p:cNvSpPr/>
              <p:nvPr/>
            </p:nvSpPr>
            <p:spPr>
              <a:xfrm>
                <a:off x="-1" y="0"/>
                <a:ext cx="1460869" cy="29073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274" name="Group"/>
              <p:cNvGrpSpPr/>
              <p:nvPr/>
            </p:nvGrpSpPr>
            <p:grpSpPr>
              <a:xfrm>
                <a:off x="2469622" y="374660"/>
                <a:ext cx="1620552" cy="2018360"/>
                <a:chOff x="0" y="0"/>
                <a:chExt cx="1620550" cy="2018358"/>
              </a:xfrm>
            </p:grpSpPr>
            <p:sp>
              <p:nvSpPr>
                <p:cNvPr id="32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270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276" name="-"/>
            <p:cNvSpPr/>
            <p:nvPr/>
          </p:nvSpPr>
          <p:spPr>
            <a:xfrm>
              <a:off x="1312870" y="999667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grpSp>
        <p:nvGrpSpPr>
          <p:cNvPr id="3280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278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79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sp>
        <p:nvSpPr>
          <p:cNvPr id="3281" name="Line"/>
          <p:cNvSpPr/>
          <p:nvPr/>
        </p:nvSpPr>
        <p:spPr>
          <a:xfrm>
            <a:off x="1030900" y="1853083"/>
            <a:ext cx="20246581" cy="10009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8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28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28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28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6" name="Query: add(A,_,v0,1)"/>
          <p:cNvSpPr txBox="1"/>
          <p:nvPr/>
        </p:nvSpPr>
        <p:spPr>
          <a:xfrm>
            <a:off x="76961" y="1951"/>
            <a:ext cx="700887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add(A,_,v0,1)</a:t>
            </a:r>
          </a:p>
        </p:txBody>
      </p:sp>
      <p:grpSp>
        <p:nvGrpSpPr>
          <p:cNvPr id="3289" name="Group"/>
          <p:cNvGrpSpPr/>
          <p:nvPr/>
        </p:nvGrpSpPr>
        <p:grpSpPr>
          <a:xfrm>
            <a:off x="9653651" y="7442199"/>
            <a:ext cx="7008876" cy="5321656"/>
            <a:chOff x="0" y="1233119"/>
            <a:chExt cx="7008875" cy="5321654"/>
          </a:xfrm>
        </p:grpSpPr>
        <p:sp>
          <p:nvSpPr>
            <p:cNvPr id="3287" name="add(X,W,v90,1000)    at time = 95…"/>
            <p:cNvSpPr/>
            <p:nvPr/>
          </p:nvSpPr>
          <p:spPr>
            <a:xfrm>
              <a:off x="0" y="1233119"/>
              <a:ext cx="70088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80000"/>
                </a:lnSpc>
                <a:defRPr spc="-119" sz="60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add(X,W,v90,1000)    at time = 95</a:t>
              </a:r>
            </a:p>
            <a:p>
              <a:pPr>
                <a:lnSpc>
                  <a:spcPct val="80000"/>
                </a:lnSpc>
                <a:defRPr spc="-119" sz="60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Includes</a:t>
              </a:r>
            </a:p>
          </p:txBody>
        </p:sp>
        <p:graphicFrame>
          <p:nvGraphicFramePr>
            <p:cNvPr id="3288" name="Table"/>
            <p:cNvGraphicFramePr/>
            <p:nvPr/>
          </p:nvGraphicFramePr>
          <p:xfrm>
            <a:off x="88688" y="2465373"/>
            <a:ext cx="6756401" cy="40894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6702975"/>
                </a:tblGrid>
                <a:tr h="1056743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Create new node X with f1 = 1000, defaultVersion = v95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665705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update(W,f2,X,v90)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2052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update(X, bp, W, v90) [here, update means set at default level ]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91026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Add v95 under v90 in version tree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290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Current time, t = 2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2</a:t>
            </a:r>
          </a:p>
        </p:txBody>
      </p:sp>
      <p:sp>
        <p:nvSpPr>
          <p:cNvPr id="32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98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96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97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99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1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30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1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30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0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0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0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0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0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31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3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0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0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1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1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316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7" name="Query: add(B,A,v1,2)"/>
          <p:cNvSpPr txBox="1"/>
          <p:nvPr/>
        </p:nvSpPr>
        <p:spPr>
          <a:xfrm>
            <a:off x="76961" y="1951"/>
            <a:ext cx="716432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add(B,A,v1,2)</a:t>
            </a:r>
          </a:p>
        </p:txBody>
      </p:sp>
      <p:grpSp>
        <p:nvGrpSpPr>
          <p:cNvPr id="333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3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31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2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32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3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3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2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3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33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38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336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337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341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339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340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342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3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46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344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345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347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8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Current time, t = 3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3</a:t>
            </a:r>
          </a:p>
        </p:txBody>
      </p:sp>
      <p:sp>
        <p:nvSpPr>
          <p:cNvPr id="335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356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35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35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357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7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35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7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35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6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6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6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6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6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37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36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6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7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374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5" name="Query: add(C,B,v2,3)"/>
          <p:cNvSpPr txBox="1"/>
          <p:nvPr/>
        </p:nvSpPr>
        <p:spPr>
          <a:xfrm>
            <a:off x="76961" y="1951"/>
            <a:ext cx="720699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add(C,B,v2,3)</a:t>
            </a:r>
          </a:p>
        </p:txBody>
      </p:sp>
      <p:grpSp>
        <p:nvGrpSpPr>
          <p:cNvPr id="3391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37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8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377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7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7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80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81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382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38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3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8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90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392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3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9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39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39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39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39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39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40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1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04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402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403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405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40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1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0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0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0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1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411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41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41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1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1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2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42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42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42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42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8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9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Current time, t = 4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4</a:t>
            </a:r>
          </a:p>
        </p:txBody>
      </p:sp>
      <p:sp>
        <p:nvSpPr>
          <p:cNvPr id="343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437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43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3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438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54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439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52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440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441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42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43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444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445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451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44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4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4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4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5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53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455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6" name="Query: add(D,C,v3,4)"/>
          <p:cNvSpPr txBox="1"/>
          <p:nvPr/>
        </p:nvSpPr>
        <p:spPr>
          <a:xfrm>
            <a:off x="76961" y="1951"/>
            <a:ext cx="723519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add(D,C,v3,4)</a:t>
            </a:r>
          </a:p>
        </p:txBody>
      </p:sp>
      <p:grpSp>
        <p:nvGrpSpPr>
          <p:cNvPr id="347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45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7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5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45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6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6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46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6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46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6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6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7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47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77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475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76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480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478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479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481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2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8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48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48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48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4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8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9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49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49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4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9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0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503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4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50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50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50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9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2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51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2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1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51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1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1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51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51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52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1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1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1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2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2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2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52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30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3528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529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531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2" name="Line"/>
          <p:cNvSpPr/>
          <p:nvPr/>
        </p:nvSpPr>
        <p:spPr>
          <a:xfrm flipV="1">
            <a:off x="1422419" y="6177559"/>
            <a:ext cx="19635152" cy="496426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3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y we need Full Persistent Data-structu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Why we need Full Persistent Data-structure?</a:t>
            </a:r>
          </a:p>
        </p:txBody>
      </p:sp>
      <p:sp>
        <p:nvSpPr>
          <p:cNvPr id="182" name="Basic Ide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Basic Idea</a:t>
            </a:r>
          </a:p>
        </p:txBody>
      </p:sp>
      <p:sp>
        <p:nvSpPr>
          <p:cNvPr id="183" name="Now we can modify any pervious vers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we can modify any pervious version.</a:t>
            </a:r>
          </a:p>
          <a:p>
            <a:pPr/>
            <a:r>
              <a:t>Branching of versions - is possible</a:t>
            </a:r>
          </a:p>
          <a:p>
            <a:pPr/>
            <a:r>
              <a:t>In Partial Persistent Data Structure we saw Linear Ordering of versions, pervious versions were in read-only state. We could modify the latest version of any node.</a:t>
            </a:r>
          </a:p>
          <a:p>
            <a:pPr/>
            <a:r>
              <a:t>But, in Full Persistent Mode, we can branch the version order using Version Tree (</a:t>
            </a:r>
            <a:r>
              <a:rPr i="1"/>
              <a:t>optimisation can be done using Order Maintenance List</a:t>
            </a:r>
            <a:r>
              <a:t>) and modify any node at any version.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Current time, t = 5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5</a:t>
            </a:r>
          </a:p>
        </p:txBody>
      </p:sp>
      <p:sp>
        <p:nvSpPr>
          <p:cNvPr id="35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541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53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4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542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58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543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56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544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45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46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47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548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549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555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55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51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57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559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0" name="Query: update(B,f1,10,v4)"/>
          <p:cNvSpPr txBox="1"/>
          <p:nvPr/>
        </p:nvSpPr>
        <p:spPr>
          <a:xfrm>
            <a:off x="76961" y="1951"/>
            <a:ext cx="88247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update(B,f1,10,v4)</a:t>
            </a:r>
          </a:p>
        </p:txBody>
      </p:sp>
      <p:grpSp>
        <p:nvGrpSpPr>
          <p:cNvPr id="357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5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6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5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6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56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56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5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6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5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7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57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57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8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58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58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58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58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6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58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58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59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06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59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0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92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59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9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95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596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597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60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9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9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05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607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8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11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609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610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612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3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2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61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2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1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1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1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1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61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62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62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2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2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63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363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63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63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6" name="Line"/>
          <p:cNvSpPr/>
          <p:nvPr/>
        </p:nvSpPr>
        <p:spPr>
          <a:xfrm flipV="1">
            <a:off x="1422419" y="6202959"/>
            <a:ext cx="19635152" cy="496426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7" name="Line"/>
          <p:cNvSpPr/>
          <p:nvPr/>
        </p:nvSpPr>
        <p:spPr>
          <a:xfrm>
            <a:off x="3911525" y="5694675"/>
            <a:ext cx="17302693" cy="160392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40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3638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639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641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2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Current time, t = 6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6</a:t>
            </a:r>
          </a:p>
        </p:txBody>
      </p:sp>
      <p:sp>
        <p:nvSpPr>
          <p:cNvPr id="364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650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64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4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66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65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6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65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65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5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5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65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65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66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6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5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6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667" name="Query: update(B,f1,15,v5)"/>
          <p:cNvSpPr txBox="1"/>
          <p:nvPr/>
        </p:nvSpPr>
        <p:spPr>
          <a:xfrm>
            <a:off x="76961" y="1951"/>
            <a:ext cx="88247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update(B,f1,15,v5)</a:t>
            </a:r>
          </a:p>
        </p:txBody>
      </p:sp>
      <p:grpSp>
        <p:nvGrpSpPr>
          <p:cNvPr id="368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66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8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6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67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7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7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67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67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68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7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7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67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67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7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8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68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0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68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9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8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68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8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9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69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9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69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9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9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0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70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1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70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1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70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70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0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0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70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71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71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71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1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1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72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2" name="Line"/>
          <p:cNvSpPr/>
          <p:nvPr/>
        </p:nvSpPr>
        <p:spPr>
          <a:xfrm>
            <a:off x="9799893" y="759961"/>
            <a:ext cx="11372453" cy="93435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3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6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724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25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729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727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728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730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1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4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732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733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735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8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736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737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739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0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74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74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74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5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6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74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74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75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53" name="Group"/>
          <p:cNvGrpSpPr/>
          <p:nvPr/>
        </p:nvGrpSpPr>
        <p:grpSpPr>
          <a:xfrm>
            <a:off x="21008719" y="7489539"/>
            <a:ext cx="2419549" cy="788302"/>
            <a:chOff x="0" y="0"/>
            <a:chExt cx="2419548" cy="788301"/>
          </a:xfrm>
        </p:grpSpPr>
        <p:sp>
          <p:nvSpPr>
            <p:cNvPr id="3751" name="V6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752" name="[ 1,15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754" name="Line"/>
          <p:cNvSpPr/>
          <p:nvPr/>
        </p:nvSpPr>
        <p:spPr>
          <a:xfrm>
            <a:off x="21410072" y="7106677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5" name="Line"/>
          <p:cNvSpPr/>
          <p:nvPr/>
        </p:nvSpPr>
        <p:spPr>
          <a:xfrm>
            <a:off x="4291271" y="6129630"/>
            <a:ext cx="16850910" cy="164211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6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Current time, t = 7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7</a:t>
            </a:r>
          </a:p>
        </p:txBody>
      </p:sp>
      <p:sp>
        <p:nvSpPr>
          <p:cNvPr id="375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0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1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764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3762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763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780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765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78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766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767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68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69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770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771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777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77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7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79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781" name="Query: update(C,f1,30,v6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update(C,f1,30,v6)</a:t>
            </a:r>
          </a:p>
        </p:txBody>
      </p:sp>
      <p:grpSp>
        <p:nvGrpSpPr>
          <p:cNvPr id="379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78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9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78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78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8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8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78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78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79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78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90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791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79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9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9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79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15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80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1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801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80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0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04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80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806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81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8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08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380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1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1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81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17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3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8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81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8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2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8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82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8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8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2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3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83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6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7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4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83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3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84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84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84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84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45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4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84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84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84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85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85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85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4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7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855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856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858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9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0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86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86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86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7" name="Group"/>
          <p:cNvGrpSpPr/>
          <p:nvPr/>
        </p:nvGrpSpPr>
        <p:grpSpPr>
          <a:xfrm>
            <a:off x="21008719" y="7489539"/>
            <a:ext cx="2419549" cy="788302"/>
            <a:chOff x="0" y="0"/>
            <a:chExt cx="2419548" cy="788301"/>
          </a:xfrm>
        </p:grpSpPr>
        <p:sp>
          <p:nvSpPr>
            <p:cNvPr id="3865" name="V6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866" name="[ 1,15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868" name="Line"/>
          <p:cNvSpPr/>
          <p:nvPr/>
        </p:nvSpPr>
        <p:spPr>
          <a:xfrm>
            <a:off x="21410072" y="7106677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9" name="Line"/>
          <p:cNvSpPr/>
          <p:nvPr/>
        </p:nvSpPr>
        <p:spPr>
          <a:xfrm>
            <a:off x="4291271" y="6129630"/>
            <a:ext cx="16850910" cy="164211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72" name="Group"/>
          <p:cNvGrpSpPr/>
          <p:nvPr/>
        </p:nvGrpSpPr>
        <p:grpSpPr>
          <a:xfrm>
            <a:off x="21008719" y="8532815"/>
            <a:ext cx="2663740" cy="788303"/>
            <a:chOff x="0" y="0"/>
            <a:chExt cx="2663739" cy="788301"/>
          </a:xfrm>
        </p:grpSpPr>
        <p:sp>
          <p:nvSpPr>
            <p:cNvPr id="3870" name="V7"/>
            <p:cNvSpPr/>
            <p:nvPr/>
          </p:nvSpPr>
          <p:spPr>
            <a:xfrm>
              <a:off x="0" y="96527"/>
              <a:ext cx="1057979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3871" name="[ 1,15,30,4]"/>
            <p:cNvSpPr txBox="1"/>
            <p:nvPr/>
          </p:nvSpPr>
          <p:spPr>
            <a:xfrm>
              <a:off x="969013" y="0"/>
              <a:ext cx="1694727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3873" name="Line"/>
          <p:cNvSpPr/>
          <p:nvPr/>
        </p:nvSpPr>
        <p:spPr>
          <a:xfrm>
            <a:off x="21410072" y="8149954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4" name="Line"/>
          <p:cNvSpPr/>
          <p:nvPr/>
        </p:nvSpPr>
        <p:spPr>
          <a:xfrm>
            <a:off x="3743510" y="8854235"/>
            <a:ext cx="17300501" cy="8405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5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Current time, t = 8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8</a:t>
            </a:r>
          </a:p>
        </p:txBody>
      </p:sp>
      <p:sp>
        <p:nvSpPr>
          <p:cNvPr id="387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883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3881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82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899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884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97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885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886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87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88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889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890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896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89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9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98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900" name="Query: update(B,f1,100,v5)"/>
          <p:cNvSpPr txBox="1"/>
          <p:nvPr/>
        </p:nvSpPr>
        <p:spPr>
          <a:xfrm>
            <a:off x="76961" y="1951"/>
            <a:ext cx="923315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update(B,f1,100,v5)</a:t>
            </a:r>
          </a:p>
        </p:txBody>
      </p:sp>
      <p:grpSp>
        <p:nvGrpSpPr>
          <p:cNvPr id="391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90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1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0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90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0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0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90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90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91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0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910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911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39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1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91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34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91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3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20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92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2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23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92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925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93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2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27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392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2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3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3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935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6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2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93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5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38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93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4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41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94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943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94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4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51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953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4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5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6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9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957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58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962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960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961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963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4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6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96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96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96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96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97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97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3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97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97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97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8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9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8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98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98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98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8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398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98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98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398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398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399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2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399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399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399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7" name="Line"/>
          <p:cNvSpPr/>
          <p:nvPr/>
        </p:nvSpPr>
        <p:spPr>
          <a:xfrm>
            <a:off x="3681795" y="9043698"/>
            <a:ext cx="18069861" cy="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8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9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Current time, t = 9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9</a:t>
            </a:r>
          </a:p>
        </p:txBody>
      </p:sp>
      <p:sp>
        <p:nvSpPr>
          <p:cNvPr id="400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007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00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00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02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00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2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00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01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1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1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01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01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02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01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1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2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024" name="Query: update(C,f1,35,v8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update(C,f1,35,v8)</a:t>
            </a:r>
          </a:p>
        </p:txBody>
      </p:sp>
      <p:grpSp>
        <p:nvGrpSpPr>
          <p:cNvPr id="404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0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2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0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2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03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03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0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33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034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035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0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3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04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8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04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5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44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04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4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47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04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049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05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5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51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052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05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5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5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059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0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6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0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6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06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06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0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6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7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07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9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0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8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08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08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08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08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08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08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8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9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08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09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09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9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09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09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09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7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0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098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099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101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2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3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6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104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05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107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0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10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10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111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4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112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113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115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6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11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11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12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1" name="Line"/>
          <p:cNvSpPr/>
          <p:nvPr/>
        </p:nvSpPr>
        <p:spPr>
          <a:xfrm>
            <a:off x="3681795" y="8755129"/>
            <a:ext cx="18069861" cy="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2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3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2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12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12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12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8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Current time, t = 11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11</a:t>
            </a:r>
          </a:p>
        </p:txBody>
      </p:sp>
      <p:sp>
        <p:nvSpPr>
          <p:cNvPr id="413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13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13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13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15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13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5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13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3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4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4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4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4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14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1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4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14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4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4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5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153" name="Query: update(C,f1,300,v5)"/>
          <p:cNvSpPr txBox="1"/>
          <p:nvPr/>
        </p:nvSpPr>
        <p:spPr>
          <a:xfrm>
            <a:off x="76961" y="1951"/>
            <a:ext cx="926135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update(C,f1,300,v5)</a:t>
            </a:r>
          </a:p>
        </p:txBody>
      </p:sp>
      <p:grpSp>
        <p:nvGrpSpPr>
          <p:cNvPr id="416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15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6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5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5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5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5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5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6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16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6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6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16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16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16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6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17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8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17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8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7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7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7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7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7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7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18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7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8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18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182" name="mod(f1,300,v9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mod(f1,300,v9)</a:t>
                  </a:r>
                </a:p>
              </p:txBody>
            </p:sp>
            <p:sp>
              <p:nvSpPr>
                <p:cNvPr id="418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8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188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0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19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20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9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9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9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9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9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9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20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9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9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9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0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0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20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20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8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9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12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210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211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215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213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214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216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17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21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21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22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22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22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22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26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22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22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23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31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32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5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233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34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236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9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23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3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240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43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24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24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244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45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48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246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247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249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0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1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2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5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25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25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25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7" name="Line"/>
          <p:cNvSpPr/>
          <p:nvPr/>
        </p:nvSpPr>
        <p:spPr>
          <a:xfrm>
            <a:off x="4005351" y="2555082"/>
            <a:ext cx="15591114" cy="75046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60" name="Group"/>
          <p:cNvGrpSpPr/>
          <p:nvPr/>
        </p:nvGrpSpPr>
        <p:grpSpPr>
          <a:xfrm>
            <a:off x="19216489" y="9580371"/>
            <a:ext cx="2504678" cy="829666"/>
            <a:chOff x="0" y="0"/>
            <a:chExt cx="2504677" cy="829665"/>
          </a:xfrm>
        </p:grpSpPr>
        <p:sp>
          <p:nvSpPr>
            <p:cNvPr id="4258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259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4261" name="Line"/>
          <p:cNvSpPr/>
          <p:nvPr/>
        </p:nvSpPr>
        <p:spPr>
          <a:xfrm>
            <a:off x="19687904" y="929943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62" name="Line"/>
          <p:cNvSpPr/>
          <p:nvPr/>
        </p:nvSpPr>
        <p:spPr>
          <a:xfrm>
            <a:off x="4025639" y="9867657"/>
            <a:ext cx="17382173" cy="184758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65" name="Group"/>
          <p:cNvGrpSpPr/>
          <p:nvPr/>
        </p:nvGrpSpPr>
        <p:grpSpPr>
          <a:xfrm>
            <a:off x="21265095" y="11192215"/>
            <a:ext cx="2504679" cy="829666"/>
            <a:chOff x="0" y="0"/>
            <a:chExt cx="2504677" cy="829665"/>
          </a:xfrm>
        </p:grpSpPr>
        <p:sp>
          <p:nvSpPr>
            <p:cNvPr id="4263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264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266" name="Line"/>
          <p:cNvSpPr/>
          <p:nvPr/>
        </p:nvSpPr>
        <p:spPr>
          <a:xfrm>
            <a:off x="21437087" y="7111410"/>
            <a:ext cx="266668" cy="422876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67" name="Line"/>
          <p:cNvSpPr/>
          <p:nvPr/>
        </p:nvSpPr>
        <p:spPr>
          <a:xfrm flipH="1">
            <a:off x="1674480" y="551829"/>
            <a:ext cx="8406270" cy="1376239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Current time, t = 12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12</a:t>
            </a:r>
          </a:p>
        </p:txBody>
      </p:sp>
      <p:sp>
        <p:nvSpPr>
          <p:cNvPr id="427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7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7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27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27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27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29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27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28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27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7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27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28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8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8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28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2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28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28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8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8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29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292" name="Query: update(C,f1,333,v9)"/>
          <p:cNvSpPr txBox="1"/>
          <p:nvPr/>
        </p:nvSpPr>
        <p:spPr>
          <a:xfrm>
            <a:off x="76961" y="1951"/>
            <a:ext cx="926135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update(C,f1,333,v9)</a:t>
            </a:r>
          </a:p>
        </p:txBody>
      </p:sp>
      <p:grpSp>
        <p:nvGrpSpPr>
          <p:cNvPr id="4308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29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0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294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9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29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297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98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99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30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0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01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302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303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30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307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309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10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26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31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2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312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1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31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315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16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17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32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1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19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320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321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322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325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327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28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44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32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4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330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3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33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333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3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35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34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3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3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3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3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4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343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345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6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7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8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34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35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35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35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35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35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56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9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357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358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360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3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361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362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364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65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36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36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36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0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1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4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372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73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375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8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376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77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379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2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38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38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383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4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7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38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38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388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9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0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1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94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392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93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395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6" name="Line"/>
          <p:cNvSpPr/>
          <p:nvPr/>
        </p:nvSpPr>
        <p:spPr>
          <a:xfrm>
            <a:off x="3988510" y="2552207"/>
            <a:ext cx="16555895" cy="750757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9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39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9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40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01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40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40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40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06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9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40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40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410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1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Current time, t = 13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13</a:t>
            </a:r>
          </a:p>
        </p:txBody>
      </p:sp>
      <p:sp>
        <p:nvSpPr>
          <p:cNvPr id="441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419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417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418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43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42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3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42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42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2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2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42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42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43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42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28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42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43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436" name="Query: update(B,f1,111,v2)"/>
          <p:cNvSpPr txBox="1"/>
          <p:nvPr/>
        </p:nvSpPr>
        <p:spPr>
          <a:xfrm>
            <a:off x="76961" y="1951"/>
            <a:ext cx="923315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update(B,f1,111,v2)</a:t>
            </a:r>
          </a:p>
        </p:txBody>
      </p:sp>
      <p:grpSp>
        <p:nvGrpSpPr>
          <p:cNvPr id="445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43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5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3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43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4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4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44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44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44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45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446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447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448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45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45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5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7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4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5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4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5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46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46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4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6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46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465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466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46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471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72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8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47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8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7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47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7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7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47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7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48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8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81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48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48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1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2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9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49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49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49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49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49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49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0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0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50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50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50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0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50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50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50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9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1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51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51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51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4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5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1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51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51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51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2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52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52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52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2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52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52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52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28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3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52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53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53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3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4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5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3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53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53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53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40" name="Line"/>
          <p:cNvSpPr/>
          <p:nvPr/>
        </p:nvSpPr>
        <p:spPr>
          <a:xfrm>
            <a:off x="4039569" y="2552180"/>
            <a:ext cx="16504836" cy="7507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4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54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54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54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45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4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54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54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54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0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5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55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55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55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6" name="Line"/>
          <p:cNvSpPr/>
          <p:nvPr/>
        </p:nvSpPr>
        <p:spPr>
          <a:xfrm flipV="1">
            <a:off x="3986867" y="4645797"/>
            <a:ext cx="15417743" cy="247485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5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55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55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456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1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Current time, t = 14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14</a:t>
            </a:r>
          </a:p>
        </p:txBody>
      </p:sp>
      <p:sp>
        <p:nvSpPr>
          <p:cNvPr id="456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569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567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568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58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57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58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57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7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7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7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7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7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58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57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578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57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8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8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58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586" name="Query: update(D,f1,40,v7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update(D,f1,40,v7)</a:t>
            </a:r>
          </a:p>
        </p:txBody>
      </p:sp>
      <p:grpSp>
        <p:nvGrpSpPr>
          <p:cNvPr id="460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5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58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59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59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5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5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595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596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597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598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60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60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0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2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60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1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60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0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0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61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1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61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61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61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61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615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616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61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621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22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3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62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3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62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2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2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2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2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63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63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63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63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63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63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63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63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1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2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4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64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64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64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64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64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64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0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5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65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65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65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5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65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65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65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9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6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66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66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66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4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5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6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66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66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66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7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67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67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67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7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67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67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67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78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8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67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68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68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3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4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5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8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68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68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68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0" name="Line"/>
          <p:cNvSpPr/>
          <p:nvPr/>
        </p:nvSpPr>
        <p:spPr>
          <a:xfrm>
            <a:off x="3857555" y="2518259"/>
            <a:ext cx="16686851" cy="75415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9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69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69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69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5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9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69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69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69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0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0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70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70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70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6" name="Line"/>
          <p:cNvSpPr/>
          <p:nvPr/>
        </p:nvSpPr>
        <p:spPr>
          <a:xfrm flipV="1">
            <a:off x="3986867" y="4645797"/>
            <a:ext cx="15417743" cy="247485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0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70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70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471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11" name="Line"/>
          <p:cNvSpPr/>
          <p:nvPr/>
        </p:nvSpPr>
        <p:spPr>
          <a:xfrm flipV="1">
            <a:off x="4024365" y="9858489"/>
            <a:ext cx="18444190" cy="192282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1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471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471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471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16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471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1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73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473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74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73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73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75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74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5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74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4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4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4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74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4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75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74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4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75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75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75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75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75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477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75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7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5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6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6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6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76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6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77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76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6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76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76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76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77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77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7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9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77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8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7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7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7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8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78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8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78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7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8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78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786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787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79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79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9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0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79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80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9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9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9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9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79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0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80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80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80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80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0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0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80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81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1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1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81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81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81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81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81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81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81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82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82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82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82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82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82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82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83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3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83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83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83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3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83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83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83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83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84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84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84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84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84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84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84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85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5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85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85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85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5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85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85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85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6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85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86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86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6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486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486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486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8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486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88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87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487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7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73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7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75" name="V1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grpSp>
            <p:nvGrpSpPr>
              <p:cNvPr id="488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87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87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7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7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8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883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885" name="STEP 1…"/>
          <p:cNvSpPr txBox="1"/>
          <p:nvPr/>
        </p:nvSpPr>
        <p:spPr>
          <a:xfrm>
            <a:off x="6538456" y="11394992"/>
            <a:ext cx="3805734" cy="218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1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CREATE AN EMPTY NODE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NAMED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WITH DEF. VERSION V15</a:t>
            </a:r>
          </a:p>
        </p:txBody>
      </p:sp>
      <p:sp>
        <p:nvSpPr>
          <p:cNvPr id="488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488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88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488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4890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489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93" name="Line"/>
          <p:cNvSpPr/>
          <p:nvPr/>
        </p:nvSpPr>
        <p:spPr>
          <a:xfrm>
            <a:off x="7692384" y="8386992"/>
            <a:ext cx="13456729" cy="489595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89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89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roblem in Partial Persisten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in Partial Persistent Mode</a:t>
            </a:r>
          </a:p>
        </p:txBody>
      </p:sp>
      <p:sp>
        <p:nvSpPr>
          <p:cNvPr id="186" name="V5"/>
          <p:cNvSpPr/>
          <p:nvPr/>
        </p:nvSpPr>
        <p:spPr>
          <a:xfrm>
            <a:off x="4021419" y="4412410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V5</a:t>
            </a:r>
          </a:p>
        </p:txBody>
      </p:sp>
      <p:sp>
        <p:nvSpPr>
          <p:cNvPr id="187" name="V6"/>
          <p:cNvSpPr/>
          <p:nvPr/>
        </p:nvSpPr>
        <p:spPr>
          <a:xfrm>
            <a:off x="4021419" y="5816458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V6</a:t>
            </a:r>
          </a:p>
        </p:txBody>
      </p:sp>
      <p:sp>
        <p:nvSpPr>
          <p:cNvPr id="188" name="V7"/>
          <p:cNvSpPr/>
          <p:nvPr/>
        </p:nvSpPr>
        <p:spPr>
          <a:xfrm>
            <a:off x="4021419" y="7119781"/>
            <a:ext cx="1097292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V7</a:t>
            </a:r>
          </a:p>
        </p:txBody>
      </p:sp>
      <p:sp>
        <p:nvSpPr>
          <p:cNvPr id="189" name="V9"/>
          <p:cNvSpPr/>
          <p:nvPr/>
        </p:nvSpPr>
        <p:spPr>
          <a:xfrm>
            <a:off x="4021419" y="8423105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V9</a:t>
            </a:r>
          </a:p>
        </p:txBody>
      </p:sp>
      <p:sp>
        <p:nvSpPr>
          <p:cNvPr id="190" name="V11"/>
          <p:cNvSpPr/>
          <p:nvPr/>
        </p:nvSpPr>
        <p:spPr>
          <a:xfrm>
            <a:off x="4021419" y="9927877"/>
            <a:ext cx="1097292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V11</a:t>
            </a:r>
          </a:p>
        </p:txBody>
      </p:sp>
      <p:sp>
        <p:nvSpPr>
          <p:cNvPr id="191" name="V13"/>
          <p:cNvSpPr/>
          <p:nvPr/>
        </p:nvSpPr>
        <p:spPr>
          <a:xfrm>
            <a:off x="4021419" y="1143265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V13</a:t>
            </a:r>
          </a:p>
        </p:txBody>
      </p:sp>
      <p:sp>
        <p:nvSpPr>
          <p:cNvPr id="192" name="Line"/>
          <p:cNvSpPr/>
          <p:nvPr/>
        </p:nvSpPr>
        <p:spPr>
          <a:xfrm>
            <a:off x="4570065" y="506407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4570065" y="641775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4570065" y="794771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4570065" y="9301397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4570065" y="10568153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START"/>
          <p:cNvSpPr/>
          <p:nvPr/>
        </p:nvSpPr>
        <p:spPr>
          <a:xfrm>
            <a:off x="1296288" y="2728339"/>
            <a:ext cx="1110670" cy="949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198" name="A"/>
          <p:cNvSpPr/>
          <p:nvPr/>
        </p:nvSpPr>
        <p:spPr>
          <a:xfrm>
            <a:off x="3355396" y="2614491"/>
            <a:ext cx="2609662" cy="11774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9" name="1"/>
          <p:cNvSpPr/>
          <p:nvPr/>
        </p:nvSpPr>
        <p:spPr>
          <a:xfrm>
            <a:off x="3414840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0" name="Rectangle"/>
          <p:cNvSpPr/>
          <p:nvPr/>
        </p:nvSpPr>
        <p:spPr>
          <a:xfrm>
            <a:off x="5105599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6" name="Connection Line"/>
          <p:cNvSpPr/>
          <p:nvPr/>
        </p:nvSpPr>
        <p:spPr>
          <a:xfrm>
            <a:off x="2052772" y="3277519"/>
            <a:ext cx="1779096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02" name="Rectangle"/>
          <p:cNvSpPr/>
          <p:nvPr/>
        </p:nvSpPr>
        <p:spPr>
          <a:xfrm>
            <a:off x="4290722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V1"/>
          <p:cNvSpPr/>
          <p:nvPr/>
        </p:nvSpPr>
        <p:spPr>
          <a:xfrm>
            <a:off x="4290722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5417482" y="2614491"/>
            <a:ext cx="3912286" cy="1569091"/>
            <a:chOff x="0" y="0"/>
            <a:chExt cx="3912285" cy="1569090"/>
          </a:xfrm>
        </p:grpSpPr>
        <p:grpSp>
          <p:nvGrpSpPr>
            <p:cNvPr id="208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04" name="B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05" name="2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6" name="Rectangle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7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09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" name="V2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2" name="C"/>
          <p:cNvSpPr/>
          <p:nvPr/>
        </p:nvSpPr>
        <p:spPr>
          <a:xfrm>
            <a:off x="10150805" y="2614491"/>
            <a:ext cx="2609662" cy="11774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3" name="3"/>
          <p:cNvSpPr/>
          <p:nvPr/>
        </p:nvSpPr>
        <p:spPr>
          <a:xfrm>
            <a:off x="1021024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4" name="Rectangle"/>
          <p:cNvSpPr/>
          <p:nvPr/>
        </p:nvSpPr>
        <p:spPr>
          <a:xfrm>
            <a:off x="1190100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8" name="Connection Line"/>
          <p:cNvSpPr/>
          <p:nvPr/>
        </p:nvSpPr>
        <p:spPr>
          <a:xfrm>
            <a:off x="8848180" y="3277519"/>
            <a:ext cx="1779097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16" name="Rectangle"/>
          <p:cNvSpPr/>
          <p:nvPr/>
        </p:nvSpPr>
        <p:spPr>
          <a:xfrm>
            <a:off x="11086131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V3"/>
          <p:cNvSpPr/>
          <p:nvPr/>
        </p:nvSpPr>
        <p:spPr>
          <a:xfrm>
            <a:off x="11086131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12340291" y="2614491"/>
            <a:ext cx="3912286" cy="1569091"/>
            <a:chOff x="0" y="0"/>
            <a:chExt cx="3912285" cy="1569090"/>
          </a:xfrm>
        </p:grpSpPr>
        <p:grpSp>
          <p:nvGrpSpPr>
            <p:cNvPr id="222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18" name="D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19" name="4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0" name="-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249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23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" name="V4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6" name="V8"/>
          <p:cNvSpPr/>
          <p:nvPr/>
        </p:nvSpPr>
        <p:spPr>
          <a:xfrm>
            <a:off x="10925702" y="4231351"/>
            <a:ext cx="1097291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V8</a:t>
            </a:r>
          </a:p>
        </p:txBody>
      </p:sp>
      <p:sp>
        <p:nvSpPr>
          <p:cNvPr id="227" name="V10"/>
          <p:cNvSpPr/>
          <p:nvPr/>
        </p:nvSpPr>
        <p:spPr>
          <a:xfrm>
            <a:off x="10925702" y="5635399"/>
            <a:ext cx="1097291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V10</a:t>
            </a:r>
          </a:p>
        </p:txBody>
      </p:sp>
      <p:sp>
        <p:nvSpPr>
          <p:cNvPr id="228" name="V12"/>
          <p:cNvSpPr/>
          <p:nvPr/>
        </p:nvSpPr>
        <p:spPr>
          <a:xfrm>
            <a:off x="10925702" y="6938723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V12</a:t>
            </a:r>
          </a:p>
        </p:txBody>
      </p:sp>
      <p:sp>
        <p:nvSpPr>
          <p:cNvPr id="229" name="Line"/>
          <p:cNvSpPr/>
          <p:nvPr/>
        </p:nvSpPr>
        <p:spPr>
          <a:xfrm>
            <a:off x="11474347" y="4883013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11474347" y="6236699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4570065" y="353411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>
            <a:off x="11455635" y="355655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33" name="Table"/>
          <p:cNvGraphicFramePr/>
          <p:nvPr/>
        </p:nvGraphicFramePr>
        <p:xfrm>
          <a:off x="21563734" y="11901235"/>
          <a:ext cx="2526915" cy="11126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0880"/>
                <a:gridCol w="1823333"/>
              </a:tblGrid>
              <a:tr h="54997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chemeClr val="accent6">
                            <a:hueOff val="-539065"/>
                            <a:satOff val="8416"/>
                            <a:lumOff val="-25222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Read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3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Current Node (both read and modify)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" name="We can not modify the the v7 version…"/>
          <p:cNvSpPr txBox="1"/>
          <p:nvPr/>
        </p:nvSpPr>
        <p:spPr>
          <a:xfrm>
            <a:off x="5848495" y="8458654"/>
            <a:ext cx="5246218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can not modify the the v7 version </a:t>
            </a:r>
          </a:p>
          <a:p>
            <a:pPr/>
            <a:r>
              <a:t>When we are in</a:t>
            </a:r>
          </a:p>
          <a:p>
            <a:pPr/>
            <a:r>
              <a:t> t = 14</a:t>
            </a:r>
          </a:p>
        </p:txBody>
      </p:sp>
      <p:sp>
        <p:nvSpPr>
          <p:cNvPr id="235" name="Line"/>
          <p:cNvSpPr/>
          <p:nvPr/>
        </p:nvSpPr>
        <p:spPr>
          <a:xfrm>
            <a:off x="5111472" y="7587787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" name="Group"/>
          <p:cNvGrpSpPr/>
          <p:nvPr/>
        </p:nvGrpSpPr>
        <p:grpSpPr>
          <a:xfrm>
            <a:off x="6468713" y="7851590"/>
            <a:ext cx="520838" cy="520839"/>
            <a:chOff x="-53881" y="-53881"/>
            <a:chExt cx="520837" cy="520837"/>
          </a:xfrm>
        </p:grpSpPr>
        <p:pic>
          <p:nvPicPr>
            <p:cNvPr id="23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8900000">
              <a:off x="-99146" y="143932"/>
              <a:ext cx="611366" cy="125210"/>
            </a:xfrm>
            <a:prstGeom prst="rect">
              <a:avLst/>
            </a:prstGeom>
            <a:effectLst/>
          </p:spPr>
        </p:pic>
        <p:pic>
          <p:nvPicPr>
            <p:cNvPr id="238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3500000">
              <a:off x="-99146" y="143932"/>
              <a:ext cx="611366" cy="125210"/>
            </a:xfrm>
            <a:prstGeom prst="rect">
              <a:avLst/>
            </a:prstGeom>
            <a:effectLst/>
          </p:spPr>
        </p:pic>
      </p:grpSp>
      <p:sp>
        <p:nvSpPr>
          <p:cNvPr id="241" name="Line"/>
          <p:cNvSpPr/>
          <p:nvPr/>
        </p:nvSpPr>
        <p:spPr>
          <a:xfrm>
            <a:off x="4697185" y="1226457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. . ."/>
          <p:cNvSpPr txBox="1"/>
          <p:nvPr/>
        </p:nvSpPr>
        <p:spPr>
          <a:xfrm>
            <a:off x="6460146" y="1265166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43" name="Line"/>
          <p:cNvSpPr/>
          <p:nvPr/>
        </p:nvSpPr>
        <p:spPr>
          <a:xfrm>
            <a:off x="11426909" y="771835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. . ."/>
          <p:cNvSpPr txBox="1"/>
          <p:nvPr/>
        </p:nvSpPr>
        <p:spPr>
          <a:xfrm>
            <a:off x="13189870" y="810544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45" name="If we want to modify…"/>
          <p:cNvSpPr txBox="1"/>
          <p:nvPr/>
        </p:nvSpPr>
        <p:spPr>
          <a:xfrm>
            <a:off x="7558012" y="11940216"/>
            <a:ext cx="4782618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we want to modify </a:t>
            </a:r>
          </a:p>
          <a:p>
            <a:pPr/>
            <a:r>
              <a:t>The node A in v = 14 onwards </a:t>
            </a:r>
          </a:p>
          <a:p>
            <a:pPr/>
            <a:r>
              <a:t>We have to extend the version list </a:t>
            </a:r>
          </a:p>
          <a:p>
            <a:pPr/>
            <a:r>
              <a:t>From V13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489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9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91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491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92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91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91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93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92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3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92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92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2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2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92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2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93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92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2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93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3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3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93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93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495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93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5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3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4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4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4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94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4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95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4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4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94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94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94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95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95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5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7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95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6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5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5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5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6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96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6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96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6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6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96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966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967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97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97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8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97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8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7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7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7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7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97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98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98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8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8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98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8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8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98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99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9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9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99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99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99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99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99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99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99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00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00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00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00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00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00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00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01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01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01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01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01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01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01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01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02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02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02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02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02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02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02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03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3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03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03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03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3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03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03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03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4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03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04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04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4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04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04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04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6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04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06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05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05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05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053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05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055" name="Rectangle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506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05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05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5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5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6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063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65" name="STEP 2…"/>
          <p:cNvSpPr txBox="1"/>
          <p:nvPr/>
        </p:nvSpPr>
        <p:spPr>
          <a:xfrm>
            <a:off x="5539781" y="11288559"/>
            <a:ext cx="5708295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06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06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8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9" name="BUT ?? HOW TO DO THE SPLITTING?…"/>
          <p:cNvSpPr txBox="1"/>
          <p:nvPr/>
        </p:nvSpPr>
        <p:spPr>
          <a:xfrm rot="19971260">
            <a:off x="8989651" y="9327091"/>
            <a:ext cx="9764853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pPr>
            <a:r>
              <a:t>BUT ?? 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grpSp>
        <p:nvGrpSpPr>
          <p:cNvPr id="5072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070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071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073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7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07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07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8" name="HOW TO DO THE SPLITTING?…"/>
          <p:cNvSpPr txBox="1"/>
          <p:nvPr/>
        </p:nvSpPr>
        <p:spPr>
          <a:xfrm>
            <a:off x="6432491" y="511433"/>
            <a:ext cx="9764854" cy="12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sp>
        <p:nvSpPr>
          <p:cNvPr id="5079" name="mod(f1,30,v7)"/>
          <p:cNvSpPr/>
          <p:nvPr/>
        </p:nvSpPr>
        <p:spPr>
          <a:xfrm>
            <a:off x="439569" y="559603"/>
            <a:ext cx="1460868" cy="3455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080" name="mod(f1,35,v9)"/>
          <p:cNvSpPr/>
          <p:nvPr/>
        </p:nvSpPr>
        <p:spPr>
          <a:xfrm>
            <a:off x="439569" y="1151103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081" name="mod(f1,300,v11)"/>
          <p:cNvSpPr/>
          <p:nvPr/>
        </p:nvSpPr>
        <p:spPr>
          <a:xfrm>
            <a:off x="439569" y="1791835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082" name="mod(f1,333,v12)"/>
          <p:cNvSpPr/>
          <p:nvPr/>
        </p:nvSpPr>
        <p:spPr>
          <a:xfrm>
            <a:off x="439569" y="2448944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083" name="V15"/>
          <p:cNvSpPr/>
          <p:nvPr/>
        </p:nvSpPr>
        <p:spPr>
          <a:xfrm>
            <a:off x="439569" y="3086427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084" name="TOPOLOGICALLY SORT THESE MODS ACCORDING TO THE VERSION ORDER…"/>
          <p:cNvSpPr txBox="1"/>
          <p:nvPr/>
        </p:nvSpPr>
        <p:spPr>
          <a:xfrm>
            <a:off x="5106616" y="1984792"/>
            <a:ext cx="1262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TOPOLOGICALLY SORT THESE MODS ACCORDING TO THE VERSION ORDER</a:t>
            </a:r>
          </a:p>
          <a:p>
            <a:pPr/>
            <a:r>
              <a:t>(if Vy is SUCCESOR of Vx, then Vy is considered Greater - hence Vy will got to right subtree)</a:t>
            </a:r>
          </a:p>
          <a:p>
            <a:pPr/>
            <a:r>
              <a:t>Thus, you create an Ascending Order</a:t>
            </a:r>
          </a:p>
        </p:txBody>
      </p:sp>
      <p:grpSp>
        <p:nvGrpSpPr>
          <p:cNvPr id="5149" name="Group"/>
          <p:cNvGrpSpPr/>
          <p:nvPr/>
        </p:nvGrpSpPr>
        <p:grpSpPr>
          <a:xfrm>
            <a:off x="19667193" y="508764"/>
            <a:ext cx="4913272" cy="11561026"/>
            <a:chOff x="0" y="0"/>
            <a:chExt cx="4913271" cy="11561024"/>
          </a:xfrm>
        </p:grpSpPr>
        <p:sp>
          <p:nvSpPr>
            <p:cNvPr id="5085" name="Version tree"/>
            <p:cNvSpPr txBox="1"/>
            <p:nvPr/>
          </p:nvSpPr>
          <p:spPr>
            <a:xfrm>
              <a:off x="0" y="0"/>
              <a:ext cx="1469854" cy="806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Version tree</a:t>
              </a:r>
            </a:p>
          </p:txBody>
        </p:sp>
        <p:grpSp>
          <p:nvGrpSpPr>
            <p:cNvPr id="5088" name="Group"/>
            <p:cNvGrpSpPr/>
            <p:nvPr/>
          </p:nvGrpSpPr>
          <p:grpSpPr>
            <a:xfrm>
              <a:off x="1906489" y="357411"/>
              <a:ext cx="809767" cy="543199"/>
              <a:chOff x="0" y="0"/>
              <a:chExt cx="809765" cy="543197"/>
            </a:xfrm>
          </p:grpSpPr>
          <p:sp>
            <p:nvSpPr>
              <p:cNvPr id="5086" name="V0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5087" name="[ ]"/>
              <p:cNvSpPr txBox="1"/>
              <p:nvPr/>
            </p:nvSpPr>
            <p:spPr>
              <a:xfrm>
                <a:off x="535438" y="71582"/>
                <a:ext cx="274328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]</a:t>
                </a:r>
              </a:p>
            </p:txBody>
          </p:sp>
        </p:grpSp>
        <p:grpSp>
          <p:nvGrpSpPr>
            <p:cNvPr id="5091" name="Group"/>
            <p:cNvGrpSpPr/>
            <p:nvPr/>
          </p:nvGrpSpPr>
          <p:grpSpPr>
            <a:xfrm>
              <a:off x="1906489" y="1214158"/>
              <a:ext cx="1173404" cy="543198"/>
              <a:chOff x="0" y="0"/>
              <a:chExt cx="1173402" cy="543197"/>
            </a:xfrm>
          </p:grpSpPr>
          <p:sp>
            <p:nvSpPr>
              <p:cNvPr id="5089" name="V1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sp>
            <p:nvSpPr>
              <p:cNvPr id="5090" name="[ 1]"/>
              <p:cNvSpPr txBox="1"/>
              <p:nvPr/>
            </p:nvSpPr>
            <p:spPr>
              <a:xfrm>
                <a:off x="470311" y="71582"/>
                <a:ext cx="703092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[ 1]</a:t>
                </a:r>
              </a:p>
            </p:txBody>
          </p:sp>
        </p:grpSp>
        <p:sp>
          <p:nvSpPr>
            <p:cNvPr id="5092" name="Line"/>
            <p:cNvSpPr/>
            <p:nvPr/>
          </p:nvSpPr>
          <p:spPr>
            <a:xfrm>
              <a:off x="2180478" y="817939"/>
              <a:ext cx="1" cy="4000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095" name="Group"/>
            <p:cNvGrpSpPr/>
            <p:nvPr/>
          </p:nvGrpSpPr>
          <p:grpSpPr>
            <a:xfrm>
              <a:off x="1906489" y="2070903"/>
              <a:ext cx="1173404" cy="543199"/>
              <a:chOff x="0" y="0"/>
              <a:chExt cx="1173402" cy="543197"/>
            </a:xfrm>
          </p:grpSpPr>
          <p:sp>
            <p:nvSpPr>
              <p:cNvPr id="5093" name="V2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sp>
            <p:nvSpPr>
              <p:cNvPr id="5094" name="[ 1,2]"/>
              <p:cNvSpPr txBox="1"/>
              <p:nvPr/>
            </p:nvSpPr>
            <p:spPr>
              <a:xfrm>
                <a:off x="470311" y="71582"/>
                <a:ext cx="703092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[ 1,2]</a:t>
                </a:r>
              </a:p>
            </p:txBody>
          </p:sp>
        </p:grpSp>
        <p:sp>
          <p:nvSpPr>
            <p:cNvPr id="5096" name="Line"/>
            <p:cNvSpPr/>
            <p:nvPr/>
          </p:nvSpPr>
          <p:spPr>
            <a:xfrm>
              <a:off x="2168563" y="1644438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099" name="Group"/>
            <p:cNvGrpSpPr/>
            <p:nvPr/>
          </p:nvGrpSpPr>
          <p:grpSpPr>
            <a:xfrm>
              <a:off x="1906489" y="2978913"/>
              <a:ext cx="1419897" cy="719372"/>
              <a:chOff x="0" y="0"/>
              <a:chExt cx="1419895" cy="719370"/>
            </a:xfrm>
          </p:grpSpPr>
          <p:sp>
            <p:nvSpPr>
              <p:cNvPr id="5097" name="V3"/>
              <p:cNvSpPr/>
              <p:nvPr/>
            </p:nvSpPr>
            <p:spPr>
              <a:xfrm>
                <a:off x="0" y="88086"/>
                <a:ext cx="629022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sp>
            <p:nvSpPr>
              <p:cNvPr id="5098" name="[ 1,2,3]"/>
              <p:cNvSpPr txBox="1"/>
              <p:nvPr/>
            </p:nvSpPr>
            <p:spPr>
              <a:xfrm>
                <a:off x="576127" y="0"/>
                <a:ext cx="843769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[ 1,2,3]</a:t>
                </a:r>
              </a:p>
            </p:txBody>
          </p:sp>
        </p:grpSp>
        <p:sp>
          <p:nvSpPr>
            <p:cNvPr id="5100" name="Line"/>
            <p:cNvSpPr/>
            <p:nvPr/>
          </p:nvSpPr>
          <p:spPr>
            <a:xfrm>
              <a:off x="2168563" y="2640534"/>
              <a:ext cx="1" cy="4000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03" name="Group"/>
            <p:cNvGrpSpPr/>
            <p:nvPr/>
          </p:nvGrpSpPr>
          <p:grpSpPr>
            <a:xfrm>
              <a:off x="1849232" y="3986015"/>
              <a:ext cx="1725937" cy="719371"/>
              <a:chOff x="0" y="0"/>
              <a:chExt cx="1725936" cy="719370"/>
            </a:xfrm>
          </p:grpSpPr>
          <p:sp>
            <p:nvSpPr>
              <p:cNvPr id="5101" name="V4"/>
              <p:cNvSpPr/>
              <p:nvPr/>
            </p:nvSpPr>
            <p:spPr>
              <a:xfrm>
                <a:off x="0" y="88086"/>
                <a:ext cx="76460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sp>
            <p:nvSpPr>
              <p:cNvPr id="5102" name="[ 1,2,3,4]"/>
              <p:cNvSpPr txBox="1"/>
              <p:nvPr/>
            </p:nvSpPr>
            <p:spPr>
              <a:xfrm>
                <a:off x="700305" y="0"/>
                <a:ext cx="1025632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[ 1,2,3,4]</a:t>
                </a:r>
              </a:p>
            </p:txBody>
          </p:sp>
        </p:grpSp>
        <p:sp>
          <p:nvSpPr>
            <p:cNvPr id="5104" name="Line"/>
            <p:cNvSpPr/>
            <p:nvPr/>
          </p:nvSpPr>
          <p:spPr>
            <a:xfrm>
              <a:off x="2168563" y="3636631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07" name="Group"/>
            <p:cNvGrpSpPr/>
            <p:nvPr/>
          </p:nvGrpSpPr>
          <p:grpSpPr>
            <a:xfrm>
              <a:off x="1888276" y="4938064"/>
              <a:ext cx="1925082" cy="719372"/>
              <a:chOff x="0" y="0"/>
              <a:chExt cx="1925081" cy="719370"/>
            </a:xfrm>
          </p:grpSpPr>
          <p:sp>
            <p:nvSpPr>
              <p:cNvPr id="5105" name="V5"/>
              <p:cNvSpPr/>
              <p:nvPr/>
            </p:nvSpPr>
            <p:spPr>
              <a:xfrm>
                <a:off x="0" y="88086"/>
                <a:ext cx="76460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5106" name="[ 1,10,3,4]"/>
              <p:cNvSpPr txBox="1"/>
              <p:nvPr/>
            </p:nvSpPr>
            <p:spPr>
              <a:xfrm>
                <a:off x="700305" y="0"/>
                <a:ext cx="1224777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[ 1,10,3,4]</a:t>
                </a:r>
              </a:p>
            </p:txBody>
          </p:sp>
        </p:grpSp>
        <p:sp>
          <p:nvSpPr>
            <p:cNvPr id="5108" name="Line"/>
            <p:cNvSpPr/>
            <p:nvPr/>
          </p:nvSpPr>
          <p:spPr>
            <a:xfrm>
              <a:off x="2207608" y="4588681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1" name="Group"/>
            <p:cNvGrpSpPr/>
            <p:nvPr/>
          </p:nvGrpSpPr>
          <p:grpSpPr>
            <a:xfrm>
              <a:off x="2497449" y="5824401"/>
              <a:ext cx="1992814" cy="757119"/>
              <a:chOff x="0" y="0"/>
              <a:chExt cx="1992813" cy="757117"/>
            </a:xfrm>
          </p:grpSpPr>
          <p:sp>
            <p:nvSpPr>
              <p:cNvPr id="5109" name="V6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5110" name="[ 1,15,3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[ 1,15,3,4]</a:t>
                </a:r>
              </a:p>
            </p:txBody>
          </p:sp>
        </p:grpSp>
        <p:sp>
          <p:nvSpPr>
            <p:cNvPr id="5112" name="Line"/>
            <p:cNvSpPr/>
            <p:nvPr/>
          </p:nvSpPr>
          <p:spPr>
            <a:xfrm>
              <a:off x="2433486" y="5555039"/>
              <a:ext cx="219470" cy="33748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5" name="Group"/>
            <p:cNvGrpSpPr/>
            <p:nvPr/>
          </p:nvGrpSpPr>
          <p:grpSpPr>
            <a:xfrm>
              <a:off x="2396887" y="6836045"/>
              <a:ext cx="2193938" cy="757118"/>
              <a:chOff x="0" y="0"/>
              <a:chExt cx="2193936" cy="757117"/>
            </a:xfrm>
          </p:grpSpPr>
          <p:sp>
            <p:nvSpPr>
              <p:cNvPr id="5113" name="V7"/>
              <p:cNvSpPr/>
              <p:nvPr/>
            </p:nvSpPr>
            <p:spPr>
              <a:xfrm>
                <a:off x="0" y="92708"/>
                <a:ext cx="871383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  <p:sp>
            <p:nvSpPr>
              <p:cNvPr id="5114" name="[ 1,15,30,4]"/>
              <p:cNvSpPr txBox="1"/>
              <p:nvPr/>
            </p:nvSpPr>
            <p:spPr>
              <a:xfrm>
                <a:off x="798108" y="0"/>
                <a:ext cx="1395829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[ 1,15,30,4]</a:t>
                </a:r>
              </a:p>
            </p:txBody>
          </p:sp>
        </p:grpSp>
        <p:sp>
          <p:nvSpPr>
            <p:cNvPr id="5116" name="Line"/>
            <p:cNvSpPr/>
            <p:nvPr/>
          </p:nvSpPr>
          <p:spPr>
            <a:xfrm>
              <a:off x="2909379" y="6555296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9" name="Group"/>
            <p:cNvGrpSpPr/>
            <p:nvPr/>
          </p:nvGrpSpPr>
          <p:grpSpPr>
            <a:xfrm>
              <a:off x="415006" y="5824401"/>
              <a:ext cx="1992815" cy="757119"/>
              <a:chOff x="0" y="0"/>
              <a:chExt cx="1992813" cy="757117"/>
            </a:xfrm>
          </p:grpSpPr>
          <p:sp>
            <p:nvSpPr>
              <p:cNvPr id="5117" name="V8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V8</a:t>
                </a:r>
              </a:p>
            </p:txBody>
          </p:sp>
          <p:sp>
            <p:nvSpPr>
              <p:cNvPr id="5118" name="[ 1,100,30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[ 1,100,30,4]</a:t>
                </a:r>
              </a:p>
            </p:txBody>
          </p:sp>
        </p:grpSp>
        <p:sp>
          <p:nvSpPr>
            <p:cNvPr id="5120" name="Line"/>
            <p:cNvSpPr/>
            <p:nvPr/>
          </p:nvSpPr>
          <p:spPr>
            <a:xfrm flipH="1">
              <a:off x="1188251" y="5407977"/>
              <a:ext cx="833154" cy="561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23" name="Group"/>
            <p:cNvGrpSpPr/>
            <p:nvPr/>
          </p:nvGrpSpPr>
          <p:grpSpPr>
            <a:xfrm>
              <a:off x="365000" y="6847077"/>
              <a:ext cx="1992815" cy="757119"/>
              <a:chOff x="0" y="0"/>
              <a:chExt cx="1992813" cy="757117"/>
            </a:xfrm>
          </p:grpSpPr>
          <p:sp>
            <p:nvSpPr>
              <p:cNvPr id="5121" name="V9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5122" name="[ 1,100,35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[ 1,100,35,4]</a:t>
                </a:r>
              </a:p>
            </p:txBody>
          </p:sp>
        </p:grpSp>
        <p:sp>
          <p:nvSpPr>
            <p:cNvPr id="5124" name="Line"/>
            <p:cNvSpPr/>
            <p:nvPr/>
          </p:nvSpPr>
          <p:spPr>
            <a:xfrm flipH="1">
              <a:off x="740076" y="6521923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27" name="Group"/>
            <p:cNvGrpSpPr/>
            <p:nvPr/>
          </p:nvGrpSpPr>
          <p:grpSpPr>
            <a:xfrm>
              <a:off x="1018176" y="8218742"/>
              <a:ext cx="1725938" cy="461962"/>
              <a:chOff x="0" y="0"/>
              <a:chExt cx="1725936" cy="461961"/>
            </a:xfrm>
          </p:grpSpPr>
          <p:sp>
            <p:nvSpPr>
              <p:cNvPr id="5125" name="V10"/>
              <p:cNvSpPr/>
              <p:nvPr/>
            </p:nvSpPr>
            <p:spPr>
              <a:xfrm>
                <a:off x="0" y="56566"/>
                <a:ext cx="685504" cy="34882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5126" name="[ 11,100,35,4]"/>
              <p:cNvSpPr txBox="1"/>
              <p:nvPr/>
            </p:nvSpPr>
            <p:spPr>
              <a:xfrm>
                <a:off x="627860" y="0"/>
                <a:ext cx="1098077" cy="461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500"/>
                  <a:t>11,100,35,4</a:t>
                </a:r>
                <a:r>
                  <a:t>]</a:t>
                </a:r>
              </a:p>
            </p:txBody>
          </p:sp>
        </p:grpSp>
        <p:sp>
          <p:nvSpPr>
            <p:cNvPr id="5128" name="Line"/>
            <p:cNvSpPr/>
            <p:nvPr/>
          </p:nvSpPr>
          <p:spPr>
            <a:xfrm>
              <a:off x="837387" y="7541750"/>
              <a:ext cx="620058" cy="7111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31" name="Group"/>
            <p:cNvGrpSpPr/>
            <p:nvPr/>
          </p:nvGrpSpPr>
          <p:grpSpPr>
            <a:xfrm>
              <a:off x="2920457" y="9723823"/>
              <a:ext cx="1992815" cy="757118"/>
              <a:chOff x="0" y="0"/>
              <a:chExt cx="1992813" cy="757117"/>
            </a:xfrm>
          </p:grpSpPr>
          <p:sp>
            <p:nvSpPr>
              <p:cNvPr id="5129" name="V11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sp>
            <p:nvSpPr>
              <p:cNvPr id="5130" name="[ 11,10,300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[ 11,10,300,4]</a:t>
                </a:r>
              </a:p>
            </p:txBody>
          </p:sp>
        </p:grpSp>
        <p:sp>
          <p:nvSpPr>
            <p:cNvPr id="5132" name="Line"/>
            <p:cNvSpPr/>
            <p:nvPr/>
          </p:nvSpPr>
          <p:spPr>
            <a:xfrm>
              <a:off x="2229100" y="5545050"/>
              <a:ext cx="757961" cy="44169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35" name="Group"/>
            <p:cNvGrpSpPr/>
            <p:nvPr/>
          </p:nvGrpSpPr>
          <p:grpSpPr>
            <a:xfrm>
              <a:off x="69546" y="8019586"/>
              <a:ext cx="926044" cy="757119"/>
              <a:chOff x="0" y="0"/>
              <a:chExt cx="926042" cy="757117"/>
            </a:xfrm>
          </p:grpSpPr>
          <p:sp>
            <p:nvSpPr>
              <p:cNvPr id="5133" name="V12"/>
              <p:cNvSpPr/>
              <p:nvPr/>
            </p:nvSpPr>
            <p:spPr>
              <a:xfrm>
                <a:off x="173967" y="-1"/>
                <a:ext cx="578108" cy="433686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V12</a:t>
                </a:r>
              </a:p>
            </p:txBody>
          </p:sp>
          <p:sp>
            <p:nvSpPr>
              <p:cNvPr id="5134" name="[ 1,100,333,4]"/>
              <p:cNvSpPr txBox="1"/>
              <p:nvPr/>
            </p:nvSpPr>
            <p:spPr>
              <a:xfrm>
                <a:off x="-1" y="304459"/>
                <a:ext cx="926044" cy="452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200"/>
                  <a:t>1,100,333,4</a:t>
                </a:r>
                <a:r>
                  <a:t>]</a:t>
                </a:r>
              </a:p>
            </p:txBody>
          </p:sp>
        </p:grpSp>
        <p:sp>
          <p:nvSpPr>
            <p:cNvPr id="5136" name="Line"/>
            <p:cNvSpPr/>
            <p:nvPr/>
          </p:nvSpPr>
          <p:spPr>
            <a:xfrm flipH="1">
              <a:off x="387781" y="7340814"/>
              <a:ext cx="281136" cy="73567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37" name="Line"/>
            <p:cNvSpPr/>
            <p:nvPr/>
          </p:nvSpPr>
          <p:spPr>
            <a:xfrm flipH="1">
              <a:off x="722259" y="2391588"/>
              <a:ext cx="1374856" cy="57304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0" name="Group"/>
            <p:cNvGrpSpPr/>
            <p:nvPr/>
          </p:nvGrpSpPr>
          <p:grpSpPr>
            <a:xfrm>
              <a:off x="2827998" y="7621641"/>
              <a:ext cx="1637944" cy="543199"/>
              <a:chOff x="0" y="0"/>
              <a:chExt cx="1637942" cy="543197"/>
            </a:xfrm>
          </p:grpSpPr>
          <p:sp>
            <p:nvSpPr>
              <p:cNvPr id="5138" name="V14"/>
              <p:cNvSpPr/>
              <p:nvPr/>
            </p:nvSpPr>
            <p:spPr>
              <a:xfrm>
                <a:off x="0" y="66514"/>
                <a:ext cx="650555" cy="410170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V14</a:t>
                </a:r>
              </a:p>
            </p:txBody>
          </p:sp>
          <p:sp>
            <p:nvSpPr>
              <p:cNvPr id="5139" name="[ 1,15,30,40]"/>
              <p:cNvSpPr txBox="1"/>
              <p:nvPr/>
            </p:nvSpPr>
            <p:spPr>
              <a:xfrm>
                <a:off x="595849" y="0"/>
                <a:ext cx="1042094" cy="543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/>
                </a:pPr>
                <a:r>
                  <a:t>[ </a:t>
                </a:r>
                <a:r>
                  <a:rPr sz="1400"/>
                  <a:t>1,15,30,40</a:t>
                </a:r>
                <a:r>
                  <a:t>]</a:t>
                </a:r>
              </a:p>
            </p:txBody>
          </p:sp>
        </p:grpSp>
        <p:sp>
          <p:nvSpPr>
            <p:cNvPr id="5141" name="Line"/>
            <p:cNvSpPr/>
            <p:nvPr/>
          </p:nvSpPr>
          <p:spPr>
            <a:xfrm>
              <a:off x="2876500" y="7378857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4" name="Group"/>
            <p:cNvGrpSpPr/>
            <p:nvPr/>
          </p:nvGrpSpPr>
          <p:grpSpPr>
            <a:xfrm>
              <a:off x="1997988" y="10803906"/>
              <a:ext cx="2195444" cy="757119"/>
              <a:chOff x="0" y="0"/>
              <a:chExt cx="2195443" cy="757117"/>
            </a:xfrm>
          </p:grpSpPr>
          <p:sp>
            <p:nvSpPr>
              <p:cNvPr id="5142" name="V15"/>
              <p:cNvSpPr/>
              <p:nvPr/>
            </p:nvSpPr>
            <p:spPr>
              <a:xfrm>
                <a:off x="0" y="92708"/>
                <a:ext cx="87198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sp>
            <p:nvSpPr>
              <p:cNvPr id="5143" name="?"/>
              <p:cNvSpPr txBox="1"/>
              <p:nvPr/>
            </p:nvSpPr>
            <p:spPr>
              <a:xfrm>
                <a:off x="798657" y="0"/>
                <a:ext cx="1396787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?</a:t>
                </a:r>
              </a:p>
            </p:txBody>
          </p:sp>
        </p:grpSp>
        <p:sp>
          <p:nvSpPr>
            <p:cNvPr id="5145" name="Line"/>
            <p:cNvSpPr/>
            <p:nvPr/>
          </p:nvSpPr>
          <p:spPr>
            <a:xfrm flipH="1">
              <a:off x="2347002" y="10370801"/>
              <a:ext cx="724429" cy="59024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8" name="Group"/>
            <p:cNvGrpSpPr/>
            <p:nvPr/>
          </p:nvGrpSpPr>
          <p:grpSpPr>
            <a:xfrm>
              <a:off x="397689" y="2904714"/>
              <a:ext cx="1163903" cy="745416"/>
              <a:chOff x="0" y="0"/>
              <a:chExt cx="1163901" cy="745415"/>
            </a:xfrm>
          </p:grpSpPr>
          <p:sp>
            <p:nvSpPr>
              <p:cNvPr id="5146" name="V13"/>
              <p:cNvSpPr/>
              <p:nvPr/>
            </p:nvSpPr>
            <p:spPr>
              <a:xfrm>
                <a:off x="0" y="91275"/>
                <a:ext cx="559169" cy="562865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V13</a:t>
                </a:r>
              </a:p>
            </p:txBody>
          </p:sp>
          <p:sp>
            <p:nvSpPr>
              <p:cNvPr id="5147" name="[ 111,13]"/>
              <p:cNvSpPr txBox="1"/>
              <p:nvPr/>
            </p:nvSpPr>
            <p:spPr>
              <a:xfrm>
                <a:off x="413834" y="0"/>
                <a:ext cx="750068" cy="745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/>
                </a:lvl1pPr>
              </a:lstStyle>
              <a:p>
                <a:pPr/>
                <a:r>
                  <a:t>[ 111,13]</a:t>
                </a:r>
              </a:p>
            </p:txBody>
          </p:sp>
        </p:grpSp>
      </p:grpSp>
      <p:sp>
        <p:nvSpPr>
          <p:cNvPr id="5150" name="STEP 2, INTERMEDIATE DISCUSSION"/>
          <p:cNvSpPr txBox="1"/>
          <p:nvPr/>
        </p:nvSpPr>
        <p:spPr>
          <a:xfrm>
            <a:off x="25585" y="12840227"/>
            <a:ext cx="9428989" cy="1083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2, INTERMEDIATE DISCUSSION </a:t>
            </a:r>
          </a:p>
        </p:txBody>
      </p:sp>
      <p:sp>
        <p:nvSpPr>
          <p:cNvPr id="5151" name="Arrow"/>
          <p:cNvSpPr/>
          <p:nvPr/>
        </p:nvSpPr>
        <p:spPr>
          <a:xfrm>
            <a:off x="2078523" y="1644597"/>
            <a:ext cx="884120" cy="705139"/>
          </a:xfrm>
          <a:prstGeom prst="rightArrow">
            <a:avLst>
              <a:gd name="adj1" fmla="val 32000"/>
              <a:gd name="adj2" fmla="val 80245"/>
            </a:avLst>
          </a:prstGeom>
          <a:blipFill>
            <a:blip r:embed="rId2">
              <a:alphaModFix amt="6503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52" name="Topostort"/>
          <p:cNvSpPr txBox="1"/>
          <p:nvPr/>
        </p:nvSpPr>
        <p:spPr>
          <a:xfrm rot="16176000">
            <a:off x="1774737" y="1766484"/>
            <a:ext cx="149169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Topostort </a:t>
            </a:r>
          </a:p>
        </p:txBody>
      </p:sp>
      <p:sp>
        <p:nvSpPr>
          <p:cNvPr id="5153" name="mod(f1,30,v7)"/>
          <p:cNvSpPr/>
          <p:nvPr/>
        </p:nvSpPr>
        <p:spPr>
          <a:xfrm>
            <a:off x="3078429" y="559603"/>
            <a:ext cx="1460868" cy="3455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54" name="mod(f1,35,v9)"/>
          <p:cNvSpPr/>
          <p:nvPr/>
        </p:nvSpPr>
        <p:spPr>
          <a:xfrm>
            <a:off x="3078429" y="1151103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55" name="mod(f1,333,v12)"/>
          <p:cNvSpPr/>
          <p:nvPr/>
        </p:nvSpPr>
        <p:spPr>
          <a:xfrm>
            <a:off x="3078429" y="1791291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56" name="mod(f1,300,v11)"/>
          <p:cNvSpPr/>
          <p:nvPr/>
        </p:nvSpPr>
        <p:spPr>
          <a:xfrm>
            <a:off x="3140729" y="2359724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57" name="V15"/>
          <p:cNvSpPr/>
          <p:nvPr/>
        </p:nvSpPr>
        <p:spPr>
          <a:xfrm>
            <a:off x="3078429" y="3086427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58" name="mod(f1,30,v7)"/>
          <p:cNvSpPr/>
          <p:nvPr/>
        </p:nvSpPr>
        <p:spPr>
          <a:xfrm>
            <a:off x="408419" y="9366406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59" name="mod(f1,35,v9)"/>
          <p:cNvSpPr/>
          <p:nvPr/>
        </p:nvSpPr>
        <p:spPr>
          <a:xfrm>
            <a:off x="408419" y="9957906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60" name="mod(f1,333,v12)"/>
          <p:cNvSpPr/>
          <p:nvPr/>
        </p:nvSpPr>
        <p:spPr>
          <a:xfrm>
            <a:off x="408419" y="10598094"/>
            <a:ext cx="1460868" cy="322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61" name="mod(f1,300,v11)"/>
          <p:cNvSpPr/>
          <p:nvPr/>
        </p:nvSpPr>
        <p:spPr>
          <a:xfrm>
            <a:off x="470719" y="11166527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62" name="V15"/>
          <p:cNvSpPr/>
          <p:nvPr/>
        </p:nvSpPr>
        <p:spPr>
          <a:xfrm>
            <a:off x="408419" y="11893230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63" name="mod(f1,30,v7)"/>
          <p:cNvSpPr/>
          <p:nvPr/>
        </p:nvSpPr>
        <p:spPr>
          <a:xfrm>
            <a:off x="3575245" y="9323149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64" name="mod(f1,35,v9)"/>
          <p:cNvSpPr/>
          <p:nvPr/>
        </p:nvSpPr>
        <p:spPr>
          <a:xfrm>
            <a:off x="3575245" y="9914649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65" name="mod(f1,333,v12)"/>
          <p:cNvSpPr/>
          <p:nvPr/>
        </p:nvSpPr>
        <p:spPr>
          <a:xfrm>
            <a:off x="3575245" y="10554837"/>
            <a:ext cx="1460868" cy="322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66" name="Rectangle"/>
          <p:cNvSpPr/>
          <p:nvPr/>
        </p:nvSpPr>
        <p:spPr>
          <a:xfrm>
            <a:off x="100779" y="9724433"/>
            <a:ext cx="2200748" cy="1127142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67" name="Option 2"/>
          <p:cNvSpPr txBox="1"/>
          <p:nvPr/>
        </p:nvSpPr>
        <p:spPr>
          <a:xfrm>
            <a:off x="3661179" y="8741349"/>
            <a:ext cx="12890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 2</a:t>
            </a:r>
          </a:p>
        </p:txBody>
      </p:sp>
      <p:sp>
        <p:nvSpPr>
          <p:cNvPr id="5168" name="🤔"/>
          <p:cNvSpPr txBox="1"/>
          <p:nvPr/>
        </p:nvSpPr>
        <p:spPr>
          <a:xfrm>
            <a:off x="14673167" y="3400114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5169" name="🤔"/>
          <p:cNvSpPr txBox="1"/>
          <p:nvPr/>
        </p:nvSpPr>
        <p:spPr>
          <a:xfrm flipH="1">
            <a:off x="4861258" y="-70579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5170" name="Option 1"/>
          <p:cNvSpPr txBox="1"/>
          <p:nvPr/>
        </p:nvSpPr>
        <p:spPr>
          <a:xfrm>
            <a:off x="483135" y="8741349"/>
            <a:ext cx="137373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 1 </a:t>
            </a:r>
          </a:p>
        </p:txBody>
      </p:sp>
      <p:sp>
        <p:nvSpPr>
          <p:cNvPr id="5171" name="/"/>
          <p:cNvSpPr txBox="1"/>
          <p:nvPr/>
        </p:nvSpPr>
        <p:spPr>
          <a:xfrm>
            <a:off x="2465212" y="9753900"/>
            <a:ext cx="638709" cy="1924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400"/>
            </a:lvl1pPr>
          </a:lstStyle>
          <a:p>
            <a:pPr/>
            <a:r>
              <a:t>/</a:t>
            </a:r>
          </a:p>
        </p:txBody>
      </p:sp>
      <p:sp>
        <p:nvSpPr>
          <p:cNvPr id="5172" name="Arrow"/>
          <p:cNvSpPr/>
          <p:nvPr/>
        </p:nvSpPr>
        <p:spPr>
          <a:xfrm>
            <a:off x="6097830" y="1008110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73" name="Suppose…"/>
          <p:cNvSpPr txBox="1"/>
          <p:nvPr/>
        </p:nvSpPr>
        <p:spPr>
          <a:xfrm>
            <a:off x="7974904" y="10024433"/>
            <a:ext cx="1333805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</a:t>
            </a:r>
          </a:p>
          <a:p>
            <a:pPr/>
            <a:r>
              <a:t>Option 2</a:t>
            </a:r>
          </a:p>
        </p:txBody>
      </p:sp>
      <p:sp>
        <p:nvSpPr>
          <p:cNvPr id="5174" name="mod(f1,300,v11)"/>
          <p:cNvSpPr/>
          <p:nvPr/>
        </p:nvSpPr>
        <p:spPr>
          <a:xfrm>
            <a:off x="13921954" y="9866682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75" name="V15"/>
          <p:cNvSpPr/>
          <p:nvPr/>
        </p:nvSpPr>
        <p:spPr>
          <a:xfrm>
            <a:off x="13859653" y="10593385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76" name="mod(f1,30,v7)"/>
          <p:cNvSpPr/>
          <p:nvPr/>
        </p:nvSpPr>
        <p:spPr>
          <a:xfrm>
            <a:off x="10361739" y="9662156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77" name="mod(f1,35,v9)"/>
          <p:cNvSpPr/>
          <p:nvPr/>
        </p:nvSpPr>
        <p:spPr>
          <a:xfrm>
            <a:off x="10361739" y="10253657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78" name="mod(f1,333,v12)"/>
          <p:cNvSpPr/>
          <p:nvPr/>
        </p:nvSpPr>
        <p:spPr>
          <a:xfrm>
            <a:off x="10361739" y="10893845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79" name="Rectangle"/>
          <p:cNvSpPr/>
          <p:nvPr/>
        </p:nvSpPr>
        <p:spPr>
          <a:xfrm>
            <a:off x="10116260" y="9358600"/>
            <a:ext cx="1951826" cy="2184401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7717"/>
                </a:schemeClr>
              </a:gs>
              <a:gs pos="100000">
                <a:schemeClr val="accent1">
                  <a:hueOff val="117695"/>
                  <a:lumOff val="-11358"/>
                  <a:alpha val="277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0" name="Rectangle"/>
          <p:cNvSpPr/>
          <p:nvPr/>
        </p:nvSpPr>
        <p:spPr>
          <a:xfrm>
            <a:off x="13502413" y="9363182"/>
            <a:ext cx="2131966" cy="2015563"/>
          </a:xfrm>
          <a:prstGeom prst="rect">
            <a:avLst/>
          </a:prstGeom>
          <a:gradFill>
            <a:gsLst>
              <a:gs pos="0">
                <a:schemeClr val="accent5">
                  <a:alpha val="22201"/>
                </a:schemeClr>
              </a:gs>
              <a:gs pos="100000">
                <a:schemeClr val="accent4">
                  <a:hueOff val="475731"/>
                  <a:satOff val="-4338"/>
                  <a:lumOff val="10182"/>
                  <a:alpha val="2220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1" name="Rectangle"/>
          <p:cNvSpPr/>
          <p:nvPr/>
        </p:nvSpPr>
        <p:spPr>
          <a:xfrm>
            <a:off x="13826828" y="9665382"/>
            <a:ext cx="2131966" cy="705139"/>
          </a:xfrm>
          <a:prstGeom prst="rect">
            <a:avLst/>
          </a:prstGeom>
          <a:solidFill>
            <a:schemeClr val="accent3">
              <a:alpha val="41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2" name="THIS PART…"/>
          <p:cNvSpPr txBox="1"/>
          <p:nvPr/>
        </p:nvSpPr>
        <p:spPr>
          <a:xfrm>
            <a:off x="9949985" y="11550750"/>
            <a:ext cx="2284376" cy="1217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WILL REMAIN IN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THE OLD NODE</a:t>
            </a:r>
          </a:p>
        </p:txBody>
      </p:sp>
      <p:sp>
        <p:nvSpPr>
          <p:cNvPr id="5183" name="THIS PART…"/>
          <p:cNvSpPr txBox="1"/>
          <p:nvPr/>
        </p:nvSpPr>
        <p:spPr>
          <a:xfrm>
            <a:off x="13270002" y="11550750"/>
            <a:ext cx="2764771" cy="141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WILL GO TO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THE NEW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COPIED NODE</a:t>
            </a:r>
          </a:p>
        </p:txBody>
      </p:sp>
      <p:sp>
        <p:nvSpPr>
          <p:cNvPr id="5184" name="THIS WILL DETERMINE…"/>
          <p:cNvSpPr txBox="1"/>
          <p:nvPr/>
        </p:nvSpPr>
        <p:spPr>
          <a:xfrm>
            <a:off x="15912580" y="9655526"/>
            <a:ext cx="2536410" cy="8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400">
                <a:solidFill>
                  <a:schemeClr val="accent3"/>
                </a:solidFill>
              </a:defRPr>
            </a:pPr>
            <a:r>
              <a:t>THIS WILL DETERMINE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THE DEFAULT VERSION OF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NEWLY COPIED NODE</a:t>
            </a:r>
          </a:p>
        </p:txBody>
      </p:sp>
      <p:sp>
        <p:nvSpPr>
          <p:cNvPr id="5185" name="PIVOT"/>
          <p:cNvSpPr txBox="1"/>
          <p:nvPr/>
        </p:nvSpPr>
        <p:spPr>
          <a:xfrm>
            <a:off x="16558031" y="9304915"/>
            <a:ext cx="913751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  <p:sp>
        <p:nvSpPr>
          <p:cNvPr id="5186" name="Rectangle"/>
          <p:cNvSpPr/>
          <p:nvPr/>
        </p:nvSpPr>
        <p:spPr>
          <a:xfrm>
            <a:off x="9922133" y="8748297"/>
            <a:ext cx="8503442" cy="4298934"/>
          </a:xfrm>
          <a:prstGeom prst="rect">
            <a:avLst/>
          </a:prstGeom>
          <a:ln w="127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7" name="mod(f1,300,v11)"/>
          <p:cNvSpPr/>
          <p:nvPr/>
        </p:nvSpPr>
        <p:spPr>
          <a:xfrm>
            <a:off x="3575245" y="11122711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88" name="V15"/>
          <p:cNvSpPr/>
          <p:nvPr/>
        </p:nvSpPr>
        <p:spPr>
          <a:xfrm>
            <a:off x="3512945" y="11849414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89" name="Rectangle"/>
          <p:cNvSpPr/>
          <p:nvPr/>
        </p:nvSpPr>
        <p:spPr>
          <a:xfrm>
            <a:off x="3205305" y="11122711"/>
            <a:ext cx="2200748" cy="1127143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90" name="Choose…"/>
          <p:cNvSpPr txBox="1"/>
          <p:nvPr/>
        </p:nvSpPr>
        <p:spPr>
          <a:xfrm>
            <a:off x="5821290" y="4877177"/>
            <a:ext cx="10304984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Choose </a:t>
            </a:r>
          </a:p>
          <a:p>
            <a:pPr>
              <a:defRPr b="1"/>
            </a:pPr>
            <a:r>
              <a:t>A Candidate Mod as pivot</a:t>
            </a:r>
          </a:p>
          <a:p>
            <a:pPr>
              <a:defRPr b="1" i="1"/>
            </a:pPr>
          </a:p>
          <a:p>
            <a:pPr/>
            <a:r>
              <a:t> Which has most number of mods who are strictly successors of that pivot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Topological Order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Then transfer that pivot along with its successors to the new copy.</a:t>
            </a:r>
          </a:p>
        </p:txBody>
      </p:sp>
      <p:sp>
        <p:nvSpPr>
          <p:cNvPr id="5191" name="Who will go to New Copy??"/>
          <p:cNvSpPr txBox="1"/>
          <p:nvPr/>
        </p:nvSpPr>
        <p:spPr>
          <a:xfrm>
            <a:off x="8112663" y="4156414"/>
            <a:ext cx="640451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Who will go to New Copy??</a:t>
            </a:r>
          </a:p>
        </p:txBody>
      </p:sp>
      <p:sp>
        <p:nvSpPr>
          <p:cNvPr id="5192" name="Open problem!!…"/>
          <p:cNvSpPr txBox="1"/>
          <p:nvPr/>
        </p:nvSpPr>
        <p:spPr>
          <a:xfrm rot="19107105">
            <a:off x="299954" y="5025447"/>
            <a:ext cx="7017818" cy="15757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Open problem!!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 am still thinking for an optimisation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Here. Any one help!!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9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194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5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6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7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8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9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0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1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2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3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4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5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6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7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8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210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21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21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21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21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23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21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3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21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21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2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2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22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22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22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22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2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22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2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2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3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233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24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23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4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3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23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3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3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23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24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24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4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4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24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24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245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24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25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5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6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25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6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5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25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5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5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25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25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26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5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6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26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26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26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6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268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6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8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27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8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7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27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7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7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27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27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28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7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78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27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8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8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8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28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8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9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28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28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29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29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29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29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9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29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29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29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29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30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30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5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303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304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306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30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30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31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13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311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312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314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17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31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31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318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31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32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32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32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32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32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32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32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33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33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33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33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334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37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335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336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338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3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4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43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341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342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344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6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3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3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34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3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3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34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35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35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3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3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35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354" name="mod(V15 ??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 ??)</a:t>
                  </a:r>
                </a:p>
              </p:txBody>
            </p:sp>
            <p:sp>
              <p:nvSpPr>
                <p:cNvPr id="535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3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35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361" name="STEP 2, INTERMEDIATE DISCUSSION…"/>
          <p:cNvSpPr txBox="1"/>
          <p:nvPr/>
        </p:nvSpPr>
        <p:spPr>
          <a:xfrm>
            <a:off x="5747699" y="11288559"/>
            <a:ext cx="9428989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2, INTERMEDIATE DISCUSSION 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362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363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4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6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36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366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36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9" name="Oval"/>
          <p:cNvSpPr/>
          <p:nvPr/>
        </p:nvSpPr>
        <p:spPr>
          <a:xfrm>
            <a:off x="6325337" y="7715358"/>
            <a:ext cx="1784604" cy="1234829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70" name="NOTE: IT IS NOT V15"/>
          <p:cNvSpPr txBox="1"/>
          <p:nvPr/>
        </p:nvSpPr>
        <p:spPr>
          <a:xfrm>
            <a:off x="5766867" y="6888639"/>
            <a:ext cx="303306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/>
            <a:r>
              <a:t>NOTE: IT IS NOT V15</a:t>
            </a:r>
          </a:p>
        </p:txBody>
      </p:sp>
      <p:sp>
        <p:nvSpPr>
          <p:cNvPr id="5371" name="Oval"/>
          <p:cNvSpPr/>
          <p:nvPr/>
        </p:nvSpPr>
        <p:spPr>
          <a:xfrm>
            <a:off x="9280702" y="9232631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72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3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7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37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37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grpSp>
        <p:nvGrpSpPr>
          <p:cNvPr id="5390" name="Group"/>
          <p:cNvGrpSpPr/>
          <p:nvPr/>
        </p:nvGrpSpPr>
        <p:grpSpPr>
          <a:xfrm>
            <a:off x="9303529" y="1696273"/>
            <a:ext cx="8526858" cy="4298934"/>
            <a:chOff x="0" y="0"/>
            <a:chExt cx="8526856" cy="4298932"/>
          </a:xfrm>
        </p:grpSpPr>
        <p:sp>
          <p:nvSpPr>
            <p:cNvPr id="5377" name="mod(f1,300,v11)"/>
            <p:cNvSpPr/>
            <p:nvPr/>
          </p:nvSpPr>
          <p:spPr>
            <a:xfrm>
              <a:off x="3999821" y="1118384"/>
              <a:ext cx="1460868" cy="4106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mod(f1,300,v11)</a:t>
              </a:r>
            </a:p>
          </p:txBody>
        </p:sp>
        <p:sp>
          <p:nvSpPr>
            <p:cNvPr id="5378" name="V15"/>
            <p:cNvSpPr/>
            <p:nvPr/>
          </p:nvSpPr>
          <p:spPr>
            <a:xfrm>
              <a:off x="3937520" y="1845087"/>
              <a:ext cx="1460868" cy="34559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379" name="mod(f1,30,v7)"/>
            <p:cNvSpPr/>
            <p:nvPr/>
          </p:nvSpPr>
          <p:spPr>
            <a:xfrm>
              <a:off x="439606" y="913858"/>
              <a:ext cx="1460868" cy="34559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mod(f1,30,v7)</a:t>
              </a:r>
            </a:p>
          </p:txBody>
        </p:sp>
        <p:sp>
          <p:nvSpPr>
            <p:cNvPr id="5380" name="mod(f1,35,v9)"/>
            <p:cNvSpPr/>
            <p:nvPr/>
          </p:nvSpPr>
          <p:spPr>
            <a:xfrm>
              <a:off x="439606" y="1505359"/>
              <a:ext cx="1460868" cy="3942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mod(f1,35,v9)</a:t>
              </a:r>
            </a:p>
          </p:txBody>
        </p:sp>
        <p:sp>
          <p:nvSpPr>
            <p:cNvPr id="5381" name="mod(f1,333,v12)"/>
            <p:cNvSpPr/>
            <p:nvPr/>
          </p:nvSpPr>
          <p:spPr>
            <a:xfrm>
              <a:off x="439606" y="2145547"/>
              <a:ext cx="1460868" cy="3225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mod(f1,333,v12)</a:t>
              </a:r>
            </a:p>
          </p:txBody>
        </p:sp>
        <p:sp>
          <p:nvSpPr>
            <p:cNvPr id="5382" name="Rectangle"/>
            <p:cNvSpPr/>
            <p:nvPr/>
          </p:nvSpPr>
          <p:spPr>
            <a:xfrm>
              <a:off x="194127" y="610302"/>
              <a:ext cx="1951825" cy="218440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  <a:alpha val="27717"/>
                  </a:schemeClr>
                </a:gs>
                <a:gs pos="100000">
                  <a:schemeClr val="accent1">
                    <a:hueOff val="117695"/>
                    <a:lumOff val="-11358"/>
                    <a:alpha val="2771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3" name="Rectangle"/>
            <p:cNvSpPr/>
            <p:nvPr/>
          </p:nvSpPr>
          <p:spPr>
            <a:xfrm>
              <a:off x="3580279" y="614884"/>
              <a:ext cx="2131966" cy="201556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22201"/>
                  </a:schemeClr>
                </a:gs>
                <a:gs pos="100000">
                  <a:schemeClr val="accent4">
                    <a:hueOff val="475731"/>
                    <a:satOff val="-4338"/>
                    <a:lumOff val="10182"/>
                    <a:alpha val="2220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4" name="Rectangle"/>
            <p:cNvSpPr/>
            <p:nvPr/>
          </p:nvSpPr>
          <p:spPr>
            <a:xfrm>
              <a:off x="3904695" y="917084"/>
              <a:ext cx="2131966" cy="705139"/>
            </a:xfrm>
            <a:prstGeom prst="rect">
              <a:avLst/>
            </a:prstGeom>
            <a:solidFill>
              <a:schemeClr val="accent3">
                <a:alpha val="41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5" name="THIS PART…"/>
            <p:cNvSpPr txBox="1"/>
            <p:nvPr/>
          </p:nvSpPr>
          <p:spPr>
            <a:xfrm>
              <a:off x="27852" y="2802452"/>
              <a:ext cx="2284376" cy="1217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THIS PART</a:t>
              </a:r>
            </a:p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WILL REMAIN IN</a:t>
              </a:r>
            </a:p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THE OLD NODE</a:t>
              </a:r>
            </a:p>
          </p:txBody>
        </p:sp>
        <p:sp>
          <p:nvSpPr>
            <p:cNvPr id="5386" name="THIS PART…"/>
            <p:cNvSpPr txBox="1"/>
            <p:nvPr/>
          </p:nvSpPr>
          <p:spPr>
            <a:xfrm>
              <a:off x="3347869" y="2802453"/>
              <a:ext cx="2764771" cy="141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THIS PART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WILL GO TO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THE NEW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COPIED NODE</a:t>
              </a:r>
            </a:p>
          </p:txBody>
        </p:sp>
        <p:sp>
          <p:nvSpPr>
            <p:cNvPr id="5387" name="THIS WILL DETERMINE…"/>
            <p:cNvSpPr txBox="1"/>
            <p:nvPr/>
          </p:nvSpPr>
          <p:spPr>
            <a:xfrm>
              <a:off x="5990447" y="907228"/>
              <a:ext cx="2536410" cy="8329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THIS WILL DETERMINE </a:t>
              </a:r>
            </a:p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THE DEFAULT VERSION OF </a:t>
              </a:r>
            </a:p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NEWLY COPIED NODE</a:t>
              </a:r>
            </a:p>
          </p:txBody>
        </p:sp>
        <p:sp>
          <p:nvSpPr>
            <p:cNvPr id="5388" name="PIVOT"/>
            <p:cNvSpPr txBox="1"/>
            <p:nvPr/>
          </p:nvSpPr>
          <p:spPr>
            <a:xfrm>
              <a:off x="6635898" y="556617"/>
              <a:ext cx="913750" cy="468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900"/>
              </a:lvl1pPr>
            </a:lstStyle>
            <a:p>
              <a:pPr/>
              <a:r>
                <a:t>PIVOT</a:t>
              </a:r>
            </a:p>
          </p:txBody>
        </p:sp>
        <p:sp>
          <p:nvSpPr>
            <p:cNvPr id="5389" name="Rectangle"/>
            <p:cNvSpPr/>
            <p:nvPr/>
          </p:nvSpPr>
          <p:spPr>
            <a:xfrm>
              <a:off x="0" y="0"/>
              <a:ext cx="8503442" cy="4298933"/>
            </a:xfrm>
            <a:prstGeom prst="rect">
              <a:avLst/>
            </a:prstGeom>
            <a:noFill/>
            <a:ln w="127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39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0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39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39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39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39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39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39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40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39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0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40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40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40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0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42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40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0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42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42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43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42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42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44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43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4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43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3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3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3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3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43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44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4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3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44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4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44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46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4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44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4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5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45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45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4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4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5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45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45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45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46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46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6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6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82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4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468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4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71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47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73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4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4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75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47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7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81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483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84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87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485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486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490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488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489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491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94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492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493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495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98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496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497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499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0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50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50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50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06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504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505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507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0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50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50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511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4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512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513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515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8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516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517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519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22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520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521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523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26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524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525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527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30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528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529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531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34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53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53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535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7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40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538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539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541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2" name="STEP 2 - ended…"/>
          <p:cNvSpPr txBox="1"/>
          <p:nvPr/>
        </p:nvSpPr>
        <p:spPr>
          <a:xfrm>
            <a:off x="7608045" y="11288559"/>
            <a:ext cx="5708296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2 - ended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54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54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4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54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54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54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6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55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56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55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55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55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55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55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55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56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55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55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55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56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56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56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566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6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68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69" name="V15 Mod is defined as user input…"/>
          <p:cNvSpPr txBox="1"/>
          <p:nvPr/>
        </p:nvSpPr>
        <p:spPr>
          <a:xfrm>
            <a:off x="11134270" y="9523750"/>
            <a:ext cx="467654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V15 Mod is defined as user input </a:t>
            </a:r>
          </a:p>
          <a:p>
            <a:pPr/>
            <a:r>
              <a:t>F1 -&gt; 321</a:t>
            </a:r>
          </a:p>
        </p:txBody>
      </p:sp>
      <p:grpSp>
        <p:nvGrpSpPr>
          <p:cNvPr id="557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57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57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55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57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58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57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57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57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57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58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58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58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58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58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58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585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58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58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606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591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2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3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4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5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6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7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8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9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0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1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2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3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4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5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60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6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613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611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612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629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614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27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615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16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17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18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19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20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626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6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22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62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2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628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630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64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6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63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3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3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63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6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6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3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640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641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642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64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64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9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6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65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6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65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65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5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5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65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65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66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6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59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660" name="mod(bp1,C’,v11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v11</a:t>
                  </a:r>
                  <a:r>
                    <a:t>)</a:t>
                  </a:r>
                </a:p>
              </p:txBody>
            </p:sp>
            <p:sp>
              <p:nvSpPr>
                <p:cNvPr id="566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66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66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6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7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66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67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67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67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67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67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7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67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67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67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8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68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68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68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8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68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68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68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0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688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689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691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4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692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693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695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8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69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69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699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02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70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70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703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0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70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70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70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0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708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709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711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71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71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71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8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71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71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719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1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2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72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72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72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72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30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728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729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731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2" name="STEP 3…"/>
          <p:cNvSpPr txBox="1"/>
          <p:nvPr/>
        </p:nvSpPr>
        <p:spPr>
          <a:xfrm>
            <a:off x="12501656" y="8092592"/>
            <a:ext cx="4438193" cy="358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3</a:t>
            </a:r>
          </a:p>
          <a:p>
            <a:pPr>
              <a:defRPr b="1" sz="4000"/>
            </a:pPr>
          </a:p>
          <a:p>
            <a:pPr/>
            <a:r>
              <a:t>RECURSIVELY</a:t>
            </a:r>
          </a:p>
          <a:p>
            <a:pPr/>
            <a:r>
              <a:t>MODIFY THE BACK POINTERS</a:t>
            </a:r>
          </a:p>
          <a:p>
            <a:pPr/>
            <a:r>
              <a:t>OF SUCCESSOR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update(D,bp1,C’,v11)</a:t>
            </a:r>
          </a:p>
        </p:txBody>
      </p:sp>
      <p:sp>
        <p:nvSpPr>
          <p:cNvPr id="5733" name="Note: Here We Are Not  Replacing The Back-pointers…"/>
          <p:cNvSpPr txBox="1"/>
          <p:nvPr/>
        </p:nvSpPr>
        <p:spPr>
          <a:xfrm>
            <a:off x="10382487" y="11416476"/>
            <a:ext cx="7858355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Note: Here We Are Not  Replacing The Back-pointers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Rather adding mods for bp too (unlike Partial)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This is why, we are strong more number of MODS per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Node  </a:t>
            </a:r>
          </a:p>
        </p:txBody>
      </p:sp>
      <p:sp>
        <p:nvSpPr>
          <p:cNvPr id="5734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51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73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74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737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73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73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740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74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42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74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74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74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745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74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74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75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752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53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54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75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237599">
            <a:off x="12634782" y="8563490"/>
            <a:ext cx="4941886" cy="101601"/>
          </a:xfrm>
          <a:prstGeom prst="rect">
            <a:avLst/>
          </a:prstGeom>
        </p:spPr>
      </p:pic>
      <p:sp>
        <p:nvSpPr>
          <p:cNvPr id="5757" name="Note:…"/>
          <p:cNvSpPr txBox="1"/>
          <p:nvPr/>
        </p:nvSpPr>
        <p:spPr>
          <a:xfrm>
            <a:off x="6626122" y="2266564"/>
            <a:ext cx="10286899" cy="40522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argument is v11, because a NEW NODE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Has been sliced off with def. Version v11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we send Update Query to B to add a fwd pointer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a v11.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no need to add v11 under v2 as we already know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V11 is topologically at lower poison wrt v2</a:t>
            </a:r>
          </a:p>
        </p:txBody>
      </p:sp>
      <p:grpSp>
        <p:nvGrpSpPr>
          <p:cNvPr id="5760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758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759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76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77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76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6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76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76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6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6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77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7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77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77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77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7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77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79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77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7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79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79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80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79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79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81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80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1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80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0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0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0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0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0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81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8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0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81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1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81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81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83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8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81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2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82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82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8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8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2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82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82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82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83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83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7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5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83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5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83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84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4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4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84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84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85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84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46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847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584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4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85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85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5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58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856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857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861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859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860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862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65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863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864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866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69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867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868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870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7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87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87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87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77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875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876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878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1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87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88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882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5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883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884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886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88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88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89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93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89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89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894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97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895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896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898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01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899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900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902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05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90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90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906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0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08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11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909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910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912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91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1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91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91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91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20" name="STEP 4…"/>
          <p:cNvSpPr txBox="1"/>
          <p:nvPr/>
        </p:nvSpPr>
        <p:spPr>
          <a:xfrm>
            <a:off x="12402875" y="8611725"/>
            <a:ext cx="5114241" cy="3365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</a:t>
            </a:r>
            <a:r>
              <a:rPr i="1" spc="-59" sz="3000" u="sng"/>
              <a:t>v11</a:t>
            </a:r>
            <a:r>
              <a:t>)</a:t>
            </a:r>
          </a:p>
        </p:txBody>
      </p:sp>
      <p:sp>
        <p:nvSpPr>
          <p:cNvPr id="5921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37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92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93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923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92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2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26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92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28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93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92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30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31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93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3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93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938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939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40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94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332336">
            <a:off x="12340027" y="8902232"/>
            <a:ext cx="5608766" cy="101601"/>
          </a:xfrm>
          <a:prstGeom prst="rect">
            <a:avLst/>
          </a:prstGeom>
        </p:spPr>
      </p:pic>
      <p:sp>
        <p:nvSpPr>
          <p:cNvPr id="5943" name="Note:…"/>
          <p:cNvSpPr txBox="1"/>
          <p:nvPr/>
        </p:nvSpPr>
        <p:spPr>
          <a:xfrm>
            <a:off x="6626122" y="2266564"/>
            <a:ext cx="10286899" cy="40522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argument is v11, because a NEW NODE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Has been sliced off with def. Version v11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we send Update Query to B to add a fwd pointer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a v11.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no need to add v11 under v2 as we already know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V11 is topologically at lower position wrt v2</a:t>
            </a:r>
          </a:p>
        </p:txBody>
      </p:sp>
      <p:grpSp>
        <p:nvGrpSpPr>
          <p:cNvPr id="594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94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94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3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9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9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949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52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3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54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9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9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56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957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958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9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962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979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964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5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6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7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8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9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0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1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2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3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4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5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6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7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8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980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98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8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8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98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98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98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00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98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0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98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98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9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9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99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99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99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9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9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99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9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00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003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01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00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1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00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00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00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00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00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01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01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01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01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601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01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015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601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02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3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02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3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02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02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02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02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2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03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03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03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03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033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03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03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03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04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4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4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04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04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04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04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04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04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04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05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05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05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05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05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05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05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06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6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06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06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06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6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06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06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06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06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07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07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07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07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07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07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07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08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8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08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08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08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8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08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08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08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9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08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09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09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9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09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09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09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9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100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03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101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102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104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5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sp>
        <p:nvSpPr>
          <p:cNvPr id="6106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22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10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12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108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10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11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111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11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113" name="Rectangle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611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11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11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121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123" name="Mod Logs of B is full!…"/>
          <p:cNvSpPr txBox="1"/>
          <p:nvPr/>
        </p:nvSpPr>
        <p:spPr>
          <a:xfrm>
            <a:off x="11784106" y="5382305"/>
            <a:ext cx="58165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 Logs of B is full!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So create a copy of B at v15 and so on …</a:t>
            </a:r>
          </a:p>
        </p:txBody>
      </p:sp>
      <p:sp>
        <p:nvSpPr>
          <p:cNvPr id="6124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4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1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1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12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1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1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12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13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13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1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1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13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3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13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13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141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142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43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4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14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14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147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mod(f1,10,v5)"/>
          <p:cNvSpPr/>
          <p:nvPr/>
        </p:nvSpPr>
        <p:spPr>
          <a:xfrm>
            <a:off x="141317" y="154137"/>
            <a:ext cx="1460868" cy="345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150" name="mod(f1,15,v6)"/>
          <p:cNvSpPr/>
          <p:nvPr/>
        </p:nvSpPr>
        <p:spPr>
          <a:xfrm>
            <a:off x="141317" y="591642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151" name="mod(f1,100,v8)"/>
          <p:cNvSpPr/>
          <p:nvPr/>
        </p:nvSpPr>
        <p:spPr>
          <a:xfrm>
            <a:off x="141317" y="1059953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152" name="mod(f1,111,v13)"/>
          <p:cNvSpPr/>
          <p:nvPr/>
        </p:nvSpPr>
        <p:spPr>
          <a:xfrm>
            <a:off x="141317" y="1544641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153" name="mod(f2,C’,v11)"/>
          <p:cNvSpPr/>
          <p:nvPr/>
        </p:nvSpPr>
        <p:spPr>
          <a:xfrm>
            <a:off x="141317" y="2031378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grpSp>
        <p:nvGrpSpPr>
          <p:cNvPr id="6220" name="Group"/>
          <p:cNvGrpSpPr/>
          <p:nvPr/>
        </p:nvGrpSpPr>
        <p:grpSpPr>
          <a:xfrm>
            <a:off x="19658201" y="0"/>
            <a:ext cx="5152498" cy="13716000"/>
            <a:chOff x="0" y="0"/>
            <a:chExt cx="5152497" cy="13716000"/>
          </a:xfrm>
        </p:grpSpPr>
        <p:sp>
          <p:nvSpPr>
            <p:cNvPr id="6154" name="Line"/>
            <p:cNvSpPr/>
            <p:nvPr/>
          </p:nvSpPr>
          <p:spPr>
            <a:xfrm flipV="1">
              <a:off x="26769" y="0"/>
              <a:ext cx="1" cy="13716000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57" name="Group"/>
            <p:cNvGrpSpPr/>
            <p:nvPr/>
          </p:nvGrpSpPr>
          <p:grpSpPr>
            <a:xfrm>
              <a:off x="1999316" y="1426687"/>
              <a:ext cx="849194" cy="595248"/>
              <a:chOff x="0" y="0"/>
              <a:chExt cx="849192" cy="595247"/>
            </a:xfrm>
          </p:grpSpPr>
          <p:sp>
            <p:nvSpPr>
              <p:cNvPr id="6155" name="V0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6156" name="[ ]"/>
              <p:cNvSpPr txBox="1"/>
              <p:nvPr/>
            </p:nvSpPr>
            <p:spPr>
              <a:xfrm>
                <a:off x="561508" y="78441"/>
                <a:ext cx="287685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]</a:t>
                </a:r>
              </a:p>
            </p:txBody>
          </p:sp>
        </p:grpSp>
        <p:grpSp>
          <p:nvGrpSpPr>
            <p:cNvPr id="6160" name="Group"/>
            <p:cNvGrpSpPr/>
            <p:nvPr/>
          </p:nvGrpSpPr>
          <p:grpSpPr>
            <a:xfrm>
              <a:off x="1999316" y="2365527"/>
              <a:ext cx="1230536" cy="595248"/>
              <a:chOff x="0" y="0"/>
              <a:chExt cx="1230534" cy="595247"/>
            </a:xfrm>
          </p:grpSpPr>
          <p:sp>
            <p:nvSpPr>
              <p:cNvPr id="6158" name="V1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sp>
            <p:nvSpPr>
              <p:cNvPr id="6159" name="[ 1]"/>
              <p:cNvSpPr txBox="1"/>
              <p:nvPr/>
            </p:nvSpPr>
            <p:spPr>
              <a:xfrm>
                <a:off x="493211" y="78441"/>
                <a:ext cx="737324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[ 1]</a:t>
                </a:r>
              </a:p>
            </p:txBody>
          </p:sp>
        </p:grpSp>
        <p:sp>
          <p:nvSpPr>
            <p:cNvPr id="6161" name="Line"/>
            <p:cNvSpPr/>
            <p:nvPr/>
          </p:nvSpPr>
          <p:spPr>
            <a:xfrm>
              <a:off x="2286645" y="1931343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64" name="Group"/>
            <p:cNvGrpSpPr/>
            <p:nvPr/>
          </p:nvGrpSpPr>
          <p:grpSpPr>
            <a:xfrm>
              <a:off x="1999316" y="3304367"/>
              <a:ext cx="1230536" cy="595248"/>
              <a:chOff x="0" y="0"/>
              <a:chExt cx="1230534" cy="595247"/>
            </a:xfrm>
          </p:grpSpPr>
          <p:sp>
            <p:nvSpPr>
              <p:cNvPr id="6162" name="V2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sp>
            <p:nvSpPr>
              <p:cNvPr id="6163" name="[ 1,2]"/>
              <p:cNvSpPr txBox="1"/>
              <p:nvPr/>
            </p:nvSpPr>
            <p:spPr>
              <a:xfrm>
                <a:off x="493211" y="78441"/>
                <a:ext cx="737324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[ 1,2]</a:t>
                </a:r>
              </a:p>
            </p:txBody>
          </p:sp>
        </p:grpSp>
        <p:sp>
          <p:nvSpPr>
            <p:cNvPr id="6165" name="Line"/>
            <p:cNvSpPr/>
            <p:nvPr/>
          </p:nvSpPr>
          <p:spPr>
            <a:xfrm>
              <a:off x="2274150" y="2837037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68" name="Group"/>
            <p:cNvGrpSpPr/>
            <p:nvPr/>
          </p:nvGrpSpPr>
          <p:grpSpPr>
            <a:xfrm>
              <a:off x="1999316" y="4299384"/>
              <a:ext cx="1489031" cy="788303"/>
              <a:chOff x="0" y="0"/>
              <a:chExt cx="1489030" cy="788301"/>
            </a:xfrm>
          </p:grpSpPr>
          <p:sp>
            <p:nvSpPr>
              <p:cNvPr id="6166" name="V3"/>
              <p:cNvSpPr/>
              <p:nvPr/>
            </p:nvSpPr>
            <p:spPr>
              <a:xfrm>
                <a:off x="0" y="96527"/>
                <a:ext cx="659649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sp>
            <p:nvSpPr>
              <p:cNvPr id="6167" name="[ 1,2,3]"/>
              <p:cNvSpPr txBox="1"/>
              <p:nvPr/>
            </p:nvSpPr>
            <p:spPr>
              <a:xfrm>
                <a:off x="604179" y="0"/>
                <a:ext cx="884852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[ 1,2,3]</a:t>
                </a:r>
              </a:p>
            </p:txBody>
          </p:sp>
        </p:grpSp>
        <p:sp>
          <p:nvSpPr>
            <p:cNvPr id="6169" name="Line"/>
            <p:cNvSpPr/>
            <p:nvPr/>
          </p:nvSpPr>
          <p:spPr>
            <a:xfrm>
              <a:off x="2274150" y="3928581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72" name="Group"/>
            <p:cNvGrpSpPr/>
            <p:nvPr/>
          </p:nvGrpSpPr>
          <p:grpSpPr>
            <a:xfrm>
              <a:off x="1939270" y="5402987"/>
              <a:ext cx="1809973" cy="788302"/>
              <a:chOff x="0" y="0"/>
              <a:chExt cx="1809971" cy="788301"/>
            </a:xfrm>
          </p:grpSpPr>
          <p:sp>
            <p:nvSpPr>
              <p:cNvPr id="6170" name="V4"/>
              <p:cNvSpPr/>
              <p:nvPr/>
            </p:nvSpPr>
            <p:spPr>
              <a:xfrm>
                <a:off x="0" y="96527"/>
                <a:ext cx="801828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sp>
            <p:nvSpPr>
              <p:cNvPr id="6171" name="[ 1,2,3,4]"/>
              <p:cNvSpPr txBox="1"/>
              <p:nvPr/>
            </p:nvSpPr>
            <p:spPr>
              <a:xfrm>
                <a:off x="734402" y="0"/>
                <a:ext cx="1075570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[ 1,2,3,4]</a:t>
                </a:r>
              </a:p>
            </p:txBody>
          </p:sp>
        </p:grpSp>
        <p:sp>
          <p:nvSpPr>
            <p:cNvPr id="6173" name="Line"/>
            <p:cNvSpPr/>
            <p:nvPr/>
          </p:nvSpPr>
          <p:spPr>
            <a:xfrm>
              <a:off x="2274150" y="5020125"/>
              <a:ext cx="1" cy="43836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76" name="Group"/>
            <p:cNvGrpSpPr/>
            <p:nvPr/>
          </p:nvGrpSpPr>
          <p:grpSpPr>
            <a:xfrm>
              <a:off x="1980216" y="6446263"/>
              <a:ext cx="2018814" cy="788303"/>
              <a:chOff x="0" y="0"/>
              <a:chExt cx="2018813" cy="788301"/>
            </a:xfrm>
          </p:grpSpPr>
          <p:sp>
            <p:nvSpPr>
              <p:cNvPr id="6174" name="V5"/>
              <p:cNvSpPr/>
              <p:nvPr/>
            </p:nvSpPr>
            <p:spPr>
              <a:xfrm>
                <a:off x="0" y="96527"/>
                <a:ext cx="801828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6175" name="[ 1,10,3,4]"/>
              <p:cNvSpPr txBox="1"/>
              <p:nvPr/>
            </p:nvSpPr>
            <p:spPr>
              <a:xfrm>
                <a:off x="734402" y="0"/>
                <a:ext cx="1284412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[ 1,10,3,4]</a:t>
                </a:r>
              </a:p>
            </p:txBody>
          </p:sp>
        </p:grpSp>
        <p:sp>
          <p:nvSpPr>
            <p:cNvPr id="6177" name="Line"/>
            <p:cNvSpPr/>
            <p:nvPr/>
          </p:nvSpPr>
          <p:spPr>
            <a:xfrm>
              <a:off x="2315096" y="6063401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0" name="Group"/>
            <p:cNvGrpSpPr/>
            <p:nvPr/>
          </p:nvGrpSpPr>
          <p:grpSpPr>
            <a:xfrm>
              <a:off x="2619049" y="7417530"/>
              <a:ext cx="2089844" cy="829666"/>
              <a:chOff x="0" y="0"/>
              <a:chExt cx="2089843" cy="829665"/>
            </a:xfrm>
          </p:grpSpPr>
          <p:sp>
            <p:nvSpPr>
              <p:cNvPr id="6178" name="V6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6179" name="[ 1,15,3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[ 1,15,3,4]</a:t>
                </a:r>
              </a:p>
            </p:txBody>
          </p:sp>
        </p:grpSp>
        <p:sp>
          <p:nvSpPr>
            <p:cNvPr id="6181" name="Line"/>
            <p:cNvSpPr/>
            <p:nvPr/>
          </p:nvSpPr>
          <p:spPr>
            <a:xfrm>
              <a:off x="2551972" y="7122357"/>
              <a:ext cx="230156" cy="3698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4" name="Group"/>
            <p:cNvGrpSpPr/>
            <p:nvPr/>
          </p:nvGrpSpPr>
          <p:grpSpPr>
            <a:xfrm>
              <a:off x="2513591" y="8526110"/>
              <a:ext cx="2300760" cy="829667"/>
              <a:chOff x="0" y="0"/>
              <a:chExt cx="2300758" cy="829665"/>
            </a:xfrm>
          </p:grpSpPr>
          <p:sp>
            <p:nvSpPr>
              <p:cNvPr id="6182" name="V7"/>
              <p:cNvSpPr/>
              <p:nvPr/>
            </p:nvSpPr>
            <p:spPr>
              <a:xfrm>
                <a:off x="0" y="101592"/>
                <a:ext cx="913811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  <p:sp>
            <p:nvSpPr>
              <p:cNvPr id="6183" name="[ 1,15,30,4]"/>
              <p:cNvSpPr txBox="1"/>
              <p:nvPr/>
            </p:nvSpPr>
            <p:spPr>
              <a:xfrm>
                <a:off x="836968" y="0"/>
                <a:ext cx="1463791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[ 1,15,30,4]</a:t>
                </a:r>
              </a:p>
            </p:txBody>
          </p:sp>
        </p:grpSp>
        <p:sp>
          <p:nvSpPr>
            <p:cNvPr id="6185" name="Line"/>
            <p:cNvSpPr/>
            <p:nvPr/>
          </p:nvSpPr>
          <p:spPr>
            <a:xfrm>
              <a:off x="3051037" y="8218460"/>
              <a:ext cx="1" cy="4613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8" name="Group"/>
            <p:cNvGrpSpPr/>
            <p:nvPr/>
          </p:nvGrpSpPr>
          <p:grpSpPr>
            <a:xfrm>
              <a:off x="435213" y="7417530"/>
              <a:ext cx="2089844" cy="829666"/>
              <a:chOff x="0" y="0"/>
              <a:chExt cx="2089843" cy="829665"/>
            </a:xfrm>
          </p:grpSpPr>
          <p:sp>
            <p:nvSpPr>
              <p:cNvPr id="6186" name="V8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V8</a:t>
                </a:r>
              </a:p>
            </p:txBody>
          </p:sp>
          <p:sp>
            <p:nvSpPr>
              <p:cNvPr id="6187" name="[ 1,100,30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[ 1,100,30,4]</a:t>
                </a:r>
              </a:p>
            </p:txBody>
          </p:sp>
        </p:grpSp>
        <p:sp>
          <p:nvSpPr>
            <p:cNvPr id="6189" name="Line"/>
            <p:cNvSpPr/>
            <p:nvPr/>
          </p:nvSpPr>
          <p:spPr>
            <a:xfrm flipH="1">
              <a:off x="1246108" y="6961204"/>
              <a:ext cx="873719" cy="6155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92" name="Group"/>
            <p:cNvGrpSpPr/>
            <p:nvPr/>
          </p:nvGrpSpPr>
          <p:grpSpPr>
            <a:xfrm>
              <a:off x="382773" y="8538199"/>
              <a:ext cx="2089844" cy="829667"/>
              <a:chOff x="0" y="0"/>
              <a:chExt cx="2089843" cy="829665"/>
            </a:xfrm>
          </p:grpSpPr>
          <p:sp>
            <p:nvSpPr>
              <p:cNvPr id="6190" name="V9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6191" name="[ 1,100,35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[ 1,100,35,4]</a:t>
                </a:r>
              </a:p>
            </p:txBody>
          </p:sp>
        </p:grpSp>
        <p:sp>
          <p:nvSpPr>
            <p:cNvPr id="6193" name="Line"/>
            <p:cNvSpPr/>
            <p:nvPr/>
          </p:nvSpPr>
          <p:spPr>
            <a:xfrm flipH="1">
              <a:off x="776111" y="8181888"/>
              <a:ext cx="1" cy="4613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96" name="Group"/>
            <p:cNvGrpSpPr/>
            <p:nvPr/>
          </p:nvGrpSpPr>
          <p:grpSpPr>
            <a:xfrm>
              <a:off x="1067751" y="10041299"/>
              <a:ext cx="1809973" cy="506228"/>
              <a:chOff x="0" y="0"/>
              <a:chExt cx="1809972" cy="506226"/>
            </a:xfrm>
          </p:grpSpPr>
          <p:sp>
            <p:nvSpPr>
              <p:cNvPr id="6194" name="V10"/>
              <p:cNvSpPr/>
              <p:nvPr/>
            </p:nvSpPr>
            <p:spPr>
              <a:xfrm>
                <a:off x="0" y="61987"/>
                <a:ext cx="718881" cy="382253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6195" name="[ 11,100,35,4]"/>
              <p:cNvSpPr txBox="1"/>
              <p:nvPr/>
            </p:nvSpPr>
            <p:spPr>
              <a:xfrm>
                <a:off x="658430" y="0"/>
                <a:ext cx="1151543" cy="5062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500"/>
                  <a:t>11,100,35,4</a:t>
                </a:r>
                <a:r>
                  <a:t>]</a:t>
                </a:r>
              </a:p>
            </p:txBody>
          </p:sp>
        </p:grpSp>
        <p:grpSp>
          <p:nvGrpSpPr>
            <p:cNvPr id="6199" name="Group"/>
            <p:cNvGrpSpPr/>
            <p:nvPr/>
          </p:nvGrpSpPr>
          <p:grpSpPr>
            <a:xfrm>
              <a:off x="3062653" y="11690598"/>
              <a:ext cx="2089845" cy="829666"/>
              <a:chOff x="0" y="0"/>
              <a:chExt cx="2089843" cy="829665"/>
            </a:xfrm>
          </p:grpSpPr>
          <p:sp>
            <p:nvSpPr>
              <p:cNvPr id="6197" name="V11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sp>
            <p:nvSpPr>
              <p:cNvPr id="6198" name="[ 11,10,300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[ 11,10,300,4]</a:t>
                </a:r>
              </a:p>
            </p:txBody>
          </p:sp>
        </p:grpSp>
        <p:sp>
          <p:nvSpPr>
            <p:cNvPr id="6200" name="Line"/>
            <p:cNvSpPr/>
            <p:nvPr/>
          </p:nvSpPr>
          <p:spPr>
            <a:xfrm>
              <a:off x="2337635" y="7111411"/>
              <a:ext cx="794865" cy="484014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03" name="Group"/>
            <p:cNvGrpSpPr/>
            <p:nvPr/>
          </p:nvGrpSpPr>
          <p:grpSpPr>
            <a:xfrm>
              <a:off x="72933" y="9823060"/>
              <a:ext cx="971133" cy="829666"/>
              <a:chOff x="0" y="0"/>
              <a:chExt cx="971131" cy="829665"/>
            </a:xfrm>
          </p:grpSpPr>
          <p:sp>
            <p:nvSpPr>
              <p:cNvPr id="6201" name="V12"/>
              <p:cNvSpPr/>
              <p:nvPr/>
            </p:nvSpPr>
            <p:spPr>
              <a:xfrm>
                <a:off x="182438" y="-1"/>
                <a:ext cx="606256" cy="47524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V12</a:t>
                </a:r>
              </a:p>
            </p:txBody>
          </p:sp>
          <p:sp>
            <p:nvSpPr>
              <p:cNvPr id="6202" name="[ 1,100,333,4]"/>
              <p:cNvSpPr txBox="1"/>
              <p:nvPr/>
            </p:nvSpPr>
            <p:spPr>
              <a:xfrm>
                <a:off x="-1" y="333632"/>
                <a:ext cx="971133" cy="496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200"/>
                  <a:t>1,100,333,4</a:t>
                </a:r>
                <a:r>
                  <a:t>]</a:t>
                </a:r>
              </a:p>
            </p:txBody>
          </p:sp>
        </p:grpSp>
        <p:sp>
          <p:nvSpPr>
            <p:cNvPr id="6204" name="Line"/>
            <p:cNvSpPr/>
            <p:nvPr/>
          </p:nvSpPr>
          <p:spPr>
            <a:xfrm flipH="1">
              <a:off x="406662" y="9079246"/>
              <a:ext cx="294825" cy="80617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05" name="Line"/>
            <p:cNvSpPr/>
            <p:nvPr/>
          </p:nvSpPr>
          <p:spPr>
            <a:xfrm flipV="1">
              <a:off x="26769" y="0"/>
              <a:ext cx="1" cy="13716000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06" name="Line"/>
            <p:cNvSpPr/>
            <p:nvPr/>
          </p:nvSpPr>
          <p:spPr>
            <a:xfrm flipH="1">
              <a:off x="757427" y="3655781"/>
              <a:ext cx="1441796" cy="62795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09" name="Group"/>
            <p:cNvGrpSpPr/>
            <p:nvPr/>
          </p:nvGrpSpPr>
          <p:grpSpPr>
            <a:xfrm>
              <a:off x="2965693" y="9386983"/>
              <a:ext cx="1717695" cy="595248"/>
              <a:chOff x="0" y="0"/>
              <a:chExt cx="1717693" cy="595247"/>
            </a:xfrm>
          </p:grpSpPr>
          <p:sp>
            <p:nvSpPr>
              <p:cNvPr id="6207" name="V14"/>
              <p:cNvSpPr/>
              <p:nvPr/>
            </p:nvSpPr>
            <p:spPr>
              <a:xfrm>
                <a:off x="0" y="72887"/>
                <a:ext cx="682230" cy="449473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V14</a:t>
                </a:r>
              </a:p>
            </p:txBody>
          </p:sp>
          <p:sp>
            <p:nvSpPr>
              <p:cNvPr id="6208" name="[ 1,15,30,40]"/>
              <p:cNvSpPr txBox="1"/>
              <p:nvPr/>
            </p:nvSpPr>
            <p:spPr>
              <a:xfrm>
                <a:off x="624861" y="0"/>
                <a:ext cx="1092833" cy="5952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/>
                </a:pPr>
                <a:r>
                  <a:t>[ </a:t>
                </a:r>
                <a:r>
                  <a:rPr sz="1400"/>
                  <a:t>1,15,30,40</a:t>
                </a:r>
                <a:r>
                  <a:t>]</a:t>
                </a:r>
              </a:p>
            </p:txBody>
          </p:sp>
        </p:grpSp>
        <p:sp>
          <p:nvSpPr>
            <p:cNvPr id="6210" name="Line"/>
            <p:cNvSpPr/>
            <p:nvPr/>
          </p:nvSpPr>
          <p:spPr>
            <a:xfrm>
              <a:off x="3016557" y="9120936"/>
              <a:ext cx="1" cy="46136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13" name="Group"/>
            <p:cNvGrpSpPr/>
            <p:nvPr/>
          </p:nvGrpSpPr>
          <p:grpSpPr>
            <a:xfrm>
              <a:off x="2095270" y="12874176"/>
              <a:ext cx="2302340" cy="829667"/>
              <a:chOff x="0" y="0"/>
              <a:chExt cx="2302338" cy="829665"/>
            </a:xfrm>
          </p:grpSpPr>
          <p:sp>
            <p:nvSpPr>
              <p:cNvPr id="6211" name="V15"/>
              <p:cNvSpPr/>
              <p:nvPr/>
            </p:nvSpPr>
            <p:spPr>
              <a:xfrm>
                <a:off x="0" y="101592"/>
                <a:ext cx="914438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sp>
            <p:nvSpPr>
              <p:cNvPr id="6212" name="[ 11,30,321,4]"/>
              <p:cNvSpPr txBox="1"/>
              <p:nvPr/>
            </p:nvSpPr>
            <p:spPr>
              <a:xfrm>
                <a:off x="837543" y="0"/>
                <a:ext cx="1464796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[ 11,30,321,4]</a:t>
                </a:r>
              </a:p>
            </p:txBody>
          </p:sp>
        </p:grpSp>
        <p:sp>
          <p:nvSpPr>
            <p:cNvPr id="6214" name="Line"/>
            <p:cNvSpPr/>
            <p:nvPr/>
          </p:nvSpPr>
          <p:spPr>
            <a:xfrm flipH="1">
              <a:off x="2461277" y="12399571"/>
              <a:ext cx="759701" cy="64680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15" name="Version tree"/>
            <p:cNvSpPr txBox="1"/>
            <p:nvPr/>
          </p:nvSpPr>
          <p:spPr>
            <a:xfrm>
              <a:off x="0" y="1035027"/>
              <a:ext cx="154142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Version tree</a:t>
              </a:r>
            </a:p>
          </p:txBody>
        </p:sp>
        <p:sp>
          <p:nvSpPr>
            <p:cNvPr id="6216" name="Line"/>
            <p:cNvSpPr/>
            <p:nvPr/>
          </p:nvSpPr>
          <p:spPr>
            <a:xfrm>
              <a:off x="866865" y="9299437"/>
              <a:ext cx="650249" cy="7793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19" name="Group"/>
            <p:cNvGrpSpPr/>
            <p:nvPr/>
          </p:nvGrpSpPr>
          <p:grpSpPr>
            <a:xfrm>
              <a:off x="551499" y="4289649"/>
              <a:ext cx="1163903" cy="745416"/>
              <a:chOff x="0" y="0"/>
              <a:chExt cx="1163901" cy="745415"/>
            </a:xfrm>
          </p:grpSpPr>
          <p:sp>
            <p:nvSpPr>
              <p:cNvPr id="6217" name="V13"/>
              <p:cNvSpPr/>
              <p:nvPr/>
            </p:nvSpPr>
            <p:spPr>
              <a:xfrm>
                <a:off x="0" y="91275"/>
                <a:ext cx="559169" cy="562865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V13</a:t>
                </a:r>
              </a:p>
            </p:txBody>
          </p:sp>
          <p:sp>
            <p:nvSpPr>
              <p:cNvPr id="6218" name="[ 111,13]"/>
              <p:cNvSpPr txBox="1"/>
              <p:nvPr/>
            </p:nvSpPr>
            <p:spPr>
              <a:xfrm>
                <a:off x="413834" y="0"/>
                <a:ext cx="750068" cy="745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/>
                </a:lvl1pPr>
              </a:lstStyle>
              <a:p>
                <a:pPr/>
                <a:r>
                  <a:t>[ 111,13]</a:t>
                </a:r>
              </a:p>
            </p:txBody>
          </p:sp>
        </p:grpSp>
      </p:grpSp>
      <p:sp>
        <p:nvSpPr>
          <p:cNvPr id="6221" name="Arrow"/>
          <p:cNvSpPr/>
          <p:nvPr/>
        </p:nvSpPr>
        <p:spPr>
          <a:xfrm>
            <a:off x="1699374" y="786865"/>
            <a:ext cx="884120" cy="705139"/>
          </a:xfrm>
          <a:prstGeom prst="rightArrow">
            <a:avLst>
              <a:gd name="adj1" fmla="val 32000"/>
              <a:gd name="adj2" fmla="val 80245"/>
            </a:avLst>
          </a:prstGeom>
          <a:blipFill>
            <a:blip r:embed="rId2">
              <a:alphaModFix amt="6503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22" name="Topostort"/>
          <p:cNvSpPr txBox="1"/>
          <p:nvPr/>
        </p:nvSpPr>
        <p:spPr>
          <a:xfrm rot="16176000">
            <a:off x="1395588" y="908751"/>
            <a:ext cx="14916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Topostort </a:t>
            </a:r>
          </a:p>
        </p:txBody>
      </p:sp>
      <p:sp>
        <p:nvSpPr>
          <p:cNvPr id="6223" name="HOW TO DO THE SPLITTING?…"/>
          <p:cNvSpPr txBox="1"/>
          <p:nvPr/>
        </p:nvSpPr>
        <p:spPr>
          <a:xfrm>
            <a:off x="6432491" y="511433"/>
            <a:ext cx="9764854" cy="12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sp>
        <p:nvSpPr>
          <p:cNvPr id="6224" name="TOPOLOGICALLY SORT THESE MODS ACCORDING TO THE VERSION ORDER…"/>
          <p:cNvSpPr txBox="1"/>
          <p:nvPr/>
        </p:nvSpPr>
        <p:spPr>
          <a:xfrm>
            <a:off x="5106616" y="1984792"/>
            <a:ext cx="1262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TOPOLOGICALLY SORT THESE MODS ACCORDING TO THE VERSION ORDER</a:t>
            </a:r>
          </a:p>
          <a:p>
            <a:pPr/>
            <a:r>
              <a:t>(if Vy is SUCCESOR of Vx, then Vy is considered Greater - hence Vy will got to right subtree)</a:t>
            </a:r>
          </a:p>
          <a:p>
            <a:pPr/>
            <a:r>
              <a:t>Thus, you create an Ascending Order</a:t>
            </a:r>
          </a:p>
        </p:txBody>
      </p:sp>
      <p:sp>
        <p:nvSpPr>
          <p:cNvPr id="6225" name="Choose…"/>
          <p:cNvSpPr txBox="1"/>
          <p:nvPr/>
        </p:nvSpPr>
        <p:spPr>
          <a:xfrm>
            <a:off x="5821290" y="4877177"/>
            <a:ext cx="10304984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Choose </a:t>
            </a:r>
          </a:p>
          <a:p>
            <a:pPr>
              <a:defRPr b="1"/>
            </a:pPr>
            <a:r>
              <a:t>A Candidate Mod as pivot</a:t>
            </a:r>
          </a:p>
          <a:p>
            <a:pPr>
              <a:defRPr b="1" i="1"/>
            </a:pPr>
          </a:p>
          <a:p>
            <a:pPr/>
            <a:r>
              <a:t> Which has most number of mods who are strictly successors of that pivot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Topological Order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Then transfer that pivot along with its successors to the new copy.</a:t>
            </a:r>
          </a:p>
        </p:txBody>
      </p:sp>
      <p:sp>
        <p:nvSpPr>
          <p:cNvPr id="6226" name="🤔"/>
          <p:cNvSpPr txBox="1"/>
          <p:nvPr/>
        </p:nvSpPr>
        <p:spPr>
          <a:xfrm>
            <a:off x="14673167" y="3400114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6227" name="🤔"/>
          <p:cNvSpPr txBox="1"/>
          <p:nvPr/>
        </p:nvSpPr>
        <p:spPr>
          <a:xfrm flipH="1">
            <a:off x="4861258" y="-70579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6228" name="Who will go to New Copy??"/>
          <p:cNvSpPr txBox="1"/>
          <p:nvPr/>
        </p:nvSpPr>
        <p:spPr>
          <a:xfrm>
            <a:off x="8112663" y="4156414"/>
            <a:ext cx="640451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Who will go to New Copy??</a:t>
            </a:r>
          </a:p>
        </p:txBody>
      </p:sp>
      <p:sp>
        <p:nvSpPr>
          <p:cNvPr id="6229" name="mod(f1,100,v8)"/>
          <p:cNvSpPr/>
          <p:nvPr/>
        </p:nvSpPr>
        <p:spPr>
          <a:xfrm>
            <a:off x="12425740" y="10777371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30" name="mod(f1,111,v13)"/>
          <p:cNvSpPr/>
          <p:nvPr/>
        </p:nvSpPr>
        <p:spPr>
          <a:xfrm>
            <a:off x="8031153" y="10323166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31" name="mod(f2,C’,v11)"/>
          <p:cNvSpPr/>
          <p:nvPr/>
        </p:nvSpPr>
        <p:spPr>
          <a:xfrm>
            <a:off x="12425740" y="11350441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32" name="mod(f1,10,v5)"/>
          <p:cNvSpPr/>
          <p:nvPr/>
        </p:nvSpPr>
        <p:spPr>
          <a:xfrm>
            <a:off x="12425740" y="9888713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33" name="mod(f1,15,v6)"/>
          <p:cNvSpPr/>
          <p:nvPr/>
        </p:nvSpPr>
        <p:spPr>
          <a:xfrm>
            <a:off x="12425740" y="10326218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34" name="Rectangle"/>
          <p:cNvSpPr/>
          <p:nvPr/>
        </p:nvSpPr>
        <p:spPr>
          <a:xfrm>
            <a:off x="1041060" y="9521541"/>
            <a:ext cx="2200748" cy="2008188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5" name="Rectangle"/>
          <p:cNvSpPr/>
          <p:nvPr/>
        </p:nvSpPr>
        <p:spPr>
          <a:xfrm>
            <a:off x="7812472" y="9242456"/>
            <a:ext cx="1951826" cy="2184401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7717"/>
                </a:schemeClr>
              </a:gs>
              <a:gs pos="100000">
                <a:schemeClr val="accent1">
                  <a:hueOff val="117695"/>
                  <a:lumOff val="-11358"/>
                  <a:alpha val="277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6" name="Rectangle"/>
          <p:cNvSpPr/>
          <p:nvPr/>
        </p:nvSpPr>
        <p:spPr>
          <a:xfrm>
            <a:off x="12012408" y="9515580"/>
            <a:ext cx="2074662" cy="2298827"/>
          </a:xfrm>
          <a:prstGeom prst="rect">
            <a:avLst/>
          </a:prstGeom>
          <a:gradFill>
            <a:gsLst>
              <a:gs pos="0">
                <a:schemeClr val="accent5">
                  <a:alpha val="22201"/>
                </a:schemeClr>
              </a:gs>
              <a:gs pos="100000">
                <a:schemeClr val="accent4">
                  <a:hueOff val="475731"/>
                  <a:satOff val="-4338"/>
                  <a:lumOff val="10182"/>
                  <a:alpha val="2220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7" name="THIS PART…"/>
          <p:cNvSpPr txBox="1"/>
          <p:nvPr/>
        </p:nvSpPr>
        <p:spPr>
          <a:xfrm>
            <a:off x="7533770" y="11713661"/>
            <a:ext cx="2284375" cy="1217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WILL REMAIN IN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THE OLD NODE</a:t>
            </a:r>
          </a:p>
        </p:txBody>
      </p:sp>
      <p:sp>
        <p:nvSpPr>
          <p:cNvPr id="6238" name="THIS PART…"/>
          <p:cNvSpPr txBox="1"/>
          <p:nvPr/>
        </p:nvSpPr>
        <p:spPr>
          <a:xfrm>
            <a:off x="11773789" y="11759505"/>
            <a:ext cx="2764770" cy="141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WILL GO TO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THE NEW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COPIED NODE</a:t>
            </a:r>
          </a:p>
        </p:txBody>
      </p:sp>
      <p:sp>
        <p:nvSpPr>
          <p:cNvPr id="6239" name="THIS WILL DETERMINE…"/>
          <p:cNvSpPr txBox="1"/>
          <p:nvPr/>
        </p:nvSpPr>
        <p:spPr>
          <a:xfrm>
            <a:off x="14704902" y="9644753"/>
            <a:ext cx="2536410" cy="8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400">
                <a:solidFill>
                  <a:schemeClr val="accent3"/>
                </a:solidFill>
              </a:defRPr>
            </a:pPr>
            <a:r>
              <a:t>THIS WILL DETERMINE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THE DEFAULT VERSION OF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NEWLY COPIED NODE</a:t>
            </a:r>
          </a:p>
        </p:txBody>
      </p:sp>
      <p:sp>
        <p:nvSpPr>
          <p:cNvPr id="6240" name="PIVOT"/>
          <p:cNvSpPr txBox="1"/>
          <p:nvPr/>
        </p:nvSpPr>
        <p:spPr>
          <a:xfrm>
            <a:off x="15279261" y="9325646"/>
            <a:ext cx="913751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  <p:sp>
        <p:nvSpPr>
          <p:cNvPr id="6241" name="Arrow"/>
          <p:cNvSpPr/>
          <p:nvPr/>
        </p:nvSpPr>
        <p:spPr>
          <a:xfrm>
            <a:off x="3967817" y="1012049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2" name="Rectangle"/>
          <p:cNvSpPr/>
          <p:nvPr/>
        </p:nvSpPr>
        <p:spPr>
          <a:xfrm>
            <a:off x="12285356" y="9511901"/>
            <a:ext cx="2388425" cy="705139"/>
          </a:xfrm>
          <a:prstGeom prst="rect">
            <a:avLst/>
          </a:prstGeom>
          <a:solidFill>
            <a:schemeClr val="accent3">
              <a:alpha val="41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3" name="Rectangle"/>
          <p:cNvSpPr/>
          <p:nvPr/>
        </p:nvSpPr>
        <p:spPr>
          <a:xfrm>
            <a:off x="7599847" y="8833236"/>
            <a:ext cx="9916391" cy="4298933"/>
          </a:xfrm>
          <a:prstGeom prst="rect">
            <a:avLst/>
          </a:prstGeom>
          <a:ln w="127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4" name="mod(f1,10,v5)"/>
          <p:cNvSpPr/>
          <p:nvPr/>
        </p:nvSpPr>
        <p:spPr>
          <a:xfrm>
            <a:off x="2991942" y="301317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45" name="mod(f1,15,v6)"/>
          <p:cNvSpPr/>
          <p:nvPr/>
        </p:nvSpPr>
        <p:spPr>
          <a:xfrm>
            <a:off x="2991942" y="738822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46" name="mod(f1,100,v8)"/>
          <p:cNvSpPr/>
          <p:nvPr/>
        </p:nvSpPr>
        <p:spPr>
          <a:xfrm>
            <a:off x="2991942" y="1225559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47" name="mod(f1,111,v13)"/>
          <p:cNvSpPr/>
          <p:nvPr/>
        </p:nvSpPr>
        <p:spPr>
          <a:xfrm>
            <a:off x="2991942" y="2268218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48" name="mod(f2,C’,v11)"/>
          <p:cNvSpPr/>
          <p:nvPr/>
        </p:nvSpPr>
        <p:spPr>
          <a:xfrm>
            <a:off x="2991942" y="1779421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49" name="mod(f1,10,v5)"/>
          <p:cNvSpPr/>
          <p:nvPr/>
        </p:nvSpPr>
        <p:spPr>
          <a:xfrm>
            <a:off x="1411000" y="9700007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50" name="mod(f1,15,v6)"/>
          <p:cNvSpPr/>
          <p:nvPr/>
        </p:nvSpPr>
        <p:spPr>
          <a:xfrm>
            <a:off x="1411000" y="10137513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51" name="mod(f1,100,v8)"/>
          <p:cNvSpPr/>
          <p:nvPr/>
        </p:nvSpPr>
        <p:spPr>
          <a:xfrm>
            <a:off x="1411000" y="10624249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52" name="mod(f1,111,v13)"/>
          <p:cNvSpPr/>
          <p:nvPr/>
        </p:nvSpPr>
        <p:spPr>
          <a:xfrm>
            <a:off x="1411000" y="11666908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53" name="mod(f2,C’,v11)"/>
          <p:cNvSpPr/>
          <p:nvPr/>
        </p:nvSpPr>
        <p:spPr>
          <a:xfrm>
            <a:off x="1411000" y="11178111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54" name="Open problem!!…"/>
          <p:cNvSpPr txBox="1"/>
          <p:nvPr/>
        </p:nvSpPr>
        <p:spPr>
          <a:xfrm rot="19107105">
            <a:off x="299954" y="5025447"/>
            <a:ext cx="7017818" cy="15757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Open problem!!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 am still thinking for an optimisation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Here. Any one help!!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25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26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25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25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25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26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26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6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26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26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26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26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266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26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27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287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272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3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4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5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6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7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8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9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0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1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2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3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4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5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6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288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28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90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91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294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292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293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310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295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08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296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97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298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299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300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01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307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30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03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30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0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0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09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311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32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31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2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31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1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31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31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31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1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32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31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20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32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32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2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2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32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2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3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4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3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33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3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3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33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33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33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3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3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39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340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3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4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34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4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5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34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35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35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35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35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35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5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35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35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35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36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36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36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36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36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36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0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368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369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371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4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372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373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375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8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37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37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379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82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38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38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383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8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38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38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38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0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388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389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391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39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39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39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8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39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39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399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1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0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40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40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40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40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10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408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409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411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12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sp>
        <p:nvSpPr>
          <p:cNvPr id="6413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29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41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2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15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41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1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18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41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20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42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22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423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424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4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2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430" name="ModLogs of B is full!…"/>
          <p:cNvSpPr txBox="1"/>
          <p:nvPr/>
        </p:nvSpPr>
        <p:spPr>
          <a:xfrm>
            <a:off x="11784106" y="5382305"/>
            <a:ext cx="58165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ModLogs of B is full!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So create a copy of B at v15 and so on …</a:t>
            </a:r>
          </a:p>
        </p:txBody>
      </p:sp>
      <p:sp>
        <p:nvSpPr>
          <p:cNvPr id="6431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47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43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4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33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43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3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36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43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8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44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3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40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441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44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44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4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448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49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0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53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451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452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454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5" name="Oval"/>
          <p:cNvSpPr/>
          <p:nvPr/>
        </p:nvSpPr>
        <p:spPr>
          <a:xfrm>
            <a:off x="8819793" y="6301344"/>
            <a:ext cx="2035216" cy="704616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56" name="Oval"/>
          <p:cNvSpPr/>
          <p:nvPr/>
        </p:nvSpPr>
        <p:spPr>
          <a:xfrm>
            <a:off x="6377658" y="4582915"/>
            <a:ext cx="2035216" cy="704616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57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8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9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60" name="PIVOT"/>
          <p:cNvSpPr txBox="1"/>
          <p:nvPr/>
        </p:nvSpPr>
        <p:spPr>
          <a:xfrm>
            <a:off x="6837860" y="4246081"/>
            <a:ext cx="913750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46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7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6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6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6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6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46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6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47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7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47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47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4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7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49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47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7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49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49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9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9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50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49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49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51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50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51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50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50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50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50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0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50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51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5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50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51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1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51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51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53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5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5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51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5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5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52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5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52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5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5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526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527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5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53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53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3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38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536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537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541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539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540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542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45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543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544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546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49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547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548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550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5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55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55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55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57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555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556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558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1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55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56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562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5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563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564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566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56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56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57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73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57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57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574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77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575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576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578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81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579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580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582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85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58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58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586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8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91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589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590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592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9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59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9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59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596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59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99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grpSp>
        <p:nvGrpSpPr>
          <p:cNvPr id="661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60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1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0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60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0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0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60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0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61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08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60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610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66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1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616" name="Oval"/>
          <p:cNvSpPr/>
          <p:nvPr/>
        </p:nvSpPr>
        <p:spPr>
          <a:xfrm>
            <a:off x="9585652" y="9632850"/>
            <a:ext cx="1270001" cy="595249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617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20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618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619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621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22" name="RECURSIVELY…"/>
          <p:cNvSpPr txBox="1"/>
          <p:nvPr/>
        </p:nvSpPr>
        <p:spPr>
          <a:xfrm>
            <a:off x="12643678" y="5137854"/>
            <a:ext cx="4438194" cy="1996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RECURSIVELY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MODIFY THE BACK POINTERS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OF LATEST SUCCESSOR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</a:p>
          <a:p>
            <a:pPr>
              <a:lnSpc>
                <a:spcPct val="80000"/>
              </a:lnSpc>
              <a:defRPr b="1" spc="-56" sz="2800">
                <a:solidFill>
                  <a:schemeClr val="accent3">
                    <a:hueOff val="552055"/>
                    <a:lumOff val="-12548"/>
                  </a:schemeClr>
                </a:solidFill>
              </a:defRPr>
            </a:pPr>
            <a:r>
              <a:t>update(C’, bp1,B’,v5)</a:t>
            </a:r>
          </a:p>
        </p:txBody>
      </p:sp>
      <p:sp>
        <p:nvSpPr>
          <p:cNvPr id="6623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24" name="Oval"/>
          <p:cNvSpPr/>
          <p:nvPr/>
        </p:nvSpPr>
        <p:spPr>
          <a:xfrm>
            <a:off x="15849279" y="6280356"/>
            <a:ext cx="1356856" cy="1155288"/>
          </a:xfrm>
          <a:prstGeom prst="ellipse">
            <a:avLst/>
          </a:prstGeom>
          <a:solidFill>
            <a:schemeClr val="accent5">
              <a:alpha val="20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64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6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2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6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2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63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3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6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3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63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3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6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3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4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6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6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4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6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4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65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5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6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5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65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65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6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5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6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medy in Full Persisten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Remedy in Full Persistent Mode</a:t>
            </a:r>
          </a:p>
        </p:txBody>
      </p:sp>
      <p:sp>
        <p:nvSpPr>
          <p:cNvPr id="252" name="V5"/>
          <p:cNvSpPr/>
          <p:nvPr/>
        </p:nvSpPr>
        <p:spPr>
          <a:xfrm>
            <a:off x="4021419" y="441241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V5</a:t>
            </a:r>
          </a:p>
        </p:txBody>
      </p:sp>
      <p:sp>
        <p:nvSpPr>
          <p:cNvPr id="253" name="V6"/>
          <p:cNvSpPr/>
          <p:nvPr/>
        </p:nvSpPr>
        <p:spPr>
          <a:xfrm>
            <a:off x="4021419" y="5816458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V6</a:t>
            </a:r>
          </a:p>
        </p:txBody>
      </p:sp>
      <p:sp>
        <p:nvSpPr>
          <p:cNvPr id="254" name="V7"/>
          <p:cNvSpPr/>
          <p:nvPr/>
        </p:nvSpPr>
        <p:spPr>
          <a:xfrm>
            <a:off x="4021419" y="7119781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V7</a:t>
            </a:r>
          </a:p>
        </p:txBody>
      </p:sp>
      <p:sp>
        <p:nvSpPr>
          <p:cNvPr id="255" name="V9"/>
          <p:cNvSpPr/>
          <p:nvPr/>
        </p:nvSpPr>
        <p:spPr>
          <a:xfrm>
            <a:off x="4021419" y="8423105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V9</a:t>
            </a:r>
          </a:p>
        </p:txBody>
      </p:sp>
      <p:sp>
        <p:nvSpPr>
          <p:cNvPr id="256" name="V11"/>
          <p:cNvSpPr/>
          <p:nvPr/>
        </p:nvSpPr>
        <p:spPr>
          <a:xfrm>
            <a:off x="4021419" y="9927877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V11</a:t>
            </a:r>
          </a:p>
        </p:txBody>
      </p:sp>
      <p:sp>
        <p:nvSpPr>
          <p:cNvPr id="257" name="V13"/>
          <p:cNvSpPr/>
          <p:nvPr/>
        </p:nvSpPr>
        <p:spPr>
          <a:xfrm>
            <a:off x="4021419" y="1143265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V13</a:t>
            </a:r>
          </a:p>
        </p:txBody>
      </p:sp>
      <p:sp>
        <p:nvSpPr>
          <p:cNvPr id="258" name="Line"/>
          <p:cNvSpPr/>
          <p:nvPr/>
        </p:nvSpPr>
        <p:spPr>
          <a:xfrm>
            <a:off x="4570065" y="506407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>
            <a:off x="4570065" y="641775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>
            <a:off x="4570065" y="794771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>
            <a:off x="4570065" y="9301397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>
            <a:off x="4570065" y="10568153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START"/>
          <p:cNvSpPr/>
          <p:nvPr/>
        </p:nvSpPr>
        <p:spPr>
          <a:xfrm>
            <a:off x="1296288" y="2728339"/>
            <a:ext cx="1110670" cy="949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64" name="A"/>
          <p:cNvSpPr/>
          <p:nvPr/>
        </p:nvSpPr>
        <p:spPr>
          <a:xfrm>
            <a:off x="3355396" y="2614491"/>
            <a:ext cx="2609662" cy="1177498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5" name="1"/>
          <p:cNvSpPr/>
          <p:nvPr/>
        </p:nvSpPr>
        <p:spPr>
          <a:xfrm>
            <a:off x="3414840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6" name="Rectangle"/>
          <p:cNvSpPr/>
          <p:nvPr/>
        </p:nvSpPr>
        <p:spPr>
          <a:xfrm>
            <a:off x="5105599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9" name="Connection Line"/>
          <p:cNvSpPr/>
          <p:nvPr/>
        </p:nvSpPr>
        <p:spPr>
          <a:xfrm>
            <a:off x="2052772" y="3277519"/>
            <a:ext cx="1779096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8" name="Rectangle"/>
          <p:cNvSpPr/>
          <p:nvPr/>
        </p:nvSpPr>
        <p:spPr>
          <a:xfrm>
            <a:off x="4290722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9" name="V1"/>
          <p:cNvSpPr/>
          <p:nvPr/>
        </p:nvSpPr>
        <p:spPr>
          <a:xfrm>
            <a:off x="4290722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5417482" y="2614491"/>
            <a:ext cx="3912286" cy="1569091"/>
            <a:chOff x="0" y="0"/>
            <a:chExt cx="3912285" cy="1569090"/>
          </a:xfrm>
        </p:grpSpPr>
        <p:grpSp>
          <p:nvGrpSpPr>
            <p:cNvPr id="274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70" name="B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1" name="2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20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75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" name="V2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8" name="C"/>
          <p:cNvSpPr/>
          <p:nvPr/>
        </p:nvSpPr>
        <p:spPr>
          <a:xfrm>
            <a:off x="10150805" y="2614491"/>
            <a:ext cx="2609662" cy="1177498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79" name="3"/>
          <p:cNvSpPr/>
          <p:nvPr/>
        </p:nvSpPr>
        <p:spPr>
          <a:xfrm>
            <a:off x="1021024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0" name="Rectangle"/>
          <p:cNvSpPr/>
          <p:nvPr/>
        </p:nvSpPr>
        <p:spPr>
          <a:xfrm>
            <a:off x="1190100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1" name="Connection Line"/>
          <p:cNvSpPr/>
          <p:nvPr/>
        </p:nvSpPr>
        <p:spPr>
          <a:xfrm>
            <a:off x="8848180" y="3277519"/>
            <a:ext cx="1779097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82" name="Rectangle"/>
          <p:cNvSpPr/>
          <p:nvPr/>
        </p:nvSpPr>
        <p:spPr>
          <a:xfrm>
            <a:off x="11086131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3" name="V3"/>
          <p:cNvSpPr/>
          <p:nvPr/>
        </p:nvSpPr>
        <p:spPr>
          <a:xfrm>
            <a:off x="11086131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12340291" y="2614491"/>
            <a:ext cx="3912286" cy="1569091"/>
            <a:chOff x="0" y="0"/>
            <a:chExt cx="3912285" cy="1569090"/>
          </a:xfrm>
        </p:grpSpPr>
        <p:grpSp>
          <p:nvGrpSpPr>
            <p:cNvPr id="288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84" name="D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85" name="4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86" name="-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322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89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0" name="V4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2" name="V8"/>
          <p:cNvSpPr/>
          <p:nvPr/>
        </p:nvSpPr>
        <p:spPr>
          <a:xfrm>
            <a:off x="10925702" y="4231351"/>
            <a:ext cx="1097291" cy="9079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V8</a:t>
            </a:r>
          </a:p>
        </p:txBody>
      </p:sp>
      <p:sp>
        <p:nvSpPr>
          <p:cNvPr id="293" name="V10"/>
          <p:cNvSpPr/>
          <p:nvPr/>
        </p:nvSpPr>
        <p:spPr>
          <a:xfrm>
            <a:off x="10925702" y="5635399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V10</a:t>
            </a:r>
          </a:p>
        </p:txBody>
      </p:sp>
      <p:sp>
        <p:nvSpPr>
          <p:cNvPr id="294" name="V12"/>
          <p:cNvSpPr/>
          <p:nvPr/>
        </p:nvSpPr>
        <p:spPr>
          <a:xfrm>
            <a:off x="10925702" y="6938723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V12</a:t>
            </a:r>
          </a:p>
        </p:txBody>
      </p:sp>
      <p:sp>
        <p:nvSpPr>
          <p:cNvPr id="295" name="Line"/>
          <p:cNvSpPr/>
          <p:nvPr/>
        </p:nvSpPr>
        <p:spPr>
          <a:xfrm>
            <a:off x="11474347" y="4883013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1474347" y="6236699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4570065" y="353411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11455635" y="355655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99" name="Table"/>
          <p:cNvGraphicFramePr/>
          <p:nvPr/>
        </p:nvGraphicFramePr>
        <p:xfrm>
          <a:off x="21563734" y="11901235"/>
          <a:ext cx="2526915" cy="11126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0880"/>
                <a:gridCol w="1823333"/>
              </a:tblGrid>
              <a:tr h="54997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chemeClr val="accent6">
                            <a:hueOff val="-539065"/>
                            <a:satOff val="8416"/>
                            <a:lumOff val="-25222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Read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3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Current Node (both read and modify)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0" name="We can modify any node at any version"/>
          <p:cNvSpPr txBox="1"/>
          <p:nvPr/>
        </p:nvSpPr>
        <p:spPr>
          <a:xfrm>
            <a:off x="5698990" y="9524693"/>
            <a:ext cx="55452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can modify any node at any version </a:t>
            </a:r>
          </a:p>
        </p:txBody>
      </p:sp>
      <p:sp>
        <p:nvSpPr>
          <p:cNvPr id="301" name="Line"/>
          <p:cNvSpPr/>
          <p:nvPr/>
        </p:nvSpPr>
        <p:spPr>
          <a:xfrm>
            <a:off x="5111472" y="7587787"/>
            <a:ext cx="726556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4697185" y="1226457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. . ."/>
          <p:cNvSpPr txBox="1"/>
          <p:nvPr/>
        </p:nvSpPr>
        <p:spPr>
          <a:xfrm>
            <a:off x="6460146" y="1265166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04" name="Line"/>
          <p:cNvSpPr/>
          <p:nvPr/>
        </p:nvSpPr>
        <p:spPr>
          <a:xfrm>
            <a:off x="11426909" y="771835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. . ."/>
          <p:cNvSpPr txBox="1"/>
          <p:nvPr/>
        </p:nvSpPr>
        <p:spPr>
          <a:xfrm>
            <a:off x="13189870" y="810544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06" name="No concept of…"/>
          <p:cNvSpPr txBox="1"/>
          <p:nvPr/>
        </p:nvSpPr>
        <p:spPr>
          <a:xfrm>
            <a:off x="18543048" y="2602966"/>
            <a:ext cx="3555696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 concept of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Read Only Version</a:t>
            </a:r>
          </a:p>
        </p:txBody>
      </p:sp>
      <p:sp>
        <p:nvSpPr>
          <p:cNvPr id="307" name="V14"/>
          <p:cNvSpPr/>
          <p:nvPr/>
        </p:nvSpPr>
        <p:spPr>
          <a:xfrm>
            <a:off x="5801338" y="7520182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V14</a:t>
            </a:r>
          </a:p>
        </p:txBody>
      </p:sp>
      <p:sp>
        <p:nvSpPr>
          <p:cNvPr id="308" name="V15"/>
          <p:cNvSpPr/>
          <p:nvPr/>
        </p:nvSpPr>
        <p:spPr>
          <a:xfrm>
            <a:off x="12910210" y="6098877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309" name="Line"/>
          <p:cNvSpPr/>
          <p:nvPr/>
        </p:nvSpPr>
        <p:spPr>
          <a:xfrm>
            <a:off x="12105809" y="6117584"/>
            <a:ext cx="726557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V16"/>
          <p:cNvSpPr/>
          <p:nvPr/>
        </p:nvSpPr>
        <p:spPr>
          <a:xfrm>
            <a:off x="7587352" y="7119781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V16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6778763" y="7513165"/>
            <a:ext cx="1193912" cy="3081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>
            <a:off x="6707673" y="8292775"/>
            <a:ext cx="726557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V17"/>
          <p:cNvSpPr/>
          <p:nvPr/>
        </p:nvSpPr>
        <p:spPr>
          <a:xfrm>
            <a:off x="7397539" y="8225170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V17</a:t>
            </a:r>
          </a:p>
        </p:txBody>
      </p:sp>
      <p:sp>
        <p:nvSpPr>
          <p:cNvPr id="314" name="Line"/>
          <p:cNvSpPr/>
          <p:nvPr/>
        </p:nvSpPr>
        <p:spPr>
          <a:xfrm>
            <a:off x="8591975" y="7904436"/>
            <a:ext cx="1554779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. . ."/>
          <p:cNvSpPr txBox="1"/>
          <p:nvPr/>
        </p:nvSpPr>
        <p:spPr>
          <a:xfrm>
            <a:off x="10239987" y="8145826"/>
            <a:ext cx="5379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16" name="Line"/>
          <p:cNvSpPr/>
          <p:nvPr/>
        </p:nvSpPr>
        <p:spPr>
          <a:xfrm>
            <a:off x="13876194" y="6707905"/>
            <a:ext cx="1554779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. . ."/>
          <p:cNvSpPr txBox="1"/>
          <p:nvPr/>
        </p:nvSpPr>
        <p:spPr>
          <a:xfrm>
            <a:off x="15639156" y="7094994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18" name="Simulation is shown in the next page …"/>
          <p:cNvSpPr txBox="1"/>
          <p:nvPr/>
        </p:nvSpPr>
        <p:spPr>
          <a:xfrm>
            <a:off x="10259969" y="12289699"/>
            <a:ext cx="54662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Simulation is shown in the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6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6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7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7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7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6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7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67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67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6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8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69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68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69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70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70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70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70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72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70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71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70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70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70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71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71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71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71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71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71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71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671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71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72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722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73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72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73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72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72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72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72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72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72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73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73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73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73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73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73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73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73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4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4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74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74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74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74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74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74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74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74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75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75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75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75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75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75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75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6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76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76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76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6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76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76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76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76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76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77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77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77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77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77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77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77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8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78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78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78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8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78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78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78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9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78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78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79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9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79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79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79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8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799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02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800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801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803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04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grpSp>
        <p:nvGrpSpPr>
          <p:cNvPr id="682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80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1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0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80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0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0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81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81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81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1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13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81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815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681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1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821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822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25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823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824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826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7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8" name="RECURSIVELY…"/>
          <p:cNvSpPr txBox="1"/>
          <p:nvPr/>
        </p:nvSpPr>
        <p:spPr>
          <a:xfrm>
            <a:off x="12301171" y="4880186"/>
            <a:ext cx="5114241" cy="1996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RECURSIVELY 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MODIFY THE FORWARD POINTERS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3">
                    <a:hueOff val="552055"/>
                    <a:lumOff val="-12548"/>
                  </a:schemeClr>
                </a:solidFill>
              </a:defRPr>
            </a:pPr>
            <a:r>
              <a:t>update(A,f2,B’,v5)</a:t>
            </a:r>
          </a:p>
        </p:txBody>
      </p:sp>
      <p:sp>
        <p:nvSpPr>
          <p:cNvPr id="6829" name="Here, we face no problem…"/>
          <p:cNvSpPr txBox="1"/>
          <p:nvPr/>
        </p:nvSpPr>
        <p:spPr>
          <a:xfrm>
            <a:off x="13243444" y="7155766"/>
            <a:ext cx="3393949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Here, we face no problem</a:t>
            </a:r>
          </a:p>
          <a:p>
            <a:pPr>
              <a:defRPr i="1" sz="2000"/>
            </a:pPr>
            <a:r>
              <a:t>As A has sufficient mod logs </a:t>
            </a:r>
          </a:p>
          <a:p>
            <a:pPr>
              <a:defRPr i="1" sz="2000"/>
            </a:pPr>
            <a:r>
              <a:t>Left</a:t>
            </a:r>
          </a:p>
        </p:txBody>
      </p:sp>
      <p:sp>
        <p:nvSpPr>
          <p:cNvPr id="6830" name="Oval"/>
          <p:cNvSpPr/>
          <p:nvPr/>
        </p:nvSpPr>
        <p:spPr>
          <a:xfrm>
            <a:off x="15615742" y="6262770"/>
            <a:ext cx="1356857" cy="1155289"/>
          </a:xfrm>
          <a:prstGeom prst="ellipse">
            <a:avLst/>
          </a:prstGeom>
          <a:solidFill>
            <a:schemeClr val="accent5">
              <a:alpha val="20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84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8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3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3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83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3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8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39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84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8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4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84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50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66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85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6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52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85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5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55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85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57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86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59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860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861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8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6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86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8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9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0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1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2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9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87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8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75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7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7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78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879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880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88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8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82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883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884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88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88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905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890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1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2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3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4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5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6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7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8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9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0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1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2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3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4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906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90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0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0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912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910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911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928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913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926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914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915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916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917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918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919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925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92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921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922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692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92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927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929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94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93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94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93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3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93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93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3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93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94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93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938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939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94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94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94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94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5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94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94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95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95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95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95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5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95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95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95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95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96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96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5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963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964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966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96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96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97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73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971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972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974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77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97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97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978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97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98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98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98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98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98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98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98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99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93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99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99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994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97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995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996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998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9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03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001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002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004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5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0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00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00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00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2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01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2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1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01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1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1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01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01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02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1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18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01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020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02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2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026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2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02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02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030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31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4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03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4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3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03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3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3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03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3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04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3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40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04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4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04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4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04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4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5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51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67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05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6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53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05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5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56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05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58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06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5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60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061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062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06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6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068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69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0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1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2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3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4" name="FINAL STATE"/>
          <p:cNvSpPr txBox="1"/>
          <p:nvPr/>
        </p:nvSpPr>
        <p:spPr>
          <a:xfrm>
            <a:off x="13798701" y="5504582"/>
            <a:ext cx="257667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FINAL STATE</a:t>
            </a:r>
          </a:p>
        </p:txBody>
      </p:sp>
      <p:sp>
        <p:nvSpPr>
          <p:cNvPr id="7075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07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9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7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7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8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8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08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08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08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8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8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08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08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08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9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10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09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10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11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11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11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11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13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11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12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11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11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11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12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12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12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12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12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12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12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12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12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13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132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714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13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14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13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13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13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13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13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13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14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14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14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14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14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14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14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14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5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5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15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15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15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15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15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15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15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15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16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16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6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16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16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16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16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7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17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17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17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7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17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17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17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17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17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18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18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18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18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18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18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18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9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19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19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19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9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19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19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19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19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19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20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20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20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20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8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1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20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210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21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28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21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2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14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21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1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17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21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219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22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2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21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222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223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22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2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229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3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23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23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233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34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5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23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4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3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23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3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3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24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4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24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4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4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24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4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24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4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25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7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2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5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2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5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26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6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2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6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26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26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26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6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27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6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7" name="FINAL STATE"/>
          <p:cNvSpPr txBox="1"/>
          <p:nvPr/>
        </p:nvSpPr>
        <p:spPr>
          <a:xfrm>
            <a:off x="13798701" y="5504582"/>
            <a:ext cx="257667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FINAL STATE</a:t>
            </a:r>
          </a:p>
        </p:txBody>
      </p:sp>
      <p:sp>
        <p:nvSpPr>
          <p:cNvPr id="7278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9" name="INVALID Query: update(C,f1,3000,v13)"/>
          <p:cNvSpPr txBox="1"/>
          <p:nvPr/>
        </p:nvSpPr>
        <p:spPr>
          <a:xfrm>
            <a:off x="4222696" y="1241250"/>
            <a:ext cx="12983440" cy="994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800">
                <a:solidFill>
                  <a:schemeClr val="accent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INVALID Query: update(C,f1,3000,v13)</a:t>
            </a:r>
          </a:p>
        </p:txBody>
      </p:sp>
      <p:sp>
        <p:nvSpPr>
          <p:cNvPr id="7280" name="C Node was absent…"/>
          <p:cNvSpPr txBox="1"/>
          <p:nvPr/>
        </p:nvSpPr>
        <p:spPr>
          <a:xfrm>
            <a:off x="7483568" y="2158531"/>
            <a:ext cx="7664578" cy="26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 Node was absent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In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Version 13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have to check it in implementation</a:t>
            </a:r>
          </a:p>
        </p:txBody>
      </p:sp>
      <p:grpSp>
        <p:nvGrpSpPr>
          <p:cNvPr id="7283" name="Group"/>
          <p:cNvGrpSpPr/>
          <p:nvPr/>
        </p:nvGrpSpPr>
        <p:grpSpPr>
          <a:xfrm>
            <a:off x="2688860" y="1854041"/>
            <a:ext cx="18460253" cy="10818897"/>
            <a:chOff x="0" y="3820677"/>
            <a:chExt cx="18460251" cy="10818896"/>
          </a:xfrm>
        </p:grpSpPr>
        <p:sp>
          <p:nvSpPr>
            <p:cNvPr id="7281" name="Line"/>
            <p:cNvSpPr/>
            <p:nvPr/>
          </p:nvSpPr>
          <p:spPr>
            <a:xfrm flipV="1">
              <a:off x="-1" y="3820677"/>
              <a:ext cx="18460253" cy="10818897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82" name="Line"/>
            <p:cNvSpPr/>
            <p:nvPr/>
          </p:nvSpPr>
          <p:spPr>
            <a:xfrm flipH="1" flipV="1">
              <a:off x="0" y="3820677"/>
              <a:ext cx="18460252" cy="10818897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5" name="Same Way we can show…"/>
          <p:cNvSpPr txBox="1"/>
          <p:nvPr>
            <p:ph type="title"/>
          </p:nvPr>
        </p:nvSpPr>
        <p:spPr>
          <a:xfrm>
            <a:off x="1206500" y="952500"/>
            <a:ext cx="21971000" cy="84097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Same Way we can show </a:t>
            </a:r>
          </a:p>
          <a:p>
            <a:pPr/>
          </a:p>
          <a:p>
            <a:pPr/>
            <a:r>
              <a:t>-&gt; Deletion of Node              remove(x,v)</a:t>
            </a:r>
          </a:p>
          <a:p>
            <a:pPr/>
            <a:r>
              <a:t>-&gt; Insertion of Node             add(x, y, v)          </a:t>
            </a:r>
          </a:p>
        </p:txBody>
      </p:sp>
      <p:sp>
        <p:nvSpPr>
          <p:cNvPr id="7286" name="Shown in  partial persistent mode"/>
          <p:cNvSpPr txBox="1"/>
          <p:nvPr/>
        </p:nvSpPr>
        <p:spPr>
          <a:xfrm>
            <a:off x="16889235" y="9044389"/>
            <a:ext cx="468142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Shown in  partial persistent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8" name="iterate_LL_at_v(v12)"/>
          <p:cNvSpPr txBox="1"/>
          <p:nvPr>
            <p:ph type="title"/>
          </p:nvPr>
        </p:nvSpPr>
        <p:spPr>
          <a:xfrm>
            <a:off x="1206500" y="57392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</a:rPr>
              <a:t>iterate_LL_at_v(v12)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5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29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0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91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9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9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94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29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296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30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9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98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299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300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30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0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321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306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7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8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9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0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1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2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3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4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5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6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7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8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9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20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32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32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2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2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328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326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327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344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329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42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330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331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332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333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334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335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341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33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337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338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33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4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43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345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361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34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5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347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34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34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350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351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52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35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35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354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355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35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5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60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362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63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66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364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365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369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367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368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370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7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37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37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37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7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37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37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37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1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379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380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382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5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383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384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386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9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3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3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390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93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39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39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394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97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39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39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398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1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399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400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402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5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403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404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406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9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407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408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410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1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41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41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41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6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19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417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418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420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21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24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422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423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425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41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42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3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27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42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2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30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43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432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43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3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34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435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436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43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4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442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45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443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444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446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47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6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4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4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4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5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45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5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4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56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45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45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6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6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6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7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83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46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8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69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47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7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72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47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74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48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7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76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477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478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47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8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84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5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6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7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8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9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90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91" name="Arrow"/>
          <p:cNvSpPr/>
          <p:nvPr/>
        </p:nvSpPr>
        <p:spPr>
          <a:xfrm rot="10074000">
            <a:off x="1749291" y="1057519"/>
            <a:ext cx="7221194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492" name="OUPTUT :    1 (v1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                               </a:t>
            </a:r>
          </a:p>
        </p:txBody>
      </p:sp>
      <p:pic>
        <p:nvPicPr>
          <p:cNvPr id="7493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3088000">
            <a:off x="-1601346" y="7534353"/>
            <a:ext cx="12963167" cy="632940"/>
          </a:xfrm>
          <a:prstGeom prst="rect">
            <a:avLst/>
          </a:prstGeom>
        </p:spPr>
      </p:pic>
      <p:sp>
        <p:nvSpPr>
          <p:cNvPr id="7495" name="Choose those lines whose VERSION IS…"/>
          <p:cNvSpPr txBox="1"/>
          <p:nvPr/>
        </p:nvSpPr>
        <p:spPr>
          <a:xfrm>
            <a:off x="5281346" y="2080811"/>
            <a:ext cx="7148662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Choose those lines whose VERSION IS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IS NEAREST/LOWEST ANCESTOR </a:t>
            </a:r>
            <a:endParaRPr>
              <a:solidFill>
                <a:schemeClr val="accent4">
                  <a:hueOff val="-613784"/>
                  <a:lumOff val="1275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chemeClr val="accent4">
                    <a:hueOff val="-613784"/>
                    <a:lumOff val="12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OR EQUAL TO THAT OF v_x = 12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Here, it is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v1 for f1</a:t>
            </a:r>
            <a:r>
              <a:t>  and 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v5 for f2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49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1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9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9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0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0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50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50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50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50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0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50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50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50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1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52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51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52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53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3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3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53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53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53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55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53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4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53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53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3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4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54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54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54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54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4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54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54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54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5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552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56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55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6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55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55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5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5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55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5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56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56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6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56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56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56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6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56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7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7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57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57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57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57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57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57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57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57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58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58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58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58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58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58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58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9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59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59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59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9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59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59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59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59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9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60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60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60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60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60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60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60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1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61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61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61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1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61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61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61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2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61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61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62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2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62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62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62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8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3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62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630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63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48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63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4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34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63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3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37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63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639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64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4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41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642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643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64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4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649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5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65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65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653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54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7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6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5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6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5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66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6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6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6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66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6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66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6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67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9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67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8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7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67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7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7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68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8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68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8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8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68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68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68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8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69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6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7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8" name="Arrow"/>
          <p:cNvSpPr/>
          <p:nvPr/>
        </p:nvSpPr>
        <p:spPr>
          <a:xfrm rot="1560000">
            <a:off x="3536426" y="3564768"/>
            <a:ext cx="3779381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699" name="OUPTUT :    1 (v1)         100(v8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                    </a:t>
            </a:r>
          </a:p>
        </p:txBody>
      </p:sp>
      <p:pic>
        <p:nvPicPr>
          <p:cNvPr id="7700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5066378">
            <a:off x="7375562" y="9208513"/>
            <a:ext cx="6825476" cy="6329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8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70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1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704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70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0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07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70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709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71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71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11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712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713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71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1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734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719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0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1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2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3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4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5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6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7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8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9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0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1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2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3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735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7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3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3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741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73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74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757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742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55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743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744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45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46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747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748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754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74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50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751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75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75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56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758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774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75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7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760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76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6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63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76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5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77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76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67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768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76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77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73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775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76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79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777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778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782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780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781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783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86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784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785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787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0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788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789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791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4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792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793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795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79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79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79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0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80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80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80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0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80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80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80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0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808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809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811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4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812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813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815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8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816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817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819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22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82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82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823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26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824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825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827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2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29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32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830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831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833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3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3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83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836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83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5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83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5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4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84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4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43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84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845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85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4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47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848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849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85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5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855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58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856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857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859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60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7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8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6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8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6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86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6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8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69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8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8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7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7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7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7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80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96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88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9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82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88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8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85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88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87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89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8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89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890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891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89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9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9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8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9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0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1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2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3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4" name="Arrow"/>
          <p:cNvSpPr/>
          <p:nvPr/>
        </p:nvSpPr>
        <p:spPr>
          <a:xfrm rot="9093666">
            <a:off x="3570286" y="7262365"/>
            <a:ext cx="3779381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905" name="OUPTUT :    1 (v1)         100(v8)           35 (v9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35 (v9)                             </a:t>
            </a:r>
          </a:p>
        </p:txBody>
      </p:sp>
      <p:pic>
        <p:nvPicPr>
          <p:cNvPr id="7906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1396221">
            <a:off x="3286511" y="10867123"/>
            <a:ext cx="10013478" cy="63294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4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90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2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910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91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1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13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91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15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92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91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17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918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919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92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2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940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925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6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7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8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9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0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1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2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3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4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5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6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7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8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9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941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94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4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4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947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94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94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96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94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6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94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95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5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5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95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95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96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9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56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957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95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9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6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964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980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96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7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966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6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6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69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970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71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97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97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73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974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97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97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79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981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82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8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98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98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98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98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98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98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92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990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991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993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96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994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995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997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0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998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999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8001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4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8002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8003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8005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8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8006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8007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8009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12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801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01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8013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16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8014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015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8017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0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80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80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8021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4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8022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023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8025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802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02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802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32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8030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031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8033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3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35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38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8036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8037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8039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40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43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8041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8042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8044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80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0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4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80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4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805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05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80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53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805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8055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80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05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8061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4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8062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8063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806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66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8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80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0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6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0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7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807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7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80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75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807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7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80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08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08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5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6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02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80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1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88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80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91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809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93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80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95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8096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8097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80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10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103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4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5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6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7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8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9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10" name="Arrow"/>
          <p:cNvSpPr/>
          <p:nvPr/>
        </p:nvSpPr>
        <p:spPr>
          <a:xfrm rot="5376000">
            <a:off x="-330477" y="10088875"/>
            <a:ext cx="1948748" cy="1542839"/>
          </a:xfrm>
          <a:prstGeom prst="rightArrow">
            <a:avLst>
              <a:gd name="adj1" fmla="val 32000"/>
              <a:gd name="adj2" fmla="val 31361"/>
            </a:avLst>
          </a:prstGeom>
          <a:solidFill>
            <a:srgbClr val="FFFFFF">
              <a:alpha val="61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111" name="OUPTUT :    1 (v1)         100(v8)           35 (v9)            4 (v4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35 (v9)            4 (v4)                 </a:t>
            </a:r>
          </a:p>
        </p:txBody>
      </p:sp>
      <p:pic>
        <p:nvPicPr>
          <p:cNvPr id="8112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258001">
            <a:off x="813257" y="12101162"/>
            <a:ext cx="14315554" cy="632941"/>
          </a:xfrm>
          <a:prstGeom prst="rect">
            <a:avLst/>
          </a:prstGeom>
        </p:spPr>
      </p:pic>
      <p:sp>
        <p:nvSpPr>
          <p:cNvPr id="8114" name="Finished"/>
          <p:cNvSpPr txBox="1"/>
          <p:nvPr/>
        </p:nvSpPr>
        <p:spPr>
          <a:xfrm>
            <a:off x="18453331" y="12697220"/>
            <a:ext cx="170291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Finished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Query: init_LL(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init_LL()</a:t>
            </a:r>
          </a:p>
        </p:txBody>
      </p:sp>
      <p:sp>
        <p:nvSpPr>
          <p:cNvPr id="325" name="Current time, t = 0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0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V0"/>
          <p:cNvSpPr/>
          <p:nvPr/>
        </p:nvSpPr>
        <p:spPr>
          <a:xfrm>
            <a:off x="21170307" y="1610372"/>
            <a:ext cx="681958" cy="62648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V0</a:t>
            </a:r>
          </a:p>
        </p:txBody>
      </p:sp>
      <p:sp>
        <p:nvSpPr>
          <p:cNvPr id="32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3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3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33" name="Note: Here VERSION at each nodes/modules…"/>
          <p:cNvSpPr txBox="1"/>
          <p:nvPr/>
        </p:nvSpPr>
        <p:spPr>
          <a:xfrm>
            <a:off x="11036384" y="215420"/>
            <a:ext cx="6821425" cy="15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/>
            <a:r>
              <a:t>are not jus numbers, rather they are</a:t>
            </a:r>
          </a:p>
          <a:p>
            <a:pPr/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/>
            <a:r>
              <a:t>version tree  </a:t>
            </a:r>
          </a:p>
        </p:txBody>
      </p:sp>
      <p:sp>
        <p:nvSpPr>
          <p:cNvPr id="334" name="Line"/>
          <p:cNvSpPr/>
          <p:nvPr/>
        </p:nvSpPr>
        <p:spPr>
          <a:xfrm flipV="1">
            <a:off x="983560" y="1891217"/>
            <a:ext cx="20172059" cy="11237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Query: add(A,_,v0,1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add(A,_,v0,1)</a:t>
            </a:r>
          </a:p>
        </p:txBody>
      </p:sp>
      <p:sp>
        <p:nvSpPr>
          <p:cNvPr id="337" name="Current time, t = 1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</a:t>
            </a:r>
          </a:p>
        </p:txBody>
      </p:sp>
      <p:sp>
        <p:nvSpPr>
          <p:cNvPr id="33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4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44" name="Note: Here VERSION at each nodes/modules…"/>
          <p:cNvSpPr txBox="1"/>
          <p:nvPr/>
        </p:nvSpPr>
        <p:spPr>
          <a:xfrm>
            <a:off x="11036384" y="215420"/>
            <a:ext cx="6821425" cy="15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/>
            <a:r>
              <a:t>are not jus numbers, rather they are</a:t>
            </a:r>
          </a:p>
          <a:p>
            <a:pPr/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/>
            <a:r>
              <a:t>version tree  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34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6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52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3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sp>
        <p:nvSpPr>
          <p:cNvPr id="355" name="Line"/>
          <p:cNvSpPr/>
          <p:nvPr/>
        </p:nvSpPr>
        <p:spPr>
          <a:xfrm>
            <a:off x="3440317" y="1721218"/>
            <a:ext cx="17837165" cy="113283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5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5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5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