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890" autoAdjust="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3658-3D04-41DB-AEA4-A15872916B0F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Kanko </a:t>
            </a:r>
            <a:r>
              <a:rPr lang="en-US" dirty="0" err="1" smtClean="0"/>
              <a:t>Ghosh</a:t>
            </a:r>
            <a:endParaRPr lang="en-US" dirty="0"/>
          </a:p>
          <a:p>
            <a:r>
              <a:rPr lang="en-US" dirty="0" smtClean="0"/>
              <a:t>B-CSE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Node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Target: Only the particular value of an element in an array is stored in the array, when it is changed.</a:t>
            </a:r>
          </a:p>
          <a:p>
            <a:r>
              <a:rPr lang="en-US" sz="2800" dirty="0" smtClean="0"/>
              <a:t>Approach: Each element in the persistent array will point to a </a:t>
            </a:r>
            <a:r>
              <a:rPr lang="en-US" sz="2800" b="1" dirty="0" smtClean="0"/>
              <a:t>linked list, </a:t>
            </a:r>
            <a:r>
              <a:rPr lang="en-US" sz="2800" dirty="0" smtClean="0"/>
              <a:t>which is storing the modified values at a particular position of an array, along with the versions in linear fashion</a:t>
            </a:r>
          </a:p>
          <a:p>
            <a:r>
              <a:rPr lang="en-US" sz="2800" dirty="0" smtClean="0"/>
              <a:t>Retrieval: on requesting the value of a particular version at a particular position, the linked list pointed to by the element of the array is traversed.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in Fat Node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Persistent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Since the older versions cant be modified, no version history is required </a:t>
            </a:r>
          </a:p>
          <a:p>
            <a:r>
              <a:rPr lang="en-US" dirty="0" smtClean="0"/>
              <a:t>On requesting a version, a value is chosen whose version is just less than or equal to the requested version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Fully Persistent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 history (stored in tree/</a:t>
            </a:r>
            <a:r>
              <a:rPr lang="en-US" dirty="0" err="1" smtClean="0"/>
              <a:t>trie</a:t>
            </a:r>
            <a:r>
              <a:rPr lang="en-US" dirty="0" smtClean="0"/>
              <a:t>/array) is required to check the ancestor of a requested version</a:t>
            </a:r>
          </a:p>
          <a:p>
            <a:r>
              <a:rPr lang="en-US" dirty="0" smtClean="0"/>
              <a:t>On requesting a version, the version just less than the requested version, may not be the ancestor of requested version, so the version history must be checked.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persistent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430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Init(</a:t>
            </a:r>
            <a:r>
              <a:rPr lang="en-US" b="1" dirty="0" smtClean="0"/>
              <a:t>version</a:t>
            </a:r>
            <a:r>
              <a:rPr lang="en-US" dirty="0" smtClean="0"/>
              <a:t> = 0, </a:t>
            </a:r>
            <a:r>
              <a:rPr lang="en-US" b="1" dirty="0" err="1" smtClean="0"/>
              <a:t>arr</a:t>
            </a:r>
            <a:r>
              <a:rPr lang="en-US" dirty="0" smtClean="0"/>
              <a:t>{1,2,3,4}, </a:t>
            </a:r>
            <a:r>
              <a:rPr lang="en-US" b="1" dirty="0" smtClean="0"/>
              <a:t>size</a:t>
            </a:r>
            <a:r>
              <a:rPr lang="en-US" dirty="0" smtClean="0"/>
              <a:t> = 4}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29520" y="2143116"/>
            <a:ext cx="85725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1 2 3 4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30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StoreArray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1, </a:t>
            </a:r>
            <a:r>
              <a:rPr lang="en-US" b="1" dirty="0" smtClean="0"/>
              <a:t>position</a:t>
            </a:r>
            <a:r>
              <a:rPr lang="en-US" dirty="0" smtClean="0"/>
              <a:t> = 1, </a:t>
            </a:r>
            <a:r>
              <a:rPr lang="en-US" b="1" dirty="0" smtClean="0"/>
              <a:t>value</a:t>
            </a:r>
            <a:r>
              <a:rPr lang="en-US" dirty="0" smtClean="0"/>
              <a:t> = 10)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9588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87048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3821901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43240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2 created,</a:t>
            </a:r>
          </a:p>
          <a:p>
            <a:r>
              <a:rPr lang="en-US" dirty="0" smtClean="0"/>
              <a:t>from version 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30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30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StoreArray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1, </a:t>
            </a:r>
            <a:r>
              <a:rPr lang="en-US" b="1" dirty="0" smtClean="0"/>
              <a:t>position</a:t>
            </a:r>
            <a:r>
              <a:rPr lang="en-US" dirty="0" smtClean="0"/>
              <a:t> = 2, </a:t>
            </a:r>
            <a:r>
              <a:rPr lang="en-US" b="1" dirty="0" smtClean="0"/>
              <a:t>value</a:t>
            </a:r>
            <a:r>
              <a:rPr lang="en-US" dirty="0" smtClean="0"/>
              <a:t> = 10)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9588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87048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43826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4393405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14744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3 created,</a:t>
            </a:r>
          </a:p>
          <a:p>
            <a:r>
              <a:rPr lang="en-US" dirty="0" smtClean="0"/>
              <a:t>from version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2" idx="2"/>
            <a:endCxn id="35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5808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</a:t>
            </a:r>
            <a:r>
              <a:rPr lang="en-US" b="1" dirty="0" smtClean="0"/>
              <a:t>10</a:t>
            </a:r>
            <a:r>
              <a:rPr lang="en-US" dirty="0" smtClean="0"/>
              <a:t>  4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2"/>
            <a:endCxn id="37" idx="0"/>
          </p:cNvCxnSpPr>
          <p:nvPr/>
        </p:nvCxnSpPr>
        <p:spPr>
          <a:xfrm rot="16200000" flipH="1">
            <a:off x="7697412" y="2661041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19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StoreArray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</a:t>
            </a:r>
            <a:r>
              <a:rPr lang="en-US" dirty="0" smtClean="0"/>
              <a:t>2, </a:t>
            </a:r>
            <a:r>
              <a:rPr lang="en-US" b="1" dirty="0" smtClean="0"/>
              <a:t>position</a:t>
            </a:r>
            <a:r>
              <a:rPr lang="en-US" dirty="0" smtClean="0"/>
              <a:t> = </a:t>
            </a:r>
            <a:r>
              <a:rPr lang="en-US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value</a:t>
            </a:r>
            <a:r>
              <a:rPr lang="en-US" dirty="0" smtClean="0"/>
              <a:t> = </a:t>
            </a:r>
            <a:r>
              <a:rPr lang="en-US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9588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87048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43826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0628" y="625908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 smtClean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4964909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86248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4 created,</a:t>
            </a:r>
          </a:p>
          <a:p>
            <a:r>
              <a:rPr lang="en-US" dirty="0" smtClean="0"/>
              <a:t>from version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2" idx="2"/>
            <a:endCxn id="38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5808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</a:t>
            </a:r>
            <a:r>
              <a:rPr lang="en-US" b="1" dirty="0" smtClean="0"/>
              <a:t>10</a:t>
            </a:r>
            <a:r>
              <a:rPr lang="en-US" dirty="0" smtClean="0"/>
              <a:t>  4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rot="16200000" flipH="1">
            <a:off x="7697412" y="2661041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932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r>
              <a:rPr lang="en-US" dirty="0" smtClean="0"/>
              <a:t>  10  3  4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8" idx="2"/>
            <a:endCxn id="42" idx="0"/>
          </p:cNvCxnSpPr>
          <p:nvPr/>
        </p:nvCxnSpPr>
        <p:spPr>
          <a:xfrm rot="5400000">
            <a:off x="635795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30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StoreArray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</a:t>
            </a:r>
            <a:r>
              <a:rPr lang="en-US" dirty="0" smtClean="0"/>
              <a:t>3, </a:t>
            </a:r>
            <a:r>
              <a:rPr lang="en-US" b="1" dirty="0" smtClean="0"/>
              <a:t>position</a:t>
            </a:r>
            <a:r>
              <a:rPr lang="en-US" dirty="0" smtClean="0"/>
              <a:t> = 1, </a:t>
            </a:r>
            <a:r>
              <a:rPr lang="en-US" b="1" dirty="0" smtClean="0"/>
              <a:t>value</a:t>
            </a:r>
            <a:r>
              <a:rPr lang="en-US" dirty="0" smtClean="0"/>
              <a:t> = 10)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2"/>
            <a:endCxn id="25" idx="0"/>
          </p:cNvCxnSpPr>
          <p:nvPr/>
        </p:nvCxnSpPr>
        <p:spPr>
          <a:xfrm rot="16200000" flipH="1">
            <a:off x="1937541" y="2785598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88762" y="3072604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47876" y="378619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05336" y="407273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43826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062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127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 smtClean="0"/>
          </a:p>
        </p:txBody>
      </p:sp>
      <p:cxnSp>
        <p:nvCxnSpPr>
          <p:cNvPr id="36" name="Straight Arrow Connector 35"/>
          <p:cNvCxnSpPr>
            <a:endCxn id="37" idx="0"/>
          </p:cNvCxnSpPr>
          <p:nvPr/>
        </p:nvCxnSpPr>
        <p:spPr>
          <a:xfrm rot="16200000" flipH="1">
            <a:off x="1862293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87048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</a:t>
            </a:r>
            <a:r>
              <a:rPr lang="en-US" sz="1100" dirty="0" smtClean="0"/>
              <a:t>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5536413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57752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5 created,</a:t>
            </a:r>
          </a:p>
          <a:p>
            <a:r>
              <a:rPr lang="en-US" dirty="0" smtClean="0"/>
              <a:t>from version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5808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</a:t>
            </a:r>
            <a:r>
              <a:rPr lang="en-US" b="1" dirty="0" smtClean="0"/>
              <a:t>10</a:t>
            </a:r>
            <a:r>
              <a:rPr lang="en-US" dirty="0" smtClean="0"/>
              <a:t>  4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2"/>
            <a:endCxn id="43" idx="0"/>
          </p:cNvCxnSpPr>
          <p:nvPr/>
        </p:nvCxnSpPr>
        <p:spPr>
          <a:xfrm rot="16200000" flipH="1">
            <a:off x="7697412" y="2661041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2932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r>
              <a:rPr lang="en-US" dirty="0" smtClean="0"/>
              <a:t>  10  3  4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9" idx="2"/>
            <a:endCxn id="45" idx="0"/>
          </p:cNvCxnSpPr>
          <p:nvPr/>
        </p:nvCxnSpPr>
        <p:spPr>
          <a:xfrm rot="5400000">
            <a:off x="635795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35808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dirty="0" smtClean="0"/>
              <a:t>  </a:t>
            </a:r>
            <a:r>
              <a:rPr lang="en-US" b="1" dirty="0" smtClean="0"/>
              <a:t>10</a:t>
            </a:r>
            <a:r>
              <a:rPr lang="en-US" dirty="0" smtClean="0"/>
              <a:t>  10  4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7" idx="0"/>
          </p:cNvCxnSpPr>
          <p:nvPr/>
        </p:nvCxnSpPr>
        <p:spPr>
          <a:xfrm rot="5400000">
            <a:off x="778671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Ephimeral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Collection of items of same type stored in contiguous memory location</a:t>
            </a:r>
          </a:p>
          <a:p>
            <a:r>
              <a:rPr lang="en-US" sz="2400" dirty="0" smtClean="0"/>
              <a:t>An element from a particular position can be retrieved or modified directly by calculating address of a location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Required address of a position in an array = starting address+ (required index * size of data type)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000372"/>
            <a:ext cx="667261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257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35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StoreArray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</a:t>
            </a:r>
            <a:r>
              <a:rPr lang="en-US" dirty="0" smtClean="0"/>
              <a:t>4, </a:t>
            </a:r>
            <a:r>
              <a:rPr lang="en-US" b="1" dirty="0" smtClean="0"/>
              <a:t>position</a:t>
            </a:r>
            <a:r>
              <a:rPr lang="en-US" dirty="0" smtClean="0"/>
              <a:t> = </a:t>
            </a:r>
            <a:r>
              <a:rPr lang="en-US" dirty="0" smtClean="0"/>
              <a:t>1, </a:t>
            </a:r>
            <a:r>
              <a:rPr lang="en-US" b="1" dirty="0" smtClean="0"/>
              <a:t>value</a:t>
            </a:r>
            <a:r>
              <a:rPr lang="en-US" dirty="0" smtClean="0"/>
              <a:t> = </a:t>
            </a:r>
            <a:r>
              <a:rPr lang="en-US" dirty="0" smtClean="0"/>
              <a:t>11)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2"/>
            <a:endCxn id="25" idx="0"/>
          </p:cNvCxnSpPr>
          <p:nvPr/>
        </p:nvCxnSpPr>
        <p:spPr>
          <a:xfrm rot="16200000" flipH="1">
            <a:off x="1910109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81385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279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193793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50029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8094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</a:t>
            </a:r>
            <a:r>
              <a:rPr lang="en-US" sz="1100" dirty="0" smtClean="0"/>
              <a:t>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81332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</a:t>
            </a:r>
            <a:r>
              <a:rPr lang="en-US" sz="1100" dirty="0" smtClean="0"/>
              <a:t>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3587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607587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28926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6 created,</a:t>
            </a:r>
          </a:p>
          <a:p>
            <a:r>
              <a:rPr lang="en-US" dirty="0" smtClean="0"/>
              <a:t>from version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6" idx="2"/>
            <a:endCxn id="44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5808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</a:t>
            </a:r>
            <a:r>
              <a:rPr lang="en-US" b="1" dirty="0" smtClean="0"/>
              <a:t>10</a:t>
            </a:r>
            <a:r>
              <a:rPr lang="en-US" dirty="0" smtClean="0"/>
              <a:t>  4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36" idx="2"/>
            <a:endCxn id="46" idx="0"/>
          </p:cNvCxnSpPr>
          <p:nvPr/>
        </p:nvCxnSpPr>
        <p:spPr>
          <a:xfrm rot="16200000" flipH="1">
            <a:off x="7697412" y="2661041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92932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r>
              <a:rPr lang="en-US" dirty="0" smtClean="0"/>
              <a:t>  10  3  4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4" idx="2"/>
            <a:endCxn id="48" idx="0"/>
          </p:cNvCxnSpPr>
          <p:nvPr/>
        </p:nvCxnSpPr>
        <p:spPr>
          <a:xfrm rot="5400000">
            <a:off x="635795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5808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dirty="0" smtClean="0"/>
              <a:t>  </a:t>
            </a:r>
            <a:r>
              <a:rPr lang="en-US" b="1" dirty="0" smtClean="0"/>
              <a:t>10</a:t>
            </a:r>
            <a:r>
              <a:rPr lang="en-US" dirty="0" smtClean="0"/>
              <a:t>  10  4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 rot="5400000">
            <a:off x="778671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29322" y="442913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 </a:t>
            </a:r>
            <a:r>
              <a:rPr lang="en-US" b="1" dirty="0" smtClean="0"/>
              <a:t>11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8" idx="2"/>
            <a:endCxn id="52" idx="0"/>
          </p:cNvCxnSpPr>
          <p:nvPr/>
        </p:nvCxnSpPr>
        <p:spPr>
          <a:xfrm rot="5400000">
            <a:off x="6393669" y="428625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009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30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StoreArray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</a:t>
            </a:r>
            <a:r>
              <a:rPr lang="en-US" dirty="0" smtClean="0"/>
              <a:t>3, </a:t>
            </a:r>
            <a:r>
              <a:rPr lang="en-US" b="1" dirty="0" smtClean="0"/>
              <a:t>position</a:t>
            </a:r>
            <a:r>
              <a:rPr lang="en-US" dirty="0" smtClean="0"/>
              <a:t> = </a:t>
            </a:r>
            <a:r>
              <a:rPr lang="en-US" dirty="0" smtClean="0"/>
              <a:t>3, </a:t>
            </a:r>
            <a:r>
              <a:rPr lang="en-US" b="1" dirty="0" smtClean="0"/>
              <a:t>value</a:t>
            </a:r>
            <a:r>
              <a:rPr lang="en-US" dirty="0" smtClean="0"/>
              <a:t> = </a:t>
            </a:r>
            <a:r>
              <a:rPr lang="en-US" dirty="0" smtClean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2"/>
            <a:endCxn id="25" idx="0"/>
          </p:cNvCxnSpPr>
          <p:nvPr/>
        </p:nvCxnSpPr>
        <p:spPr>
          <a:xfrm rot="16200000" flipH="1">
            <a:off x="1910109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</a:t>
            </a:r>
            <a:r>
              <a:rPr lang="en-US" sz="1100" dirty="0" smtClean="0"/>
              <a:t>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29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44422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0937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57173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238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</a:t>
            </a:r>
            <a:r>
              <a:rPr lang="en-US" sz="1100" dirty="0" smtClean="0"/>
              <a:t>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8133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</a:t>
            </a:r>
            <a:r>
              <a:rPr lang="en-US" sz="1100" dirty="0" smtClean="0"/>
              <a:t>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073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249735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00430" y="4854371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</a:t>
            </a:r>
            <a:r>
              <a:rPr lang="en-US" dirty="0" smtClean="0"/>
              <a:t>7 </a:t>
            </a:r>
            <a:r>
              <a:rPr lang="en-US" dirty="0" smtClean="0"/>
              <a:t>created,</a:t>
            </a:r>
          </a:p>
          <a:p>
            <a:r>
              <a:rPr lang="en-US" dirty="0" smtClean="0"/>
              <a:t>from version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61170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 smtClean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7143768" y="2143116"/>
            <a:ext cx="128588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1  2  3  4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2932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</a:t>
            </a:r>
            <a:r>
              <a:rPr lang="en-US" b="1" dirty="0" smtClean="0"/>
              <a:t>10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 rot="5400000">
            <a:off x="6983033" y="2125257"/>
            <a:ext cx="357190" cy="12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358082" y="2928934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</a:t>
            </a:r>
            <a:r>
              <a:rPr lang="en-US" b="1" dirty="0" smtClean="0"/>
              <a:t>10</a:t>
            </a:r>
            <a:r>
              <a:rPr lang="en-US" dirty="0" smtClean="0"/>
              <a:t>  4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6" idx="2"/>
            <a:endCxn id="49" idx="0"/>
          </p:cNvCxnSpPr>
          <p:nvPr/>
        </p:nvCxnSpPr>
        <p:spPr>
          <a:xfrm rot="16200000" flipH="1">
            <a:off x="7697412" y="2661041"/>
            <a:ext cx="357190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92932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r>
              <a:rPr lang="en-US" dirty="0" smtClean="0"/>
              <a:t>  10  3  4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7" idx="2"/>
            <a:endCxn id="51" idx="0"/>
          </p:cNvCxnSpPr>
          <p:nvPr/>
        </p:nvCxnSpPr>
        <p:spPr>
          <a:xfrm rot="5400000">
            <a:off x="635795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358082" y="371475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dirty="0" smtClean="0"/>
              <a:t>  </a:t>
            </a:r>
            <a:r>
              <a:rPr lang="en-US" b="1" dirty="0" smtClean="0"/>
              <a:t>10</a:t>
            </a:r>
            <a:r>
              <a:rPr lang="en-US" dirty="0" smtClean="0"/>
              <a:t>  10  4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7786710" y="3536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29322" y="4429132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 </a:t>
            </a:r>
            <a:r>
              <a:rPr lang="en-US" b="1" dirty="0" smtClean="0"/>
              <a:t>11</a:t>
            </a:r>
            <a:r>
              <a:rPr lang="en-US" dirty="0" smtClean="0"/>
              <a:t>  3  4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1" idx="2"/>
            <a:endCxn id="55" idx="0"/>
          </p:cNvCxnSpPr>
          <p:nvPr/>
        </p:nvCxnSpPr>
        <p:spPr>
          <a:xfrm rot="5400000">
            <a:off x="6393669" y="428625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8217408" y="3136392"/>
            <a:ext cx="867156" cy="1677924"/>
          </a:xfrm>
          <a:custGeom>
            <a:avLst/>
            <a:gdLst>
              <a:gd name="connsiteX0" fmla="*/ 377952 w 867156"/>
              <a:gd name="connsiteY0" fmla="*/ 0 h 1677924"/>
              <a:gd name="connsiteX1" fmla="*/ 826008 w 867156"/>
              <a:gd name="connsiteY1" fmla="*/ 1124712 h 1677924"/>
              <a:gd name="connsiteX2" fmla="*/ 131064 w 867156"/>
              <a:gd name="connsiteY2" fmla="*/ 1591056 h 1677924"/>
              <a:gd name="connsiteX3" fmla="*/ 39624 w 867156"/>
              <a:gd name="connsiteY3" fmla="*/ 1645920 h 167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156" h="1677924">
                <a:moveTo>
                  <a:pt x="377952" y="0"/>
                </a:moveTo>
                <a:cubicBezTo>
                  <a:pt x="622554" y="429768"/>
                  <a:pt x="867156" y="859536"/>
                  <a:pt x="826008" y="1124712"/>
                </a:cubicBezTo>
                <a:cubicBezTo>
                  <a:pt x="784860" y="1389888"/>
                  <a:pt x="262128" y="1504188"/>
                  <a:pt x="131064" y="1591056"/>
                </a:cubicBezTo>
                <a:cubicBezTo>
                  <a:pt x="0" y="1677924"/>
                  <a:pt x="19812" y="1661922"/>
                  <a:pt x="39624" y="164592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rot="10800000" flipV="1">
            <a:off x="8143900" y="4716598"/>
            <a:ext cx="244058" cy="138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572396" y="4857760"/>
            <a:ext cx="121444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1  2  10</a:t>
            </a:r>
            <a:r>
              <a:rPr lang="en-US" b="1" dirty="0" smtClean="0"/>
              <a:t>  8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572264" y="1357298"/>
            <a:ext cx="245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Track</a:t>
            </a:r>
          </a:p>
          <a:p>
            <a:r>
              <a:rPr lang="en-US" dirty="0" smtClean="0"/>
              <a:t>(for simulation purpose)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 at the node pointed to by pointer at required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(required version ≠ node version)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400" dirty="0" smtClean="0"/>
              <a:t>IF (</a:t>
            </a:r>
            <a:r>
              <a:rPr lang="en-US" sz="2400" dirty="0" err="1" smtClean="0"/>
              <a:t>req</a:t>
            </a:r>
            <a:r>
              <a:rPr lang="en-US" sz="2400" dirty="0" smtClean="0"/>
              <a:t> version &lt; node version) traverse to the next node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400" dirty="0" smtClean="0"/>
              <a:t>ELSEIF (required version &gt; node version) look into the version history to find the immediate ancestor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400" dirty="0" smtClean="0"/>
              <a:t>ELSE return value at the node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sz="2400" dirty="0" smtClean="0"/>
              <a:t>ENDIF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ENDWHILE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57214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7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smtClean="0"/>
              <a:t>Retrieve(</a:t>
            </a:r>
            <a:r>
              <a:rPr lang="en-US" b="1" dirty="0" smtClean="0"/>
              <a:t>version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7, </a:t>
            </a:r>
            <a:r>
              <a:rPr lang="en-US" b="1" dirty="0" smtClean="0"/>
              <a:t>position</a:t>
            </a:r>
            <a:r>
              <a:rPr lang="en-US" dirty="0" smtClean="0"/>
              <a:t> = </a:t>
            </a:r>
            <a:r>
              <a:rPr lang="en-US" dirty="0" smtClean="0"/>
              <a:t>1)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27540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8,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</a:t>
            </a:r>
            <a:r>
              <a:rPr lang="en-US" sz="1100" dirty="0" smtClean="0"/>
              <a:t>7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734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515666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8081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43174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2382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</a:t>
            </a:r>
            <a:r>
              <a:rPr lang="en-US" sz="1100" dirty="0" smtClean="0"/>
              <a:t>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</a:t>
            </a:r>
            <a:r>
              <a:rPr lang="en-US" sz="1100" dirty="0" smtClean="0"/>
              <a:t>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8752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750463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71802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6 created,</a:t>
            </a:r>
          </a:p>
          <a:p>
            <a:r>
              <a:rPr lang="en-US" dirty="0" smtClean="0"/>
              <a:t>from version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2608" y="6266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 smtClean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445735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1481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859598" y="1357298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Node from Position 2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</a:t>
            </a:r>
            <a:r>
              <a:rPr lang="en-US" sz="1100" dirty="0" smtClean="0"/>
              <a:t>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=6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5857884" y="1643050"/>
            <a:ext cx="32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≠ required version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57884" y="1928802"/>
            <a:ext cx="325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&lt; required version,</a:t>
            </a:r>
          </a:p>
          <a:p>
            <a:r>
              <a:rPr lang="en-US" dirty="0" smtClean="0"/>
              <a:t>        so, immediate ancestor, 3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is required version now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331968" y="626651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5857884" y="2791422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659616" y="3090098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</a:t>
            </a:r>
            <a:r>
              <a:rPr lang="en-US" sz="1100" dirty="0" smtClean="0"/>
              <a:t>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=5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857884" y="3425611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661330" y="4097660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5830391" y="4022442"/>
            <a:ext cx="325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&lt; required version,</a:t>
            </a:r>
          </a:p>
          <a:p>
            <a:r>
              <a:rPr lang="en-US" dirty="0" smtClean="0"/>
              <a:t>        so, immediate ancestor, 1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is required version now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080814" y="625908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13817" y="4916665"/>
            <a:ext cx="325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Version &gt; required version,</a:t>
            </a:r>
          </a:p>
          <a:p>
            <a:r>
              <a:rPr lang="en-US" dirty="0" smtClean="0"/>
              <a:t>        so, go to next node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674856" y="5090362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715140" y="5643578"/>
            <a:ext cx="221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Version = Required version, SO Val = 2 returned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 animBg="1"/>
      <p:bldP spid="61" grpId="1" animBg="1"/>
      <p:bldP spid="62" grpId="0"/>
      <p:bldP spid="64" grpId="0"/>
      <p:bldP spid="65" grpId="0" animBg="1"/>
      <p:bldP spid="65" grpId="1" animBg="1"/>
      <p:bldP spid="66" grpId="0"/>
      <p:bldP spid="68" grpId="0" animBg="1"/>
      <p:bldP spid="68" grpId="1" animBg="1"/>
      <p:bldP spid="69" grpId="0"/>
      <p:bldP spid="77" grpId="0" animBg="1"/>
      <p:bldP spid="77" grpId="1" animBg="1"/>
      <p:bldP spid="78" grpId="0"/>
      <p:bldP spid="79" grpId="0" animBg="1"/>
      <p:bldP spid="79" grpId="1" animBg="1"/>
      <p:bldP spid="80" grpId="0"/>
      <p:bldP spid="81" grpId="0" animBg="1"/>
      <p:bldP spid="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Complexity: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Retrieve: O(</a:t>
            </a:r>
            <a:r>
              <a:rPr lang="en-US" dirty="0" err="1" smtClean="0"/>
              <a:t>n+h</a:t>
            </a:r>
            <a:r>
              <a:rPr lang="en-US" dirty="0" smtClean="0"/>
              <a:t>), h = height of the version tree and n = number of modifications at a particular node.</a:t>
            </a:r>
            <a:endParaRPr lang="en-US" dirty="0" smtClean="0"/>
          </a:p>
          <a:p>
            <a:r>
              <a:rPr lang="en-US" dirty="0" smtClean="0"/>
              <a:t>Space Complexity:</a:t>
            </a:r>
            <a:r>
              <a:rPr lang="en-US" dirty="0" smtClean="0"/>
              <a:t> </a:t>
            </a:r>
            <a:r>
              <a:rPr lang="en-US" dirty="0" smtClean="0"/>
              <a:t>O(n+2m), where n = length of array, m = number of modifications (2 m because, of version history and pointer memory overhead.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storeArray</a:t>
            </a:r>
            <a:r>
              <a:rPr lang="en-US" dirty="0" smtClean="0"/>
              <a:t>(a, </a:t>
            </a:r>
            <a:r>
              <a:rPr lang="en-US" dirty="0" err="1" smtClean="0"/>
              <a:t>i</a:t>
            </a:r>
            <a:r>
              <a:rPr lang="en-US" dirty="0" smtClean="0"/>
              <a:t>, e): store the value present in </a:t>
            </a:r>
            <a:r>
              <a:rPr lang="en-US" b="1" dirty="0" smtClean="0"/>
              <a:t>e</a:t>
            </a:r>
            <a:r>
              <a:rPr lang="en-US" dirty="0" smtClean="0"/>
              <a:t>, in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</a:p>
          <a:p>
            <a:endParaRPr lang="en-US" b="1" dirty="0"/>
          </a:p>
          <a:p>
            <a:r>
              <a:rPr lang="en-US" dirty="0" err="1" smtClean="0"/>
              <a:t>retrieveArray</a:t>
            </a:r>
            <a:r>
              <a:rPr lang="en-US" dirty="0" smtClean="0"/>
              <a:t>(a, </a:t>
            </a:r>
            <a:r>
              <a:rPr lang="en-US" dirty="0" err="1" smtClean="0"/>
              <a:t>i</a:t>
            </a:r>
            <a:r>
              <a:rPr lang="en-US" dirty="0" smtClean="0"/>
              <a:t>) : return the value of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Persistency can be achieved in a data structure, when we can preserve the previous version of itself even after modifying the data structure</a:t>
            </a:r>
          </a:p>
          <a:p>
            <a:r>
              <a:rPr lang="en-US" dirty="0" smtClean="0"/>
              <a:t>Persistency can be </a:t>
            </a:r>
            <a:r>
              <a:rPr lang="en-US" b="1" dirty="0" smtClean="0"/>
              <a:t>partial: </a:t>
            </a:r>
            <a:r>
              <a:rPr lang="en-US" dirty="0" smtClean="0"/>
              <a:t>older versions can be retrieved but cannot be modified</a:t>
            </a:r>
            <a:r>
              <a:rPr lang="en-US" b="1" dirty="0" smtClean="0"/>
              <a:t>; and fully persistent: </a:t>
            </a:r>
            <a:r>
              <a:rPr lang="en-US" dirty="0" smtClean="0"/>
              <a:t>older versions can be modified as well as read by the user</a:t>
            </a:r>
          </a:p>
          <a:p>
            <a:r>
              <a:rPr lang="en-US" dirty="0" smtClean="0"/>
              <a:t>Array can also be made persistent by few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updating an array, a new array is created (allocating memory followed by copying the data) and the corresponding update is made in the new array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storeArray</a:t>
            </a:r>
            <a:r>
              <a:rPr lang="en-US" dirty="0" smtClean="0"/>
              <a:t>(a, v, </a:t>
            </a:r>
            <a:r>
              <a:rPr lang="en-US" dirty="0" err="1" smtClean="0"/>
              <a:t>i</a:t>
            </a:r>
            <a:r>
              <a:rPr lang="en-US" dirty="0" smtClean="0"/>
              <a:t>, e): store the value present in </a:t>
            </a:r>
            <a:r>
              <a:rPr lang="en-US" b="1" dirty="0" smtClean="0"/>
              <a:t>e</a:t>
            </a:r>
            <a:r>
              <a:rPr lang="en-US" dirty="0" smtClean="0"/>
              <a:t>, in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 </a:t>
            </a:r>
            <a:r>
              <a:rPr lang="en-US" dirty="0" smtClean="0"/>
              <a:t>of</a:t>
            </a:r>
            <a:r>
              <a:rPr lang="en-US" b="1" dirty="0" smtClean="0"/>
              <a:t> version v</a:t>
            </a:r>
          </a:p>
          <a:p>
            <a:pPr lvl="1"/>
            <a:r>
              <a:rPr lang="en-US" dirty="0" err="1" smtClean="0"/>
              <a:t>retrieveArray</a:t>
            </a:r>
            <a:r>
              <a:rPr lang="en-US" dirty="0" smtClean="0"/>
              <a:t>(a, v, </a:t>
            </a:r>
            <a:r>
              <a:rPr lang="en-US" dirty="0" err="1" smtClean="0"/>
              <a:t>i</a:t>
            </a:r>
            <a:r>
              <a:rPr lang="en-US" dirty="0" smtClean="0"/>
              <a:t>) : return the value of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  <a:r>
              <a:rPr lang="en-US" dirty="0" smtClean="0"/>
              <a:t> of</a:t>
            </a:r>
            <a:r>
              <a:rPr lang="en-US" b="1" dirty="0" smtClean="0"/>
              <a:t> version v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Persistent and easy to implement</a:t>
            </a:r>
          </a:p>
          <a:p>
            <a:r>
              <a:rPr lang="en-US" dirty="0" smtClean="0"/>
              <a:t>Worst case time complexity:</a:t>
            </a:r>
          </a:p>
          <a:p>
            <a:pPr lvl="1"/>
            <a:r>
              <a:rPr lang="en-US" dirty="0" smtClean="0"/>
              <a:t>Storing: O(n), n is number of elements in array.</a:t>
            </a:r>
          </a:p>
          <a:p>
            <a:pPr lvl="1"/>
            <a:r>
              <a:rPr lang="en-US" dirty="0" smtClean="0"/>
              <a:t>Retrieval: O(1), when the different array versions are stored in an array (using array of pointers)</a:t>
            </a:r>
          </a:p>
          <a:p>
            <a:r>
              <a:rPr lang="en-US" dirty="0" smtClean="0"/>
              <a:t>Space Requirement: O(n*v), n is number of elements in array, v is number of versions </a:t>
            </a:r>
            <a:r>
              <a:rPr lang="en-US" dirty="0" smtClean="0">
                <a:solidFill>
                  <a:srgbClr val="FF0000"/>
                </a:solidFill>
              </a:rPr>
              <a:t>(LIMITATION!!)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Limitation: Same elements stored multiple times</a:t>
            </a:r>
          </a:p>
          <a:p>
            <a:r>
              <a:rPr lang="en-US" dirty="0" smtClean="0"/>
              <a:t>Solution: only the element which is changed, is stored in the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Node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1658</Words>
  <Application>Microsoft Office PowerPoint</Application>
  <PresentationFormat>On-screen Show (4:3)</PresentationFormat>
  <Paragraphs>269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Persistent Array</vt:lpstr>
      <vt:lpstr>Ephimeral Array</vt:lpstr>
      <vt:lpstr>Operations on array</vt:lpstr>
      <vt:lpstr>Persistent Data Structure</vt:lpstr>
      <vt:lpstr>Copy on write method</vt:lpstr>
      <vt:lpstr>Copy on Write method</vt:lpstr>
      <vt:lpstr>Copy on Write method</vt:lpstr>
      <vt:lpstr>Limitation and Solution</vt:lpstr>
      <vt:lpstr>Fat Node Method</vt:lpstr>
      <vt:lpstr>Slide 10</vt:lpstr>
      <vt:lpstr>Fat Node Method</vt:lpstr>
      <vt:lpstr>Comparison in Fat Node Method</vt:lpstr>
      <vt:lpstr>Slide 13</vt:lpstr>
      <vt:lpstr>Fully persistent array</vt:lpstr>
      <vt:lpstr>Simulation </vt:lpstr>
      <vt:lpstr>Simulation </vt:lpstr>
      <vt:lpstr>Simulation </vt:lpstr>
      <vt:lpstr>Simulation </vt:lpstr>
      <vt:lpstr>Simulation </vt:lpstr>
      <vt:lpstr>Simulation </vt:lpstr>
      <vt:lpstr>Simulation </vt:lpstr>
      <vt:lpstr>Retrieval algorithm</vt:lpstr>
      <vt:lpstr>Simulation </vt:lpstr>
      <vt:lpstr>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Array</dc:title>
  <dc:creator>K K Ghosh</dc:creator>
  <cp:lastModifiedBy>K K Ghosh</cp:lastModifiedBy>
  <cp:revision>37</cp:revision>
  <dcterms:created xsi:type="dcterms:W3CDTF">2021-12-28T12:49:31Z</dcterms:created>
  <dcterms:modified xsi:type="dcterms:W3CDTF">2022-01-19T06:50:25Z</dcterms:modified>
</cp:coreProperties>
</file>