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eAHwZ90z7WzfCC42r8mtiiq0TJHsQQWhFocUj3pGwtQ/edit?usp=sharing" TargetMode="External"/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image" Target="../media/image-5-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776407" y="2603540"/>
            <a:ext cx="7591187" cy="15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114"/>
              </a:lnSpc>
              <a:buNone/>
            </a:pPr>
            <a:r>
              <a:rPr lang="en-US" sz="4891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Controle de Carga de Bateria com Placa Voltaica</a:t>
            </a:r>
            <a:endParaRPr lang="en-US" sz="4891" dirty="0"/>
          </a:p>
        </p:txBody>
      </p:sp>
      <p:sp>
        <p:nvSpPr>
          <p:cNvPr id="5" name="Text 3"/>
          <p:cNvSpPr/>
          <p:nvPr/>
        </p:nvSpPr>
        <p:spPr>
          <a:xfrm>
            <a:off x="1107519" y="4466868"/>
            <a:ext cx="7260074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09"/>
              </a:lnSpc>
              <a:buSzPct val="100000"/>
              <a:buChar char="•"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Lucas Eduardo Schlenert de Oliveira</a:t>
            </a:r>
            <a:endParaRPr lang="en-US" sz="1630" dirty="0"/>
          </a:p>
        </p:txBody>
      </p:sp>
      <p:sp>
        <p:nvSpPr>
          <p:cNvPr id="6" name="Text 4"/>
          <p:cNvSpPr/>
          <p:nvPr/>
        </p:nvSpPr>
        <p:spPr>
          <a:xfrm>
            <a:off x="1107519" y="4880848"/>
            <a:ext cx="7260074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09"/>
              </a:lnSpc>
              <a:buSzPct val="100000"/>
              <a:buChar char="•"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Manoella Rockembach</a:t>
            </a:r>
            <a:endParaRPr lang="en-US" sz="1630" dirty="0"/>
          </a:p>
        </p:txBody>
      </p:sp>
      <p:sp>
        <p:nvSpPr>
          <p:cNvPr id="7" name="Text 5"/>
          <p:cNvSpPr/>
          <p:nvPr/>
        </p:nvSpPr>
        <p:spPr>
          <a:xfrm>
            <a:off x="1107519" y="5294828"/>
            <a:ext cx="7260074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609"/>
              </a:lnSpc>
              <a:buSzPct val="100000"/>
              <a:buChar char="•"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Rodrigo Ferraz Souza</a:t>
            </a:r>
            <a:endParaRPr lang="en-US" sz="163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9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6262807" y="2194560"/>
            <a:ext cx="4141113" cy="647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95"/>
              </a:lnSpc>
              <a:buNone/>
            </a:pPr>
            <a:r>
              <a:rPr lang="en-US" sz="40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Introdução</a:t>
            </a:r>
            <a:endParaRPr lang="en-US" sz="4076" dirty="0"/>
          </a:p>
        </p:txBody>
      </p:sp>
      <p:sp>
        <p:nvSpPr>
          <p:cNvPr id="5" name="Text 3"/>
          <p:cNvSpPr/>
          <p:nvPr/>
        </p:nvSpPr>
        <p:spPr>
          <a:xfrm>
            <a:off x="6262807" y="3152180"/>
            <a:ext cx="7591187" cy="1656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Gestão eficiente de energia é uma prioridade de nosso mundo. Em um esforço para soluções mais sustentáveis, este projeto foca no controle de carga de bateria de Chumbo-Ácido (12V 5Ah) usando uma placa fotovoltaica. Com este objetivo, o controle PWM é utilizado para gerenciar tensão e corrente.</a:t>
            </a:r>
            <a:endParaRPr lang="en-US" sz="1630" dirty="0"/>
          </a:p>
        </p:txBody>
      </p:sp>
      <p:sp>
        <p:nvSpPr>
          <p:cNvPr id="6" name="Text 4"/>
          <p:cNvSpPr/>
          <p:nvPr/>
        </p:nvSpPr>
        <p:spPr>
          <a:xfrm>
            <a:off x="6262807" y="5041225"/>
            <a:ext cx="7591187" cy="9936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integração com sistemas externos é possível via MQTT Broker, e o acesso local aos dados pode ser realizado através de um aplicativo móvel com Bluetooth.</a:t>
            </a:r>
            <a:endParaRPr lang="en-US" sz="163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776526" y="1860828"/>
            <a:ext cx="4617720" cy="647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95"/>
              </a:lnSpc>
              <a:buNone/>
            </a:pPr>
            <a:r>
              <a:rPr lang="en-US" sz="40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Objetivos do Projeto</a:t>
            </a:r>
            <a:endParaRPr lang="en-US" sz="4076" dirty="0"/>
          </a:p>
        </p:txBody>
      </p:sp>
      <p:sp>
        <p:nvSpPr>
          <p:cNvPr id="5" name="Text 3"/>
          <p:cNvSpPr/>
          <p:nvPr/>
        </p:nvSpPr>
        <p:spPr>
          <a:xfrm>
            <a:off x="776526" y="2818448"/>
            <a:ext cx="241554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Uso do controle PWM</a:t>
            </a:r>
            <a:endParaRPr lang="en-US" sz="2038" dirty="0"/>
          </a:p>
        </p:txBody>
      </p:sp>
      <p:sp>
        <p:nvSpPr>
          <p:cNvPr id="6" name="Text 4"/>
          <p:cNvSpPr/>
          <p:nvPr/>
        </p:nvSpPr>
        <p:spPr>
          <a:xfrm>
            <a:off x="776526" y="3452455"/>
            <a:ext cx="13077349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Gerenciamento de tensão e corrente na carga da bateria usando um ESP32</a:t>
            </a:r>
            <a:endParaRPr lang="en-US" sz="1630" dirty="0"/>
          </a:p>
        </p:txBody>
      </p:sp>
      <p:sp>
        <p:nvSpPr>
          <p:cNvPr id="7" name="Text 5"/>
          <p:cNvSpPr/>
          <p:nvPr/>
        </p:nvSpPr>
        <p:spPr>
          <a:xfrm>
            <a:off x="776526" y="4094202"/>
            <a:ext cx="400050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Integração com sistemas externos</a:t>
            </a:r>
            <a:endParaRPr lang="en-US" sz="2038" dirty="0"/>
          </a:p>
        </p:txBody>
      </p:sp>
      <p:sp>
        <p:nvSpPr>
          <p:cNvPr id="8" name="Text 6"/>
          <p:cNvSpPr/>
          <p:nvPr/>
        </p:nvSpPr>
        <p:spPr>
          <a:xfrm>
            <a:off x="776526" y="4728210"/>
            <a:ext cx="13077349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i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Broker MQTT</a:t>
            </a:r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utilizado para comunicação com o servidor do Pluviômetro </a:t>
            </a:r>
            <a:endParaRPr lang="en-US" sz="1630" dirty="0"/>
          </a:p>
        </p:txBody>
      </p:sp>
      <p:sp>
        <p:nvSpPr>
          <p:cNvPr id="9" name="Text 7"/>
          <p:cNvSpPr/>
          <p:nvPr/>
        </p:nvSpPr>
        <p:spPr>
          <a:xfrm>
            <a:off x="776526" y="5369957"/>
            <a:ext cx="266700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Acesso local aos dados</a:t>
            </a:r>
            <a:endParaRPr lang="en-US" sz="2038" dirty="0"/>
          </a:p>
        </p:txBody>
      </p:sp>
      <p:sp>
        <p:nvSpPr>
          <p:cNvPr id="10" name="Text 8"/>
          <p:cNvSpPr/>
          <p:nvPr/>
        </p:nvSpPr>
        <p:spPr>
          <a:xfrm>
            <a:off x="776526" y="6003965"/>
            <a:ext cx="13077349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Utilização de um aplicativo móvel com Bluetooth</a:t>
            </a:r>
            <a:endParaRPr lang="en-US" sz="1630" dirty="0"/>
          </a:p>
        </p:txBody>
      </p:sp>
      <p:sp>
        <p:nvSpPr>
          <p:cNvPr id="11" name="Text 9"/>
          <p:cNvSpPr/>
          <p:nvPr/>
        </p:nvSpPr>
        <p:spPr>
          <a:xfrm>
            <a:off x="776526" y="6645712"/>
            <a:ext cx="208026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Alertas (Opcional)</a:t>
            </a:r>
            <a:endParaRPr lang="en-US" sz="2038" dirty="0"/>
          </a:p>
        </p:txBody>
      </p:sp>
      <p:sp>
        <p:nvSpPr>
          <p:cNvPr id="12" name="Text 10"/>
          <p:cNvSpPr/>
          <p:nvPr/>
        </p:nvSpPr>
        <p:spPr>
          <a:xfrm>
            <a:off x="776526" y="7279719"/>
            <a:ext cx="13077349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Notificações push no aplicativo mobile usando o Google Firebase</a:t>
            </a:r>
            <a:endParaRPr lang="en-US" sz="1630" dirty="0"/>
          </a:p>
        </p:txBody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242298"/>
          </a:xfrm>
          <a:prstGeom prst="rect">
            <a:avLst/>
          </a:prstGeom>
        </p:spPr>
      </p:pic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8091607" y="1546384"/>
            <a:ext cx="4914900" cy="647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95"/>
              </a:lnSpc>
              <a:buNone/>
            </a:pPr>
            <a:r>
              <a:rPr lang="en-US" sz="40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Revisão de Literatura</a:t>
            </a:r>
            <a:endParaRPr lang="en-US" sz="4076" dirty="0"/>
          </a:p>
        </p:txBody>
      </p:sp>
      <p:sp>
        <p:nvSpPr>
          <p:cNvPr id="5" name="Text 3"/>
          <p:cNvSpPr/>
          <p:nvPr/>
        </p:nvSpPr>
        <p:spPr>
          <a:xfrm>
            <a:off x="8091607" y="2504003"/>
            <a:ext cx="244602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62 artigos analisados</a:t>
            </a:r>
            <a:endParaRPr lang="en-US" sz="2038" dirty="0"/>
          </a:p>
        </p:txBody>
      </p:sp>
      <p:sp>
        <p:nvSpPr>
          <p:cNvPr id="6" name="Text 4"/>
          <p:cNvSpPr/>
          <p:nvPr/>
        </p:nvSpPr>
        <p:spPr>
          <a:xfrm>
            <a:off x="8091607" y="3138011"/>
            <a:ext cx="5762387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Nas bases IEEE, Web of Science e Scopus</a:t>
            </a:r>
            <a:endParaRPr lang="en-US" sz="1630" dirty="0"/>
          </a:p>
        </p:txBody>
      </p:sp>
      <p:sp>
        <p:nvSpPr>
          <p:cNvPr id="7" name="Text 5"/>
          <p:cNvSpPr/>
          <p:nvPr/>
        </p:nvSpPr>
        <p:spPr>
          <a:xfrm>
            <a:off x="8091607" y="3779758"/>
            <a:ext cx="211074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17 artigos inclusos</a:t>
            </a:r>
            <a:endParaRPr lang="en-US" sz="2038" dirty="0"/>
          </a:p>
        </p:txBody>
      </p:sp>
      <p:sp>
        <p:nvSpPr>
          <p:cNvPr id="8" name="Text 6"/>
          <p:cNvSpPr/>
          <p:nvPr/>
        </p:nvSpPr>
        <p:spPr>
          <a:xfrm>
            <a:off x="8091607" y="4413766"/>
            <a:ext cx="5762387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Após análise de escopo, componentes usados, metodologia e relevância</a:t>
            </a:r>
            <a:endParaRPr lang="en-US" sz="1630" dirty="0"/>
          </a:p>
        </p:txBody>
      </p:sp>
      <p:sp>
        <p:nvSpPr>
          <p:cNvPr id="9" name="Text 7"/>
          <p:cNvSpPr/>
          <p:nvPr/>
        </p:nvSpPr>
        <p:spPr>
          <a:xfrm>
            <a:off x="8091607" y="5386745"/>
            <a:ext cx="3208020" cy="3234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47"/>
              </a:lnSpc>
              <a:buNone/>
            </a:pPr>
            <a:r>
              <a:rPr lang="en-US" sz="2038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Principais temas abordados</a:t>
            </a:r>
            <a:endParaRPr lang="en-US" sz="2038" dirty="0"/>
          </a:p>
        </p:txBody>
      </p:sp>
      <p:sp>
        <p:nvSpPr>
          <p:cNvPr id="10" name="Text 8"/>
          <p:cNvSpPr/>
          <p:nvPr/>
        </p:nvSpPr>
        <p:spPr>
          <a:xfrm>
            <a:off x="8091607" y="6020753"/>
            <a:ext cx="5762387" cy="6624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Eficiência energética, métodos de controle e estimativa do SoC.</a:t>
            </a:r>
            <a:endParaRPr lang="en-US" sz="163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776526" y="3470315"/>
            <a:ext cx="9776460" cy="647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095"/>
              </a:lnSpc>
              <a:buNone/>
            </a:pPr>
            <a:r>
              <a:rPr lang="en-US" sz="40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Cronograma - Agosto, Setembro e Outubro</a:t>
            </a:r>
            <a:endParaRPr lang="en-US" sz="4076" dirty="0"/>
          </a:p>
        </p:txBody>
      </p:sp>
      <p:sp>
        <p:nvSpPr>
          <p:cNvPr id="7" name="Text 4"/>
          <p:cNvSpPr/>
          <p:nvPr/>
        </p:nvSpPr>
        <p:spPr>
          <a:xfrm>
            <a:off x="776526" y="4427934"/>
            <a:ext cx="13077349" cy="331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09"/>
              </a:lnSpc>
              <a:buNone/>
            </a:pPr>
            <a:r>
              <a:rPr lang="en-US" sz="163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Aqui está o cronograma para os meses de agosto, setembro e outubro:</a:t>
            </a:r>
            <a:pPr indent="0" marL="0">
              <a:lnSpc>
                <a:spcPts val="2609"/>
              </a:lnSpc>
              <a:buNone/>
            </a:pPr>
            <a:r>
              <a:rPr lang="en-US" sz="1630" u="sng" dirty="0">
                <a:solidFill>
                  <a:srgbClr val="60A9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Visualizar a planilha do cronograma</a:t>
            </a:r>
            <a:endParaRPr lang="en-US" sz="1630" dirty="0"/>
          </a:p>
        </p:txBody>
      </p:sp>
      <p:pic>
        <p:nvPicPr>
          <p:cNvPr id="8" name="Image 1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4" name="Text 2"/>
          <p:cNvSpPr/>
          <p:nvPr/>
        </p:nvSpPr>
        <p:spPr>
          <a:xfrm>
            <a:off x="1789509" y="1531977"/>
            <a:ext cx="3499485" cy="5467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06"/>
              </a:lnSpc>
              <a:buNone/>
            </a:pPr>
            <a:r>
              <a:rPr lang="en-US" sz="3444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Conclusão</a:t>
            </a:r>
            <a:endParaRPr lang="en-US" sz="3444" dirty="0"/>
          </a:p>
        </p:txBody>
      </p:sp>
      <p:sp>
        <p:nvSpPr>
          <p:cNvPr id="5" name="Text 3"/>
          <p:cNvSpPr/>
          <p:nvPr/>
        </p:nvSpPr>
        <p:spPr>
          <a:xfrm>
            <a:off x="1789509" y="2341126"/>
            <a:ext cx="4678680" cy="4373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44"/>
              </a:lnSpc>
              <a:buNone/>
            </a:pPr>
            <a:r>
              <a:rPr lang="en-US" sz="275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Estratégias de Carregamento:</a:t>
            </a:r>
            <a:endParaRPr lang="en-US" sz="2756" dirty="0"/>
          </a:p>
        </p:txBody>
      </p:sp>
      <p:sp>
        <p:nvSpPr>
          <p:cNvPr id="6" name="Text 4"/>
          <p:cNvSpPr/>
          <p:nvPr/>
        </p:nvSpPr>
        <p:spPr>
          <a:xfrm>
            <a:off x="2069306" y="3040856"/>
            <a:ext cx="10771465" cy="280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04"/>
              </a:lnSpc>
              <a:buSzPct val="100000"/>
              <a:buChar char="•"/>
            </a:pPr>
            <a:r>
              <a:rPr lang="en-US" sz="137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Carregamento adaptativo para otimizar a bateria de chumbo ácido, como destacado por [Lavety et al. 2019]</a:t>
            </a:r>
            <a:endParaRPr lang="en-US" sz="1378" dirty="0"/>
          </a:p>
        </p:txBody>
      </p:sp>
      <p:sp>
        <p:nvSpPr>
          <p:cNvPr id="7" name="Text 5"/>
          <p:cNvSpPr/>
          <p:nvPr/>
        </p:nvSpPr>
        <p:spPr>
          <a:xfrm>
            <a:off x="1789509" y="3583305"/>
            <a:ext cx="4343400" cy="4373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44"/>
              </a:lnSpc>
              <a:buNone/>
            </a:pPr>
            <a:r>
              <a:rPr lang="en-US" sz="275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Monitoramento e Feedback:</a:t>
            </a:r>
            <a:endParaRPr lang="en-US" sz="2756" dirty="0"/>
          </a:p>
        </p:txBody>
      </p:sp>
      <p:sp>
        <p:nvSpPr>
          <p:cNvPr id="8" name="Text 6"/>
          <p:cNvSpPr/>
          <p:nvPr/>
        </p:nvSpPr>
        <p:spPr>
          <a:xfrm>
            <a:off x="2069306" y="4283035"/>
            <a:ext cx="10771465" cy="280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04"/>
              </a:lnSpc>
              <a:buSzPct val="100000"/>
              <a:buChar char="•"/>
            </a:pPr>
            <a:r>
              <a:rPr lang="en-US" sz="137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Sistemas de monitoramento [Lin et al. 2016] para melhorar a vida útil da bateria em configurações PWM</a:t>
            </a:r>
            <a:endParaRPr lang="en-US" sz="1378" dirty="0"/>
          </a:p>
        </p:txBody>
      </p:sp>
      <p:sp>
        <p:nvSpPr>
          <p:cNvPr id="9" name="Text 7"/>
          <p:cNvSpPr/>
          <p:nvPr/>
        </p:nvSpPr>
        <p:spPr>
          <a:xfrm>
            <a:off x="1789509" y="4825484"/>
            <a:ext cx="4457700" cy="4373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44"/>
              </a:lnSpc>
              <a:buNone/>
            </a:pPr>
            <a:r>
              <a:rPr lang="en-US" sz="275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Integração com Painel Solar:</a:t>
            </a:r>
            <a:endParaRPr lang="en-US" sz="2756" dirty="0"/>
          </a:p>
        </p:txBody>
      </p:sp>
      <p:sp>
        <p:nvSpPr>
          <p:cNvPr id="10" name="Text 8"/>
          <p:cNvSpPr/>
          <p:nvPr/>
        </p:nvSpPr>
        <p:spPr>
          <a:xfrm>
            <a:off x="2069306" y="5525214"/>
            <a:ext cx="10771465" cy="280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04"/>
              </a:lnSpc>
              <a:buSzPct val="100000"/>
              <a:buChar char="•"/>
            </a:pPr>
            <a:r>
              <a:rPr lang="en-US" sz="137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Algoritmos para otimizar o carregamento da bateria, enfatizados por [Belarbi et al. 2019] e [Yoomak et al. 2018]</a:t>
            </a:r>
            <a:endParaRPr lang="en-US" sz="1378" dirty="0"/>
          </a:p>
        </p:txBody>
      </p:sp>
      <p:sp>
        <p:nvSpPr>
          <p:cNvPr id="11" name="Text 9"/>
          <p:cNvSpPr/>
          <p:nvPr/>
        </p:nvSpPr>
        <p:spPr>
          <a:xfrm>
            <a:off x="1789509" y="6067663"/>
            <a:ext cx="3451860" cy="4373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44"/>
              </a:lnSpc>
              <a:buNone/>
            </a:pPr>
            <a:r>
              <a:rPr lang="en-US" sz="275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Considerações Finais:</a:t>
            </a:r>
            <a:endParaRPr lang="en-US" sz="2756" dirty="0"/>
          </a:p>
        </p:txBody>
      </p:sp>
      <p:sp>
        <p:nvSpPr>
          <p:cNvPr id="12" name="Text 10"/>
          <p:cNvSpPr/>
          <p:nvPr/>
        </p:nvSpPr>
        <p:spPr>
          <a:xfrm>
            <a:off x="2069306" y="6767393"/>
            <a:ext cx="10771465" cy="280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04"/>
              </a:lnSpc>
              <a:buSzPct val="100000"/>
              <a:buChar char="•"/>
            </a:pPr>
            <a:r>
              <a:rPr lang="en-US" sz="137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 projeto visa otimizar o armazenamento e uso de energia solar</a:t>
            </a:r>
            <a:endParaRPr lang="en-US" sz="1378" dirty="0"/>
          </a:p>
        </p:txBody>
      </p:sp>
      <p:sp>
        <p:nvSpPr>
          <p:cNvPr id="13" name="Text 11"/>
          <p:cNvSpPr/>
          <p:nvPr/>
        </p:nvSpPr>
        <p:spPr>
          <a:xfrm>
            <a:off x="2069306" y="7117318"/>
            <a:ext cx="10771465" cy="280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04"/>
              </a:lnSpc>
              <a:buSzPct val="100000"/>
              <a:buChar char="•"/>
            </a:pPr>
            <a:r>
              <a:rPr lang="en-US" sz="137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Combinação de estratégias avançadas pode levar a um sistema mais eficiente</a:t>
            </a:r>
            <a:endParaRPr lang="en-US" sz="1378" dirty="0"/>
          </a:p>
        </p:txBody>
      </p:sp>
      <p:sp>
        <p:nvSpPr>
          <p:cNvPr id="14" name="Text 12"/>
          <p:cNvSpPr/>
          <p:nvPr/>
        </p:nvSpPr>
        <p:spPr>
          <a:xfrm>
            <a:off x="2069306" y="7467243"/>
            <a:ext cx="10771465" cy="2800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04"/>
              </a:lnSpc>
              <a:buSzPct val="100000"/>
              <a:buChar char="•"/>
            </a:pPr>
            <a:r>
              <a:rPr lang="en-US" sz="1378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Recomenda-se testes para validar e refinar o sistema</a:t>
            </a:r>
            <a:endParaRPr lang="en-US" sz="1378" dirty="0"/>
          </a:p>
        </p:txBody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049774"/>
          </a:xfrm>
          <a:prstGeom prst="rect">
            <a:avLst/>
          </a:prstGeom>
        </p:spPr>
      </p:pic>
      <p:pic>
        <p:nvPicPr>
          <p:cNvPr id="16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5244584" y="3791188"/>
            <a:ext cx="4141113" cy="647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095"/>
              </a:lnSpc>
              <a:buNone/>
            </a:pPr>
            <a:r>
              <a:rPr lang="en-US" sz="4076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Perguntas?</a:t>
            </a:r>
            <a:endParaRPr lang="en-US" sz="4076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2023-09-05T13:47:55Z</dcterms:created>
  <dcterms:modified xsi:type="dcterms:W3CDTF">2023-09-05T13:47:55Z</dcterms:modified>
</cp:coreProperties>
</file>