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3" r:id="rId2"/>
    <p:sldId id="374" r:id="rId3"/>
    <p:sldId id="372" r:id="rId4"/>
    <p:sldId id="284" r:id="rId5"/>
    <p:sldId id="375" r:id="rId6"/>
    <p:sldId id="3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373"/>
            <p14:sldId id="374"/>
            <p14:sldId id="372"/>
          </p14:sldIdLst>
        </p14:section>
        <p14:section name="Instructions" id="{5EC75C8C-8851-4EC1-83E3-ADCB0283ABBC}">
          <p14:sldIdLst>
            <p14:sldId id="28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FFFFFF"/>
    <a:srgbClr val="D7D1CC"/>
    <a:srgbClr val="999490"/>
    <a:srgbClr val="962A8B"/>
    <a:srgbClr val="C8AE73"/>
    <a:srgbClr val="FBB800"/>
    <a:srgbClr val="00539B"/>
    <a:srgbClr val="F01D27"/>
    <a:srgbClr val="D8C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45" autoAdjust="0"/>
  </p:normalViewPr>
  <p:slideViewPr>
    <p:cSldViewPr showGuides="1">
      <p:cViewPr varScale="1">
        <p:scale>
          <a:sx n="122" d="100"/>
          <a:sy n="12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 userDrawn="1"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Design Proposal</a:t>
            </a:r>
            <a:endParaRPr lang="en-AU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517" y="2564904"/>
            <a:ext cx="10747200" cy="2675249"/>
          </a:xfrm>
        </p:spPr>
        <p:txBody>
          <a:bodyPr/>
          <a:lstStyle/>
          <a:p>
            <a:r>
              <a:rPr lang="en-AU" dirty="0"/>
              <a:t>G</a:t>
            </a:r>
            <a:r>
              <a:rPr lang="en-US" altLang="zh-CN" dirty="0" err="1"/>
              <a:t>roup</a:t>
            </a:r>
            <a:r>
              <a:rPr lang="zh-CN" altLang="en-US" dirty="0"/>
              <a:t>：</a:t>
            </a:r>
            <a:r>
              <a:rPr lang="en-US" altLang="zh-CN" dirty="0"/>
              <a:t>Five Fingers</a:t>
            </a:r>
            <a:endParaRPr lang="en-AU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946BFE-2DC7-39CD-AEC0-55903AEFB5D9}"/>
              </a:ext>
            </a:extLst>
          </p:cNvPr>
          <p:cNvSpPr txBox="1"/>
          <p:nvPr/>
        </p:nvSpPr>
        <p:spPr>
          <a:xfrm>
            <a:off x="764283" y="3284984"/>
            <a:ext cx="6099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cap="none" dirty="0">
                <a:solidFill>
                  <a:schemeClr val="bg1"/>
                </a:solidFill>
                <a:latin typeface="Eras Bold ITC" panose="020B0907030504020204" pitchFamily="34" charset="0"/>
                <a:ea typeface="GFS Didot"/>
                <a:cs typeface="GFS Didot"/>
                <a:sym typeface="GFS Didot"/>
              </a:rPr>
              <a:t>Jing Zhang</a:t>
            </a:r>
          </a:p>
          <a:p>
            <a:r>
              <a:rPr lang="en-US" altLang="zh-CN" sz="1800" b="0" i="0" u="none" strike="noStrike" cap="none" dirty="0" err="1">
                <a:solidFill>
                  <a:schemeClr val="bg1"/>
                </a:solidFill>
                <a:latin typeface="Eras Bold ITC" panose="020B0907030504020204" pitchFamily="34" charset="0"/>
                <a:ea typeface="GFS Didot"/>
                <a:cs typeface="GFS Didot"/>
                <a:sym typeface="GFS Didot"/>
              </a:rPr>
              <a:t>Xueyang</a:t>
            </a:r>
            <a:r>
              <a:rPr lang="en-US" altLang="zh-CN" sz="1800" b="0" i="0" u="none" strike="noStrike" cap="none" dirty="0">
                <a:solidFill>
                  <a:schemeClr val="bg1"/>
                </a:solidFill>
                <a:latin typeface="Eras Bold ITC" panose="020B0907030504020204" pitchFamily="34" charset="0"/>
                <a:ea typeface="GFS Didot"/>
                <a:cs typeface="GFS Didot"/>
                <a:sym typeface="GFS Didot"/>
              </a:rPr>
              <a:t> Wang</a:t>
            </a:r>
          </a:p>
          <a:p>
            <a:r>
              <a:rPr lang="en-US" altLang="zh-CN" sz="1800" b="0" i="0" u="none" strike="noStrike" cap="none" dirty="0">
                <a:solidFill>
                  <a:schemeClr val="bg1"/>
                </a:solidFill>
                <a:latin typeface="Eras Bold ITC" panose="020B0907030504020204" pitchFamily="34" charset="0"/>
                <a:ea typeface="GFS Didot"/>
                <a:cs typeface="GFS Didot"/>
                <a:sym typeface="GFS Didot"/>
              </a:rPr>
              <a:t>Christina Mary</a:t>
            </a:r>
          </a:p>
          <a:p>
            <a:r>
              <a:rPr lang="en-US" altLang="zh-CN" sz="1800" b="0" i="0" u="none" strike="noStrike" cap="none" dirty="0">
                <a:solidFill>
                  <a:schemeClr val="bg1"/>
                </a:solidFill>
                <a:latin typeface="Eras Bold ITC" panose="020B0907030504020204" pitchFamily="34" charset="0"/>
                <a:ea typeface="GFS Didot"/>
                <a:cs typeface="GFS Didot"/>
                <a:sym typeface="GFS Didot"/>
              </a:rPr>
              <a:t>Parvathy Rajeev</a:t>
            </a:r>
          </a:p>
          <a:p>
            <a:r>
              <a:rPr lang="en-US" altLang="zh-CN" sz="1800" b="0" i="0" u="none" strike="noStrike" cap="none" dirty="0" err="1">
                <a:solidFill>
                  <a:schemeClr val="bg1"/>
                </a:solidFill>
                <a:latin typeface="Eras Bold ITC" panose="020B0907030504020204" pitchFamily="34" charset="0"/>
                <a:ea typeface="GFS Didot"/>
                <a:cs typeface="GFS Didot"/>
                <a:sym typeface="GFS Didot"/>
              </a:rPr>
              <a:t>Mugdha</a:t>
            </a:r>
            <a:r>
              <a:rPr lang="en-US" altLang="zh-CN" sz="1800" b="0" i="0" u="none" strike="noStrike" cap="none" dirty="0">
                <a:solidFill>
                  <a:schemeClr val="bg1"/>
                </a:solidFill>
                <a:latin typeface="Eras Bold ITC" panose="020B0907030504020204" pitchFamily="34" charset="0"/>
                <a:ea typeface="GFS Didot"/>
                <a:cs typeface="GFS Didot"/>
                <a:sym typeface="GFS Didot"/>
              </a:rPr>
              <a:t> Prasad </a:t>
            </a:r>
            <a:r>
              <a:rPr lang="en-US" altLang="zh-CN" sz="1800" b="0" i="0" u="none" strike="noStrike" cap="none" dirty="0" err="1">
                <a:solidFill>
                  <a:schemeClr val="bg1"/>
                </a:solidFill>
                <a:latin typeface="Eras Bold ITC" panose="020B0907030504020204" pitchFamily="34" charset="0"/>
                <a:ea typeface="GFS Didot"/>
                <a:cs typeface="GFS Didot"/>
                <a:sym typeface="GFS Didot"/>
              </a:rPr>
              <a:t>Kamalakar</a:t>
            </a:r>
            <a:r>
              <a:rPr lang="en-US" altLang="zh-CN" sz="1800" b="0" i="0" u="none" strike="noStrike" cap="none" dirty="0">
                <a:solidFill>
                  <a:schemeClr val="bg1"/>
                </a:solidFill>
                <a:latin typeface="Eras Bold ITC" panose="020B0907030504020204" pitchFamily="34" charset="0"/>
                <a:ea typeface="GFS Didot"/>
                <a:cs typeface="GFS Didot"/>
                <a:sym typeface="GFS Didot"/>
              </a:rPr>
              <a:t> </a:t>
            </a:r>
            <a:endParaRPr lang="en-US" altLang="zh-CN" sz="1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5D3FB7-4860-5721-9963-E96864949292}"/>
              </a:ext>
            </a:extLst>
          </p:cNvPr>
          <p:cNvSpPr txBox="1"/>
          <p:nvPr/>
        </p:nvSpPr>
        <p:spPr>
          <a:xfrm>
            <a:off x="-240704" y="4996176"/>
            <a:ext cx="60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-US" altLang="zh-CN" sz="1800" dirty="0">
                <a:solidFill>
                  <a:schemeClr val="bg1"/>
                </a:solidFill>
              </a:rPr>
              <a:t>Domain: Having fun during the travelling</a:t>
            </a: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9;p25">
            <a:extLst>
              <a:ext uri="{FF2B5EF4-FFF2-40B4-BE49-F238E27FC236}">
                <a16:creationId xmlns:a16="http://schemas.microsoft.com/office/drawing/2014/main" id="{29BAB712-4DD3-99B4-1CEF-3C822B18FD31}"/>
              </a:ext>
            </a:extLst>
          </p:cNvPr>
          <p:cNvSpPr/>
          <p:nvPr/>
        </p:nvSpPr>
        <p:spPr>
          <a:xfrm rot="16200000">
            <a:off x="2977344" y="-2356656"/>
            <a:ext cx="6237312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grpSp>
        <p:nvGrpSpPr>
          <p:cNvPr id="3" name="Google Shape;130;p25">
            <a:extLst>
              <a:ext uri="{FF2B5EF4-FFF2-40B4-BE49-F238E27FC236}">
                <a16:creationId xmlns:a16="http://schemas.microsoft.com/office/drawing/2014/main" id="{05310413-2CA3-5A7B-21AC-8707B2203FEA}"/>
              </a:ext>
            </a:extLst>
          </p:cNvPr>
          <p:cNvGrpSpPr/>
          <p:nvPr/>
        </p:nvGrpSpPr>
        <p:grpSpPr>
          <a:xfrm>
            <a:off x="937087" y="1856027"/>
            <a:ext cx="1614387" cy="1700783"/>
            <a:chOff x="0" y="0"/>
            <a:chExt cx="5466080" cy="6348730"/>
          </a:xfrm>
        </p:grpSpPr>
        <p:sp>
          <p:nvSpPr>
            <p:cNvPr id="4" name="Google Shape;131;p25">
              <a:extLst>
                <a:ext uri="{FF2B5EF4-FFF2-40B4-BE49-F238E27FC236}">
                  <a16:creationId xmlns:a16="http://schemas.microsoft.com/office/drawing/2014/main" id="{2A32ED82-83BB-61BF-81B9-C761D517E6A3}"/>
                </a:ext>
              </a:extLst>
            </p:cNvPr>
            <p:cNvSpPr/>
            <p:nvPr/>
          </p:nvSpPr>
          <p:spPr>
            <a:xfrm>
              <a:off x="0" y="0"/>
              <a:ext cx="5439410" cy="6348730"/>
            </a:xfrm>
            <a:custGeom>
              <a:avLst/>
              <a:gdLst/>
              <a:ahLst/>
              <a:cxnLst/>
              <a:rect l="l" t="t" r="r" b="b"/>
              <a:pathLst>
                <a:path w="5439410" h="6348730" extrusionOk="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;p25">
              <a:extLst>
                <a:ext uri="{FF2B5EF4-FFF2-40B4-BE49-F238E27FC236}">
                  <a16:creationId xmlns:a16="http://schemas.microsoft.com/office/drawing/2014/main" id="{86A78968-9C4E-BC9D-A016-8F8375AD68A6}"/>
                </a:ext>
              </a:extLst>
            </p:cNvPr>
            <p:cNvSpPr/>
            <p:nvPr/>
          </p:nvSpPr>
          <p:spPr>
            <a:xfrm>
              <a:off x="247650" y="294640"/>
              <a:ext cx="4889500" cy="4693920"/>
            </a:xfrm>
            <a:custGeom>
              <a:avLst/>
              <a:gdLst/>
              <a:ahLst/>
              <a:cxnLst/>
              <a:rect l="l" t="t" r="r" b="b"/>
              <a:pathLst>
                <a:path w="4889500" h="4693920" extrusionOk="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3;p25">
              <a:extLst>
                <a:ext uri="{FF2B5EF4-FFF2-40B4-BE49-F238E27FC236}">
                  <a16:creationId xmlns:a16="http://schemas.microsoft.com/office/drawing/2014/main" id="{4843B2F5-C667-46AC-F44A-B60FD3293B3A}"/>
                </a:ext>
              </a:extLst>
            </p:cNvPr>
            <p:cNvSpPr/>
            <p:nvPr/>
          </p:nvSpPr>
          <p:spPr>
            <a:xfrm>
              <a:off x="1270" y="6350"/>
              <a:ext cx="5457190" cy="6342380"/>
            </a:xfrm>
            <a:custGeom>
              <a:avLst/>
              <a:gdLst/>
              <a:ahLst/>
              <a:cxnLst/>
              <a:rect l="l" t="t" r="r" b="b"/>
              <a:pathLst>
                <a:path w="5457190" h="6342380" extrusionOk="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482E1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4;p25">
              <a:extLst>
                <a:ext uri="{FF2B5EF4-FFF2-40B4-BE49-F238E27FC236}">
                  <a16:creationId xmlns:a16="http://schemas.microsoft.com/office/drawing/2014/main" id="{758E0642-A709-ED63-BE80-A118113AE5E6}"/>
                </a:ext>
              </a:extLst>
            </p:cNvPr>
            <p:cNvSpPr/>
            <p:nvPr/>
          </p:nvSpPr>
          <p:spPr>
            <a:xfrm>
              <a:off x="7620" y="0"/>
              <a:ext cx="5458460" cy="6344920"/>
            </a:xfrm>
            <a:custGeom>
              <a:avLst/>
              <a:gdLst/>
              <a:ahLst/>
              <a:cxnLst/>
              <a:rect l="l" t="t" r="r" b="b"/>
              <a:pathLst>
                <a:path w="5458460" h="6344920" extrusionOk="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36;p25">
            <a:extLst>
              <a:ext uri="{FF2B5EF4-FFF2-40B4-BE49-F238E27FC236}">
                <a16:creationId xmlns:a16="http://schemas.microsoft.com/office/drawing/2014/main" id="{6C8FC236-8B53-D0A7-6155-1C99510ED56F}"/>
              </a:ext>
            </a:extLst>
          </p:cNvPr>
          <p:cNvGrpSpPr/>
          <p:nvPr/>
        </p:nvGrpSpPr>
        <p:grpSpPr>
          <a:xfrm>
            <a:off x="2894683" y="1857048"/>
            <a:ext cx="1614387" cy="1700783"/>
            <a:chOff x="0" y="0"/>
            <a:chExt cx="5466080" cy="6348730"/>
          </a:xfrm>
        </p:grpSpPr>
        <p:sp>
          <p:nvSpPr>
            <p:cNvPr id="16" name="Google Shape;137;p25">
              <a:extLst>
                <a:ext uri="{FF2B5EF4-FFF2-40B4-BE49-F238E27FC236}">
                  <a16:creationId xmlns:a16="http://schemas.microsoft.com/office/drawing/2014/main" id="{D414D734-DF28-439F-6F84-39C768D5E9EF}"/>
                </a:ext>
              </a:extLst>
            </p:cNvPr>
            <p:cNvSpPr/>
            <p:nvPr/>
          </p:nvSpPr>
          <p:spPr>
            <a:xfrm>
              <a:off x="0" y="0"/>
              <a:ext cx="5439410" cy="6348730"/>
            </a:xfrm>
            <a:custGeom>
              <a:avLst/>
              <a:gdLst/>
              <a:ahLst/>
              <a:cxnLst/>
              <a:rect l="l" t="t" r="r" b="b"/>
              <a:pathLst>
                <a:path w="5439410" h="6348730" extrusionOk="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;p25">
              <a:extLst>
                <a:ext uri="{FF2B5EF4-FFF2-40B4-BE49-F238E27FC236}">
                  <a16:creationId xmlns:a16="http://schemas.microsoft.com/office/drawing/2014/main" id="{E8E2C2E9-2A34-AAD9-05B6-9DBB7FD2F794}"/>
                </a:ext>
              </a:extLst>
            </p:cNvPr>
            <p:cNvSpPr/>
            <p:nvPr/>
          </p:nvSpPr>
          <p:spPr>
            <a:xfrm>
              <a:off x="247650" y="294640"/>
              <a:ext cx="4889500" cy="4693920"/>
            </a:xfrm>
            <a:custGeom>
              <a:avLst/>
              <a:gdLst/>
              <a:ahLst/>
              <a:cxnLst/>
              <a:rect l="l" t="t" r="r" b="b"/>
              <a:pathLst>
                <a:path w="4889500" h="4693920" extrusionOk="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;p25">
              <a:extLst>
                <a:ext uri="{FF2B5EF4-FFF2-40B4-BE49-F238E27FC236}">
                  <a16:creationId xmlns:a16="http://schemas.microsoft.com/office/drawing/2014/main" id="{2118A4D5-D560-0F75-6602-FDDBF02B2614}"/>
                </a:ext>
              </a:extLst>
            </p:cNvPr>
            <p:cNvSpPr/>
            <p:nvPr/>
          </p:nvSpPr>
          <p:spPr>
            <a:xfrm>
              <a:off x="1270" y="6350"/>
              <a:ext cx="5457190" cy="6342380"/>
            </a:xfrm>
            <a:custGeom>
              <a:avLst/>
              <a:gdLst/>
              <a:ahLst/>
              <a:cxnLst/>
              <a:rect l="l" t="t" r="r" b="b"/>
              <a:pathLst>
                <a:path w="5457190" h="6342380" extrusionOk="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482E1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0;p25">
              <a:extLst>
                <a:ext uri="{FF2B5EF4-FFF2-40B4-BE49-F238E27FC236}">
                  <a16:creationId xmlns:a16="http://schemas.microsoft.com/office/drawing/2014/main" id="{94140CD8-8AE0-4334-2127-8DF69888B72E}"/>
                </a:ext>
              </a:extLst>
            </p:cNvPr>
            <p:cNvSpPr/>
            <p:nvPr/>
          </p:nvSpPr>
          <p:spPr>
            <a:xfrm>
              <a:off x="7620" y="0"/>
              <a:ext cx="5458460" cy="6344920"/>
            </a:xfrm>
            <a:custGeom>
              <a:avLst/>
              <a:gdLst/>
              <a:ahLst/>
              <a:cxnLst/>
              <a:rect l="l" t="t" r="r" b="b"/>
              <a:pathLst>
                <a:path w="5458460" h="6344920" extrusionOk="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41;p25">
            <a:extLst>
              <a:ext uri="{FF2B5EF4-FFF2-40B4-BE49-F238E27FC236}">
                <a16:creationId xmlns:a16="http://schemas.microsoft.com/office/drawing/2014/main" id="{2F200D3D-E816-D1D7-536B-393ECBC4079C}"/>
              </a:ext>
            </a:extLst>
          </p:cNvPr>
          <p:cNvGrpSpPr/>
          <p:nvPr/>
        </p:nvGrpSpPr>
        <p:grpSpPr>
          <a:xfrm>
            <a:off x="4839803" y="1844029"/>
            <a:ext cx="1614126" cy="1700508"/>
            <a:chOff x="0" y="0"/>
            <a:chExt cx="5466080" cy="6348730"/>
          </a:xfrm>
        </p:grpSpPr>
        <p:sp>
          <p:nvSpPr>
            <p:cNvPr id="21" name="Google Shape;142;p25">
              <a:extLst>
                <a:ext uri="{FF2B5EF4-FFF2-40B4-BE49-F238E27FC236}">
                  <a16:creationId xmlns:a16="http://schemas.microsoft.com/office/drawing/2014/main" id="{822C3341-2158-31FF-014E-493AB2E55F4B}"/>
                </a:ext>
              </a:extLst>
            </p:cNvPr>
            <p:cNvSpPr/>
            <p:nvPr/>
          </p:nvSpPr>
          <p:spPr>
            <a:xfrm>
              <a:off x="0" y="0"/>
              <a:ext cx="5439410" cy="6348730"/>
            </a:xfrm>
            <a:custGeom>
              <a:avLst/>
              <a:gdLst/>
              <a:ahLst/>
              <a:cxnLst/>
              <a:rect l="l" t="t" r="r" b="b"/>
              <a:pathLst>
                <a:path w="5439410" h="6348730" extrusionOk="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3;p25">
              <a:extLst>
                <a:ext uri="{FF2B5EF4-FFF2-40B4-BE49-F238E27FC236}">
                  <a16:creationId xmlns:a16="http://schemas.microsoft.com/office/drawing/2014/main" id="{88B29164-304F-BD85-4DE5-3A2DF663F59B}"/>
                </a:ext>
              </a:extLst>
            </p:cNvPr>
            <p:cNvSpPr/>
            <p:nvPr/>
          </p:nvSpPr>
          <p:spPr>
            <a:xfrm>
              <a:off x="247650" y="294640"/>
              <a:ext cx="4889500" cy="4693920"/>
            </a:xfrm>
            <a:custGeom>
              <a:avLst/>
              <a:gdLst/>
              <a:ahLst/>
              <a:cxnLst/>
              <a:rect l="l" t="t" r="r" b="b"/>
              <a:pathLst>
                <a:path w="4889500" h="4693920" extrusionOk="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4;p25">
              <a:extLst>
                <a:ext uri="{FF2B5EF4-FFF2-40B4-BE49-F238E27FC236}">
                  <a16:creationId xmlns:a16="http://schemas.microsoft.com/office/drawing/2014/main" id="{065B4B6E-0EDB-7F33-08E0-29DFCFAA1FEA}"/>
                </a:ext>
              </a:extLst>
            </p:cNvPr>
            <p:cNvSpPr/>
            <p:nvPr/>
          </p:nvSpPr>
          <p:spPr>
            <a:xfrm>
              <a:off x="1270" y="6350"/>
              <a:ext cx="5457190" cy="6342380"/>
            </a:xfrm>
            <a:custGeom>
              <a:avLst/>
              <a:gdLst/>
              <a:ahLst/>
              <a:cxnLst/>
              <a:rect l="l" t="t" r="r" b="b"/>
              <a:pathLst>
                <a:path w="5457190" h="6342380" extrusionOk="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482E1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;p25">
              <a:extLst>
                <a:ext uri="{FF2B5EF4-FFF2-40B4-BE49-F238E27FC236}">
                  <a16:creationId xmlns:a16="http://schemas.microsoft.com/office/drawing/2014/main" id="{C10FDBA4-C1D8-DC4C-780A-80B48412BF03}"/>
                </a:ext>
              </a:extLst>
            </p:cNvPr>
            <p:cNvSpPr/>
            <p:nvPr/>
          </p:nvSpPr>
          <p:spPr>
            <a:xfrm>
              <a:off x="7620" y="0"/>
              <a:ext cx="5458460" cy="6344920"/>
            </a:xfrm>
            <a:custGeom>
              <a:avLst/>
              <a:gdLst/>
              <a:ahLst/>
              <a:cxnLst/>
              <a:rect l="l" t="t" r="r" b="b"/>
              <a:pathLst>
                <a:path w="5458460" h="6344920" extrusionOk="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6;p25">
            <a:extLst>
              <a:ext uri="{FF2B5EF4-FFF2-40B4-BE49-F238E27FC236}">
                <a16:creationId xmlns:a16="http://schemas.microsoft.com/office/drawing/2014/main" id="{DE2D60CA-5162-BBE6-F1F7-C5A1F74AAA04}"/>
              </a:ext>
            </a:extLst>
          </p:cNvPr>
          <p:cNvGrpSpPr/>
          <p:nvPr/>
        </p:nvGrpSpPr>
        <p:grpSpPr>
          <a:xfrm>
            <a:off x="7102402" y="1844775"/>
            <a:ext cx="1614387" cy="1700783"/>
            <a:chOff x="0" y="0"/>
            <a:chExt cx="5466080" cy="6348730"/>
          </a:xfrm>
        </p:grpSpPr>
        <p:sp>
          <p:nvSpPr>
            <p:cNvPr id="26" name="Google Shape;147;p25">
              <a:extLst>
                <a:ext uri="{FF2B5EF4-FFF2-40B4-BE49-F238E27FC236}">
                  <a16:creationId xmlns:a16="http://schemas.microsoft.com/office/drawing/2014/main" id="{A03F8D6E-A686-60B1-903C-21BAFBCB6921}"/>
                </a:ext>
              </a:extLst>
            </p:cNvPr>
            <p:cNvSpPr/>
            <p:nvPr/>
          </p:nvSpPr>
          <p:spPr>
            <a:xfrm>
              <a:off x="0" y="0"/>
              <a:ext cx="5439410" cy="6348730"/>
            </a:xfrm>
            <a:custGeom>
              <a:avLst/>
              <a:gdLst/>
              <a:ahLst/>
              <a:cxnLst/>
              <a:rect l="l" t="t" r="r" b="b"/>
              <a:pathLst>
                <a:path w="5439410" h="6348730" extrusionOk="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;p25">
              <a:extLst>
                <a:ext uri="{FF2B5EF4-FFF2-40B4-BE49-F238E27FC236}">
                  <a16:creationId xmlns:a16="http://schemas.microsoft.com/office/drawing/2014/main" id="{AFCD8D2B-9742-195A-1617-FDCB8A5FAA28}"/>
                </a:ext>
              </a:extLst>
            </p:cNvPr>
            <p:cNvSpPr/>
            <p:nvPr/>
          </p:nvSpPr>
          <p:spPr>
            <a:xfrm>
              <a:off x="247650" y="294640"/>
              <a:ext cx="4889500" cy="4693920"/>
            </a:xfrm>
            <a:custGeom>
              <a:avLst/>
              <a:gdLst/>
              <a:ahLst/>
              <a:cxnLst/>
              <a:rect l="l" t="t" r="r" b="b"/>
              <a:pathLst>
                <a:path w="4889500" h="4693920" extrusionOk="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l="-6386" r="-6386"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;p25">
              <a:extLst>
                <a:ext uri="{FF2B5EF4-FFF2-40B4-BE49-F238E27FC236}">
                  <a16:creationId xmlns:a16="http://schemas.microsoft.com/office/drawing/2014/main" id="{EEAF01F9-320F-3D3A-6492-0B8E1451C043}"/>
                </a:ext>
              </a:extLst>
            </p:cNvPr>
            <p:cNvSpPr/>
            <p:nvPr/>
          </p:nvSpPr>
          <p:spPr>
            <a:xfrm>
              <a:off x="1270" y="6350"/>
              <a:ext cx="5457190" cy="6342380"/>
            </a:xfrm>
            <a:custGeom>
              <a:avLst/>
              <a:gdLst/>
              <a:ahLst/>
              <a:cxnLst/>
              <a:rect l="l" t="t" r="r" b="b"/>
              <a:pathLst>
                <a:path w="5457190" h="6342380" extrusionOk="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482E1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;p25">
              <a:extLst>
                <a:ext uri="{FF2B5EF4-FFF2-40B4-BE49-F238E27FC236}">
                  <a16:creationId xmlns:a16="http://schemas.microsoft.com/office/drawing/2014/main" id="{9CFC9AFF-56D1-551E-3D65-132322A829DA}"/>
                </a:ext>
              </a:extLst>
            </p:cNvPr>
            <p:cNvSpPr/>
            <p:nvPr/>
          </p:nvSpPr>
          <p:spPr>
            <a:xfrm>
              <a:off x="7620" y="0"/>
              <a:ext cx="5458460" cy="6344920"/>
            </a:xfrm>
            <a:custGeom>
              <a:avLst/>
              <a:gdLst/>
              <a:ahLst/>
              <a:cxnLst/>
              <a:rect l="l" t="t" r="r" b="b"/>
              <a:pathLst>
                <a:path w="5458460" h="6344920" extrusionOk="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51;p25">
            <a:extLst>
              <a:ext uri="{FF2B5EF4-FFF2-40B4-BE49-F238E27FC236}">
                <a16:creationId xmlns:a16="http://schemas.microsoft.com/office/drawing/2014/main" id="{2213FB37-2DD4-D08D-571A-DE75B791E220}"/>
              </a:ext>
            </a:extLst>
          </p:cNvPr>
          <p:cNvGrpSpPr/>
          <p:nvPr/>
        </p:nvGrpSpPr>
        <p:grpSpPr>
          <a:xfrm>
            <a:off x="9546764" y="1826300"/>
            <a:ext cx="1613673" cy="1700033"/>
            <a:chOff x="0" y="0"/>
            <a:chExt cx="5466080" cy="6348730"/>
          </a:xfrm>
        </p:grpSpPr>
        <p:sp>
          <p:nvSpPr>
            <p:cNvPr id="31" name="Google Shape;152;p25">
              <a:extLst>
                <a:ext uri="{FF2B5EF4-FFF2-40B4-BE49-F238E27FC236}">
                  <a16:creationId xmlns:a16="http://schemas.microsoft.com/office/drawing/2014/main" id="{55D466E9-3E6F-B3C4-C2DE-7C7AA3A7B690}"/>
                </a:ext>
              </a:extLst>
            </p:cNvPr>
            <p:cNvSpPr/>
            <p:nvPr/>
          </p:nvSpPr>
          <p:spPr>
            <a:xfrm>
              <a:off x="0" y="0"/>
              <a:ext cx="5439410" cy="6348730"/>
            </a:xfrm>
            <a:custGeom>
              <a:avLst/>
              <a:gdLst/>
              <a:ahLst/>
              <a:cxnLst/>
              <a:rect l="l" t="t" r="r" b="b"/>
              <a:pathLst>
                <a:path w="5439410" h="6348730" extrusionOk="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2F1E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3;p25">
              <a:extLst>
                <a:ext uri="{FF2B5EF4-FFF2-40B4-BE49-F238E27FC236}">
                  <a16:creationId xmlns:a16="http://schemas.microsoft.com/office/drawing/2014/main" id="{C3490157-1317-EC2B-D870-5CD0C428078A}"/>
                </a:ext>
              </a:extLst>
            </p:cNvPr>
            <p:cNvSpPr/>
            <p:nvPr/>
          </p:nvSpPr>
          <p:spPr>
            <a:xfrm>
              <a:off x="247650" y="294640"/>
              <a:ext cx="4889500" cy="4693920"/>
            </a:xfrm>
            <a:custGeom>
              <a:avLst/>
              <a:gdLst/>
              <a:ahLst/>
              <a:cxnLst/>
              <a:rect l="l" t="t" r="r" b="b"/>
              <a:pathLst>
                <a:path w="4889500" h="4693920" extrusionOk="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4;p25">
              <a:extLst>
                <a:ext uri="{FF2B5EF4-FFF2-40B4-BE49-F238E27FC236}">
                  <a16:creationId xmlns:a16="http://schemas.microsoft.com/office/drawing/2014/main" id="{18C5D3C9-FB82-0EF2-B242-6DD81D47F408}"/>
                </a:ext>
              </a:extLst>
            </p:cNvPr>
            <p:cNvSpPr/>
            <p:nvPr/>
          </p:nvSpPr>
          <p:spPr>
            <a:xfrm>
              <a:off x="1270" y="6350"/>
              <a:ext cx="5457190" cy="6342380"/>
            </a:xfrm>
            <a:custGeom>
              <a:avLst/>
              <a:gdLst/>
              <a:ahLst/>
              <a:cxnLst/>
              <a:rect l="l" t="t" r="r" b="b"/>
              <a:pathLst>
                <a:path w="5457190" h="6342380" extrusionOk="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482E1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5;p25">
              <a:extLst>
                <a:ext uri="{FF2B5EF4-FFF2-40B4-BE49-F238E27FC236}">
                  <a16:creationId xmlns:a16="http://schemas.microsoft.com/office/drawing/2014/main" id="{145C6B1C-4B20-1758-A8F4-77ECF7ECB23F}"/>
                </a:ext>
              </a:extLst>
            </p:cNvPr>
            <p:cNvSpPr/>
            <p:nvPr/>
          </p:nvSpPr>
          <p:spPr>
            <a:xfrm>
              <a:off x="7620" y="0"/>
              <a:ext cx="5458460" cy="6344920"/>
            </a:xfrm>
            <a:custGeom>
              <a:avLst/>
              <a:gdLst/>
              <a:ahLst/>
              <a:cxnLst/>
              <a:rect l="l" t="t" r="r" b="b"/>
              <a:pathLst>
                <a:path w="5458460" h="6344920" extrusionOk="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56;p25">
            <a:extLst>
              <a:ext uri="{FF2B5EF4-FFF2-40B4-BE49-F238E27FC236}">
                <a16:creationId xmlns:a16="http://schemas.microsoft.com/office/drawing/2014/main" id="{0A5B9E03-279B-7E52-8135-2CF67468FA37}"/>
              </a:ext>
            </a:extLst>
          </p:cNvPr>
          <p:cNvSpPr/>
          <p:nvPr/>
        </p:nvSpPr>
        <p:spPr>
          <a:xfrm>
            <a:off x="1294562" y="1991816"/>
            <a:ext cx="910711" cy="1177028"/>
          </a:xfrm>
          <a:custGeom>
            <a:avLst/>
            <a:gdLst/>
            <a:ahLst/>
            <a:cxnLst/>
            <a:rect l="l" t="t" r="r" b="b"/>
            <a:pathLst>
              <a:path w="1396225" h="1989440" extrusionOk="0">
                <a:moveTo>
                  <a:pt x="0" y="0"/>
                </a:moveTo>
                <a:lnTo>
                  <a:pt x="1396225" y="0"/>
                </a:lnTo>
                <a:lnTo>
                  <a:pt x="1396225" y="1989439"/>
                </a:lnTo>
                <a:lnTo>
                  <a:pt x="0" y="1989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6" name="Google Shape;157;p25">
            <a:extLst>
              <a:ext uri="{FF2B5EF4-FFF2-40B4-BE49-F238E27FC236}">
                <a16:creationId xmlns:a16="http://schemas.microsoft.com/office/drawing/2014/main" id="{EF386782-69EC-C66F-7FDC-C1EF9F074708}"/>
              </a:ext>
            </a:extLst>
          </p:cNvPr>
          <p:cNvSpPr/>
          <p:nvPr/>
        </p:nvSpPr>
        <p:spPr>
          <a:xfrm rot="175641">
            <a:off x="3307473" y="2009042"/>
            <a:ext cx="703861" cy="1146118"/>
          </a:xfrm>
          <a:custGeom>
            <a:avLst/>
            <a:gdLst/>
            <a:ahLst/>
            <a:cxnLst/>
            <a:rect l="l" t="t" r="r" b="b"/>
            <a:pathLst>
              <a:path w="1224650" h="2091793" extrusionOk="0">
                <a:moveTo>
                  <a:pt x="0" y="0"/>
                </a:moveTo>
                <a:lnTo>
                  <a:pt x="1224650" y="0"/>
                </a:lnTo>
                <a:lnTo>
                  <a:pt x="1224650" y="2091794"/>
                </a:lnTo>
                <a:lnTo>
                  <a:pt x="0" y="2091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" name="Google Shape;158;p25">
            <a:extLst>
              <a:ext uri="{FF2B5EF4-FFF2-40B4-BE49-F238E27FC236}">
                <a16:creationId xmlns:a16="http://schemas.microsoft.com/office/drawing/2014/main" id="{B4238029-5CA4-3DF1-8714-CA6AA567C93E}"/>
              </a:ext>
            </a:extLst>
          </p:cNvPr>
          <p:cNvSpPr/>
          <p:nvPr/>
        </p:nvSpPr>
        <p:spPr>
          <a:xfrm rot="21462563">
            <a:off x="5247693" y="1950044"/>
            <a:ext cx="750835" cy="1185366"/>
          </a:xfrm>
          <a:custGeom>
            <a:avLst/>
            <a:gdLst/>
            <a:ahLst/>
            <a:cxnLst/>
            <a:rect l="l" t="t" r="r" b="b"/>
            <a:pathLst>
              <a:path w="1150201" h="2001933" extrusionOk="0">
                <a:moveTo>
                  <a:pt x="0" y="0"/>
                </a:moveTo>
                <a:lnTo>
                  <a:pt x="1150201" y="0"/>
                </a:lnTo>
                <a:lnTo>
                  <a:pt x="1150201" y="2001933"/>
                </a:lnTo>
                <a:lnTo>
                  <a:pt x="0" y="20019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8" name="Google Shape;159;p25">
            <a:extLst>
              <a:ext uri="{FF2B5EF4-FFF2-40B4-BE49-F238E27FC236}">
                <a16:creationId xmlns:a16="http://schemas.microsoft.com/office/drawing/2014/main" id="{981900D4-7BE8-7F06-AACE-A779515FFA29}"/>
              </a:ext>
            </a:extLst>
          </p:cNvPr>
          <p:cNvSpPr/>
          <p:nvPr/>
        </p:nvSpPr>
        <p:spPr>
          <a:xfrm>
            <a:off x="9702543" y="1935513"/>
            <a:ext cx="1137699" cy="1165446"/>
          </a:xfrm>
          <a:custGeom>
            <a:avLst/>
            <a:gdLst/>
            <a:ahLst/>
            <a:cxnLst/>
            <a:rect l="l" t="t" r="r" b="b"/>
            <a:pathLst>
              <a:path w="1744224" h="1969863" extrusionOk="0">
                <a:moveTo>
                  <a:pt x="0" y="0"/>
                </a:moveTo>
                <a:lnTo>
                  <a:pt x="1744224" y="0"/>
                </a:lnTo>
                <a:lnTo>
                  <a:pt x="1744224" y="1969863"/>
                </a:lnTo>
                <a:lnTo>
                  <a:pt x="0" y="19698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9" name="Google Shape;160;p25">
            <a:extLst>
              <a:ext uri="{FF2B5EF4-FFF2-40B4-BE49-F238E27FC236}">
                <a16:creationId xmlns:a16="http://schemas.microsoft.com/office/drawing/2014/main" id="{16645485-4689-FA23-9DCA-448118AC56A5}"/>
              </a:ext>
            </a:extLst>
          </p:cNvPr>
          <p:cNvSpPr txBox="1"/>
          <p:nvPr/>
        </p:nvSpPr>
        <p:spPr>
          <a:xfrm rot="2740">
            <a:off x="9551150" y="3223111"/>
            <a:ext cx="1473078" cy="1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6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Mugdha Prasad Kamalakar </a:t>
            </a:r>
            <a:endParaRPr sz="700" dirty="0"/>
          </a:p>
        </p:txBody>
      </p:sp>
      <p:sp>
        <p:nvSpPr>
          <p:cNvPr id="40" name="Google Shape;161;p25">
            <a:extLst>
              <a:ext uri="{FF2B5EF4-FFF2-40B4-BE49-F238E27FC236}">
                <a16:creationId xmlns:a16="http://schemas.microsoft.com/office/drawing/2014/main" id="{2D248C45-126A-189B-3948-FDAAB3A83E3F}"/>
              </a:ext>
            </a:extLst>
          </p:cNvPr>
          <p:cNvSpPr txBox="1"/>
          <p:nvPr/>
        </p:nvSpPr>
        <p:spPr>
          <a:xfrm>
            <a:off x="1069742" y="3119622"/>
            <a:ext cx="1173297" cy="2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6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Jing Zhang</a:t>
            </a:r>
            <a:endParaRPr sz="700" dirty="0"/>
          </a:p>
        </p:txBody>
      </p:sp>
      <p:sp>
        <p:nvSpPr>
          <p:cNvPr id="41" name="Google Shape;162;p25">
            <a:extLst>
              <a:ext uri="{FF2B5EF4-FFF2-40B4-BE49-F238E27FC236}">
                <a16:creationId xmlns:a16="http://schemas.microsoft.com/office/drawing/2014/main" id="{D8E23268-EDFB-7313-EC85-0F39464960CD}"/>
              </a:ext>
            </a:extLst>
          </p:cNvPr>
          <p:cNvSpPr txBox="1"/>
          <p:nvPr/>
        </p:nvSpPr>
        <p:spPr>
          <a:xfrm rot="1826">
            <a:off x="2952977" y="3160467"/>
            <a:ext cx="1473470" cy="2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6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Xueyang Wang</a:t>
            </a:r>
            <a:endParaRPr sz="700" dirty="0"/>
          </a:p>
        </p:txBody>
      </p:sp>
      <p:sp>
        <p:nvSpPr>
          <p:cNvPr id="42" name="Google Shape;163;p25">
            <a:extLst>
              <a:ext uri="{FF2B5EF4-FFF2-40B4-BE49-F238E27FC236}">
                <a16:creationId xmlns:a16="http://schemas.microsoft.com/office/drawing/2014/main" id="{FF4970A9-0E4C-ED9B-9F31-AE5C197388FB}"/>
              </a:ext>
            </a:extLst>
          </p:cNvPr>
          <p:cNvSpPr txBox="1"/>
          <p:nvPr/>
        </p:nvSpPr>
        <p:spPr>
          <a:xfrm>
            <a:off x="4909023" y="3199070"/>
            <a:ext cx="1473448" cy="2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6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Christina Mary</a:t>
            </a:r>
            <a:endParaRPr sz="700" dirty="0"/>
          </a:p>
        </p:txBody>
      </p:sp>
      <p:sp>
        <p:nvSpPr>
          <p:cNvPr id="43" name="Google Shape;164;p25">
            <a:extLst>
              <a:ext uri="{FF2B5EF4-FFF2-40B4-BE49-F238E27FC236}">
                <a16:creationId xmlns:a16="http://schemas.microsoft.com/office/drawing/2014/main" id="{A1640EE4-8AC3-305E-1757-116B2ED93E09}"/>
              </a:ext>
            </a:extLst>
          </p:cNvPr>
          <p:cNvSpPr txBox="1"/>
          <p:nvPr/>
        </p:nvSpPr>
        <p:spPr>
          <a:xfrm>
            <a:off x="7150478" y="3222523"/>
            <a:ext cx="1473470" cy="2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60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Parvathy Rajeev</a:t>
            </a:r>
            <a:endParaRPr sz="700" dirty="0"/>
          </a:p>
        </p:txBody>
      </p:sp>
      <p:sp>
        <p:nvSpPr>
          <p:cNvPr id="47" name="Google Shape;168;p25">
            <a:extLst>
              <a:ext uri="{FF2B5EF4-FFF2-40B4-BE49-F238E27FC236}">
                <a16:creationId xmlns:a16="http://schemas.microsoft.com/office/drawing/2014/main" id="{AF747417-659F-3D8A-C92F-4BA80B4AD80B}"/>
              </a:ext>
            </a:extLst>
          </p:cNvPr>
          <p:cNvSpPr/>
          <p:nvPr/>
        </p:nvSpPr>
        <p:spPr>
          <a:xfrm rot="793428">
            <a:off x="458359" y="441695"/>
            <a:ext cx="5441645" cy="1537881"/>
          </a:xfrm>
          <a:custGeom>
            <a:avLst/>
            <a:gdLst/>
            <a:ahLst/>
            <a:cxnLst/>
            <a:rect l="l" t="t" r="r" b="b"/>
            <a:pathLst>
              <a:path w="9905290" h="4674297" extrusionOk="0">
                <a:moveTo>
                  <a:pt x="0" y="0"/>
                </a:moveTo>
                <a:lnTo>
                  <a:pt x="9905291" y="0"/>
                </a:lnTo>
                <a:lnTo>
                  <a:pt x="9905291" y="4674297"/>
                </a:lnTo>
                <a:lnTo>
                  <a:pt x="0" y="46742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23371"/>
            </a:stretch>
          </a:blip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Google Shape;169;p25">
            <a:extLst>
              <a:ext uri="{FF2B5EF4-FFF2-40B4-BE49-F238E27FC236}">
                <a16:creationId xmlns:a16="http://schemas.microsoft.com/office/drawing/2014/main" id="{E4250D96-60D1-DD21-3302-B9CFF51662E2}"/>
              </a:ext>
            </a:extLst>
          </p:cNvPr>
          <p:cNvSpPr txBox="1"/>
          <p:nvPr/>
        </p:nvSpPr>
        <p:spPr>
          <a:xfrm>
            <a:off x="562129" y="4018738"/>
            <a:ext cx="11875423" cy="21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Our background comes with a diversified strengths, where each member showcases their unique </a:t>
            </a:r>
            <a:r>
              <a:rPr lang="zh-CN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skill sets</a:t>
            </a:r>
            <a:r>
              <a:rPr lang="zh-CN" sz="14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 that include Knowledge based skills such as </a:t>
            </a:r>
            <a:endParaRPr sz="700" dirty="0"/>
          </a:p>
          <a:p>
            <a:pPr marL="0" marR="0" lvl="0" indent="0" algn="l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Interaction Design, UI Design, UX Design, </a:t>
            </a:r>
            <a:endParaRPr sz="700" dirty="0"/>
          </a:p>
          <a:p>
            <a:pPr marL="0" marR="0" lvl="0" indent="0" algn="l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Innovative Solutions. </a:t>
            </a:r>
            <a:endParaRPr sz="700" dirty="0"/>
          </a:p>
          <a:p>
            <a:pPr marL="0" marR="0" lvl="0" indent="0" algn="l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rgbClr val="482E13"/>
                </a:solidFill>
                <a:latin typeface="GFS Didot"/>
                <a:ea typeface="GFS Didot"/>
                <a:cs typeface="GFS Didot"/>
                <a:sym typeface="GFS Didot"/>
              </a:rPr>
              <a:t>Followed with Interpersonal skills such as listening, communication and accountability. </a:t>
            </a:r>
            <a:endParaRPr sz="700" dirty="0"/>
          </a:p>
          <a:p>
            <a:pPr marL="0" marR="0" lvl="0" indent="0" algn="l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482E13"/>
              </a:solidFill>
              <a:latin typeface="GFS Didot"/>
              <a:ea typeface="GFS Didot"/>
              <a:cs typeface="GFS Didot"/>
              <a:sym typeface="GFS Didot"/>
            </a:endParaRPr>
          </a:p>
          <a:p>
            <a:pPr marL="0" marR="0" lvl="0" indent="0" algn="l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482E13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49" name="Google Shape;170;p25">
            <a:extLst>
              <a:ext uri="{FF2B5EF4-FFF2-40B4-BE49-F238E27FC236}">
                <a16:creationId xmlns:a16="http://schemas.microsoft.com/office/drawing/2014/main" id="{BB836183-7F32-0DD8-939E-5FA728F79588}"/>
              </a:ext>
            </a:extLst>
          </p:cNvPr>
          <p:cNvSpPr txBox="1"/>
          <p:nvPr/>
        </p:nvSpPr>
        <p:spPr>
          <a:xfrm>
            <a:off x="-1608856" y="933253"/>
            <a:ext cx="7527024" cy="37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i="0" u="none" strike="noStrike" cap="none" dirty="0">
                <a:solidFill>
                  <a:srgbClr val="482E13"/>
                </a:solidFill>
                <a:latin typeface="Caveat Medium"/>
                <a:ea typeface="Caveat Medium"/>
                <a:cs typeface="Caveat Medium"/>
                <a:sym typeface="Caveat Medium"/>
              </a:rPr>
              <a:t>Group Five Fingers </a:t>
            </a:r>
            <a:endParaRPr sz="700" dirty="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7980735" y="4709877"/>
            <a:ext cx="3227833" cy="590986"/>
          </a:xfrm>
          <a:custGeom>
            <a:avLst/>
            <a:gdLst/>
            <a:ahLst/>
            <a:cxnLst/>
            <a:rect l="l" t="t" r="r" b="b"/>
            <a:pathLst>
              <a:path w="5077062" h="1049308" extrusionOk="0">
                <a:moveTo>
                  <a:pt x="0" y="0"/>
                </a:moveTo>
                <a:lnTo>
                  <a:pt x="5077063" y="0"/>
                </a:lnTo>
                <a:lnTo>
                  <a:pt x="5077063" y="1049308"/>
                </a:lnTo>
                <a:lnTo>
                  <a:pt x="0" y="1049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80835"/>
            </a:stretch>
          </a:blipFill>
          <a:ln>
            <a:noFill/>
          </a:ln>
        </p:spPr>
      </p:sp>
      <p:sp>
        <p:nvSpPr>
          <p:cNvPr id="165" name="Google Shape;165;p25"/>
          <p:cNvSpPr/>
          <p:nvPr/>
        </p:nvSpPr>
        <p:spPr>
          <a:xfrm rot="3273732">
            <a:off x="7477918" y="4382431"/>
            <a:ext cx="849019" cy="1098340"/>
          </a:xfrm>
          <a:custGeom>
            <a:avLst/>
            <a:gdLst/>
            <a:ahLst/>
            <a:cxnLst/>
            <a:rect l="l" t="t" r="r" b="b"/>
            <a:pathLst>
              <a:path w="1944004" h="2391951" extrusionOk="0">
                <a:moveTo>
                  <a:pt x="0" y="0"/>
                </a:moveTo>
                <a:lnTo>
                  <a:pt x="1944004" y="0"/>
                </a:lnTo>
                <a:lnTo>
                  <a:pt x="1944004" y="2391950"/>
                </a:lnTo>
                <a:lnTo>
                  <a:pt x="0" y="2391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6" name="Google Shape;166;p25"/>
          <p:cNvSpPr/>
          <p:nvPr/>
        </p:nvSpPr>
        <p:spPr>
          <a:xfrm>
            <a:off x="7607994" y="4529107"/>
            <a:ext cx="665494" cy="591031"/>
          </a:xfrm>
          <a:custGeom>
            <a:avLst/>
            <a:gdLst/>
            <a:ahLst/>
            <a:cxnLst/>
            <a:rect l="l" t="t" r="r" b="b"/>
            <a:pathLst>
              <a:path w="1449758" h="1353712" extrusionOk="0">
                <a:moveTo>
                  <a:pt x="0" y="0"/>
                </a:moveTo>
                <a:lnTo>
                  <a:pt x="1449759" y="0"/>
                </a:lnTo>
                <a:lnTo>
                  <a:pt x="1449759" y="1353712"/>
                </a:lnTo>
                <a:lnTo>
                  <a:pt x="0" y="1353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7" name="Google Shape;167;p25"/>
          <p:cNvSpPr txBox="1"/>
          <p:nvPr/>
        </p:nvSpPr>
        <p:spPr>
          <a:xfrm>
            <a:off x="8340008" y="4895195"/>
            <a:ext cx="3012576" cy="44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7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 i="0" u="none" strike="noStrike" cap="none" dirty="0">
                <a:solidFill>
                  <a:srgbClr val="482E13"/>
                </a:solidFill>
                <a:latin typeface="Caveat Medium"/>
                <a:ea typeface="Caveat Medium"/>
                <a:cs typeface="Caveat Medium"/>
                <a:sym typeface="Caveat Medium"/>
              </a:rPr>
              <a:t>Our Strengths</a:t>
            </a:r>
            <a:endParaRPr sz="700" dirty="0">
              <a:latin typeface="Caveat Medium"/>
              <a:ea typeface="Caveat Medium"/>
              <a:cs typeface="Caveat Medium"/>
              <a:sym typeface="Cave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4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75;p26">
            <a:extLst>
              <a:ext uri="{FF2B5EF4-FFF2-40B4-BE49-F238E27FC236}">
                <a16:creationId xmlns:a16="http://schemas.microsoft.com/office/drawing/2014/main" id="{CD68C22A-E4FD-AFDA-B0AC-0EC273B754E4}"/>
              </a:ext>
            </a:extLst>
          </p:cNvPr>
          <p:cNvSpPr txBox="1">
            <a:spLocks/>
          </p:cNvSpPr>
          <p:nvPr/>
        </p:nvSpPr>
        <p:spPr>
          <a:xfrm>
            <a:off x="-240704" y="1265453"/>
            <a:ext cx="10007191" cy="85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ts val="5040"/>
              </a:lnSpc>
              <a:spcBef>
                <a:spcPct val="0"/>
              </a:spcBef>
              <a:buNone/>
              <a:defRPr sz="42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990"/>
            </a:pPr>
            <a:r>
              <a:rPr lang="en-US" altLang="zh-CN" sz="3280" dirty="0"/>
              <a:t>Domain: Having fun during the travelling</a:t>
            </a:r>
            <a:endParaRPr lang="en-US" sz="3280" dirty="0"/>
          </a:p>
        </p:txBody>
      </p:sp>
      <p:sp>
        <p:nvSpPr>
          <p:cNvPr id="20" name="Google Shape;176;p26">
            <a:extLst>
              <a:ext uri="{FF2B5EF4-FFF2-40B4-BE49-F238E27FC236}">
                <a16:creationId xmlns:a16="http://schemas.microsoft.com/office/drawing/2014/main" id="{5FF913A8-755C-406C-0855-5436DBC723C7}"/>
              </a:ext>
            </a:extLst>
          </p:cNvPr>
          <p:cNvSpPr txBox="1">
            <a:spLocks/>
          </p:cNvSpPr>
          <p:nvPr/>
        </p:nvSpPr>
        <p:spPr>
          <a:xfrm>
            <a:off x="919805" y="2789512"/>
            <a:ext cx="550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8000" b="1" dirty="0">
                <a:solidFill>
                  <a:srgbClr val="51247A"/>
                </a:solidFill>
              </a:rPr>
              <a:t>Main problem</a:t>
            </a:r>
            <a:r>
              <a:rPr lang="zh-CN" altLang="en-US" dirty="0">
                <a:solidFill>
                  <a:srgbClr val="FFFFFF"/>
                </a:solidFill>
              </a:rPr>
              <a:t>：</a:t>
            </a:r>
            <a:endParaRPr lang="en-US" dirty="0">
              <a:solidFill>
                <a:srgbClr val="FFFFFF"/>
              </a:solidFill>
            </a:endParaRPr>
          </a:p>
          <a:p>
            <a:pPr marL="457200" indent="-28916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3815" b="1" dirty="0">
                <a:solidFill>
                  <a:schemeClr val="dk1"/>
                </a:solidFill>
              </a:rPr>
              <a:t>Difficulty Finding Compatible Travel Companions</a:t>
            </a:r>
            <a:endParaRPr lang="en-US" sz="3815" b="1" dirty="0">
              <a:solidFill>
                <a:schemeClr val="dk1"/>
              </a:solidFill>
            </a:endParaRPr>
          </a:p>
          <a:p>
            <a:pPr marL="457200" indent="-28916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3815" b="1" dirty="0">
                <a:solidFill>
                  <a:schemeClr val="dk1"/>
                </a:solidFill>
              </a:rPr>
              <a:t>Challenges in Planning Group Activities and Itineraries</a:t>
            </a:r>
            <a:endParaRPr lang="en-US" sz="3815" b="1" dirty="0">
              <a:solidFill>
                <a:schemeClr val="dk1"/>
              </a:solidFill>
            </a:endParaRPr>
          </a:p>
          <a:p>
            <a:pPr marL="457200" indent="-28916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3815" b="1" dirty="0">
                <a:solidFill>
                  <a:schemeClr val="dk1"/>
                </a:solidFill>
              </a:rPr>
              <a:t>Lack of Tools for Enhancing Social Interactions During Travel</a:t>
            </a:r>
            <a:endParaRPr lang="en-US" sz="3815" b="1" dirty="0">
              <a:solidFill>
                <a:schemeClr val="dk1"/>
              </a:solidFill>
            </a:endParaRPr>
          </a:p>
          <a:p>
            <a:pPr marL="457200" indent="-28916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3815" b="1" dirty="0">
                <a:solidFill>
                  <a:schemeClr val="dk1"/>
                </a:solidFill>
              </a:rPr>
              <a:t>Coordinating Diverse Preferences and Interests</a:t>
            </a:r>
            <a:endParaRPr lang="en-US" sz="3815" b="1" dirty="0">
              <a:solidFill>
                <a:schemeClr val="dk1"/>
              </a:solidFill>
            </a:endParaRPr>
          </a:p>
          <a:p>
            <a:pPr marL="457200" indent="-28916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3815" b="1" dirty="0">
                <a:solidFill>
                  <a:schemeClr val="dk1"/>
                </a:solidFill>
              </a:rPr>
              <a:t>Ensuring Safety and Trust When Meeting New People</a:t>
            </a:r>
            <a:endParaRPr lang="en-US" sz="3815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1" name="Google Shape;177;p26">
            <a:extLst>
              <a:ext uri="{FF2B5EF4-FFF2-40B4-BE49-F238E27FC236}">
                <a16:creationId xmlns:a16="http://schemas.microsoft.com/office/drawing/2014/main" id="{D64F7E0A-82A1-CEDF-8C59-10778AC03075}"/>
              </a:ext>
            </a:extLst>
          </p:cNvPr>
          <p:cNvSpPr txBox="1"/>
          <p:nvPr/>
        </p:nvSpPr>
        <p:spPr>
          <a:xfrm>
            <a:off x="2179455" y="2092962"/>
            <a:ext cx="8301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"Our Solution Aims to Simplify Social Travel Planning by Tackling These Core Challenges."</a:t>
            </a:r>
            <a:endParaRPr/>
          </a:p>
        </p:txBody>
      </p:sp>
      <p:sp>
        <p:nvSpPr>
          <p:cNvPr id="22" name="Google Shape;178;p26">
            <a:extLst>
              <a:ext uri="{FF2B5EF4-FFF2-40B4-BE49-F238E27FC236}">
                <a16:creationId xmlns:a16="http://schemas.microsoft.com/office/drawing/2014/main" id="{67152F6C-6016-BC6A-5F11-9C463AD787FC}"/>
              </a:ext>
            </a:extLst>
          </p:cNvPr>
          <p:cNvSpPr txBox="1"/>
          <p:nvPr/>
        </p:nvSpPr>
        <p:spPr>
          <a:xfrm>
            <a:off x="1127448" y="394999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dirty="0">
                <a:solidFill>
                  <a:srgbClr val="51247A"/>
                </a:solidFill>
              </a:rPr>
              <a:t>Project Goal</a:t>
            </a:r>
            <a:endParaRPr sz="2000" dirty="0">
              <a:solidFill>
                <a:srgbClr val="51247A"/>
              </a:solidFill>
            </a:endParaRPr>
          </a:p>
        </p:txBody>
      </p:sp>
      <p:sp>
        <p:nvSpPr>
          <p:cNvPr id="25" name="Google Shape;179;p26">
            <a:extLst>
              <a:ext uri="{FF2B5EF4-FFF2-40B4-BE49-F238E27FC236}">
                <a16:creationId xmlns:a16="http://schemas.microsoft.com/office/drawing/2014/main" id="{4B820D12-D936-D7C9-2093-FAF180AC521A}"/>
              </a:ext>
            </a:extLst>
          </p:cNvPr>
          <p:cNvSpPr txBox="1"/>
          <p:nvPr/>
        </p:nvSpPr>
        <p:spPr>
          <a:xfrm>
            <a:off x="992880" y="4294187"/>
            <a:ext cx="48978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Our project aims to develop a solution that simplifies travel planning, facilitates finding compatible companions, and enhances social interactions, making travel more enjoyable and less stressful.</a:t>
            </a:r>
            <a:endParaRPr dirty="0"/>
          </a:p>
        </p:txBody>
      </p:sp>
      <p:sp>
        <p:nvSpPr>
          <p:cNvPr id="26" name="Google Shape;180;p26">
            <a:extLst>
              <a:ext uri="{FF2B5EF4-FFF2-40B4-BE49-F238E27FC236}">
                <a16:creationId xmlns:a16="http://schemas.microsoft.com/office/drawing/2014/main" id="{4274C664-243C-CE95-F3BC-43FE2422174D}"/>
              </a:ext>
            </a:extLst>
          </p:cNvPr>
          <p:cNvSpPr txBox="1"/>
          <p:nvPr/>
        </p:nvSpPr>
        <p:spPr>
          <a:xfrm>
            <a:off x="6672064" y="2778678"/>
            <a:ext cx="4971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solidFill>
                  <a:srgbClr val="51247A"/>
                </a:solidFill>
              </a:rPr>
              <a:t>Insights from Interviews</a:t>
            </a:r>
            <a:endParaRPr sz="2000" dirty="0">
              <a:solidFill>
                <a:srgbClr val="51247A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 sz="1500" dirty="0"/>
              <a:t>Difficulty buying tickets for attractions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 sz="1500" dirty="0"/>
              <a:t>Challenges with public transportation in unfamiliar cities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CN" sz="1500" dirty="0"/>
              <a:t>Language barriers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/>
              <a:t> </a:t>
            </a:r>
            <a:endParaRPr sz="2000" dirty="0"/>
          </a:p>
        </p:txBody>
      </p:sp>
      <p:pic>
        <p:nvPicPr>
          <p:cNvPr id="31" name="图形 30">
            <a:extLst>
              <a:ext uri="{FF2B5EF4-FFF2-40B4-BE49-F238E27FC236}">
                <a16:creationId xmlns:a16="http://schemas.microsoft.com/office/drawing/2014/main" id="{9197B532-6A2F-248D-7926-90B610FF2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0191" y="1685081"/>
            <a:ext cx="903736" cy="9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5;p27">
            <a:extLst>
              <a:ext uri="{FF2B5EF4-FFF2-40B4-BE49-F238E27FC236}">
                <a16:creationId xmlns:a16="http://schemas.microsoft.com/office/drawing/2014/main" id="{F7106CFE-DD5A-F3B9-B453-10378D55B8BC}"/>
              </a:ext>
            </a:extLst>
          </p:cNvPr>
          <p:cNvSpPr txBox="1">
            <a:spLocks/>
          </p:cNvSpPr>
          <p:nvPr/>
        </p:nvSpPr>
        <p:spPr>
          <a:xfrm>
            <a:off x="1271464" y="1124744"/>
            <a:ext cx="9433048" cy="23042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ts val="5040"/>
              </a:lnSpc>
              <a:spcBef>
                <a:spcPct val="0"/>
              </a:spcBef>
              <a:buNone/>
              <a:defRPr sz="42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/>
              <a:t>Design opportunity &amp;</a:t>
            </a:r>
            <a:endParaRPr lang="en-US"/>
          </a:p>
          <a:p>
            <a:pPr algn="ctr">
              <a:spcBef>
                <a:spcPts val="0"/>
              </a:spcBef>
            </a:pPr>
            <a:r>
              <a:rPr lang="en-US" altLang="zh-CN"/>
              <a:t>Audiences</a:t>
            </a:r>
            <a:endParaRPr lang="en-US" dirty="0"/>
          </a:p>
        </p:txBody>
      </p:sp>
      <p:sp>
        <p:nvSpPr>
          <p:cNvPr id="9" name="Google Shape;186;p27">
            <a:extLst>
              <a:ext uri="{FF2B5EF4-FFF2-40B4-BE49-F238E27FC236}">
                <a16:creationId xmlns:a16="http://schemas.microsoft.com/office/drawing/2014/main" id="{D550A6BA-B341-74D3-E158-55178EC09B20}"/>
              </a:ext>
            </a:extLst>
          </p:cNvPr>
          <p:cNvSpPr txBox="1">
            <a:spLocks/>
          </p:cNvSpPr>
          <p:nvPr/>
        </p:nvSpPr>
        <p:spPr>
          <a:xfrm>
            <a:off x="1271456" y="3068960"/>
            <a:ext cx="9433048" cy="2034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51247A"/>
                </a:solidFill>
              </a:rPr>
              <a:t>Design Opportunity</a:t>
            </a:r>
            <a:endParaRPr lang="en-US" sz="1600" dirty="0">
              <a:solidFill>
                <a:srgbClr val="51247A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●"/>
            </a:pPr>
            <a:r>
              <a:rPr lang="en-US" altLang="zh-CN" sz="1600" dirty="0">
                <a:solidFill>
                  <a:schemeClr val="dk1"/>
                </a:solidFill>
              </a:rPr>
              <a:t>Enhanced UI/UX</a:t>
            </a:r>
            <a:endParaRPr lang="en-US" sz="1600" dirty="0">
              <a:solidFill>
                <a:schemeClr val="dk1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●"/>
            </a:pPr>
            <a:r>
              <a:rPr lang="en-US" altLang="zh-CN" sz="1600" dirty="0">
                <a:solidFill>
                  <a:schemeClr val="dk1"/>
                </a:solidFill>
              </a:rPr>
              <a:t>Simplifying the overall travel exp- Addressing challenges while booking tickets</a:t>
            </a:r>
            <a:endParaRPr lang="en-US" sz="1600" dirty="0">
              <a:solidFill>
                <a:schemeClr val="dk1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●"/>
            </a:pPr>
            <a:r>
              <a:rPr lang="en-US" altLang="zh-CN" sz="1600" dirty="0">
                <a:solidFill>
                  <a:schemeClr val="dk1"/>
                </a:solidFill>
              </a:rPr>
              <a:t>Help users with language support</a:t>
            </a:r>
            <a:endParaRPr lang="en-US" sz="1600" dirty="0">
              <a:solidFill>
                <a:schemeClr val="dk1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●"/>
            </a:pPr>
            <a:r>
              <a:rPr lang="en-US" altLang="zh-CN" sz="1600" dirty="0">
                <a:solidFill>
                  <a:schemeClr val="dk1"/>
                </a:solidFill>
              </a:rPr>
              <a:t>Connect with others based on their online activity</a:t>
            </a:r>
            <a:endParaRPr lang="en-US"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51247A"/>
                </a:solidFill>
              </a:rPr>
              <a:t>Audience</a:t>
            </a:r>
            <a:endParaRPr lang="en-US" sz="1600" dirty="0">
              <a:solidFill>
                <a:srgbClr val="51247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●"/>
            </a:pPr>
            <a:r>
              <a:rPr lang="en-US" altLang="zh-CN" sz="1600" dirty="0">
                <a:solidFill>
                  <a:schemeClr val="dk1"/>
                </a:solidFill>
              </a:rPr>
              <a:t>Solo trippers</a:t>
            </a:r>
            <a:endParaRPr lang="en-US" sz="1600" dirty="0">
              <a:solidFill>
                <a:schemeClr val="dk1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●"/>
            </a:pPr>
            <a:r>
              <a:rPr lang="en-US" altLang="zh-CN" sz="1600" dirty="0">
                <a:solidFill>
                  <a:schemeClr val="dk1"/>
                </a:solidFill>
              </a:rPr>
              <a:t>Students looking for a travel companion</a:t>
            </a:r>
            <a:endParaRPr lang="en-US" sz="1600" dirty="0">
              <a:solidFill>
                <a:schemeClr val="dk1"/>
              </a:solidFill>
            </a:endParaRPr>
          </a:p>
          <a:p>
            <a:pPr marL="45720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●"/>
            </a:pPr>
            <a:r>
              <a:rPr lang="en-US" altLang="zh-CN" sz="1600" dirty="0">
                <a:solidFill>
                  <a:schemeClr val="dk1"/>
                </a:solidFill>
              </a:rPr>
              <a:t>People who finds planning tedious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/>
          </p:cNvSpPr>
          <p:nvPr/>
        </p:nvSpPr>
        <p:spPr>
          <a:xfrm>
            <a:off x="551384" y="692696"/>
            <a:ext cx="8520600" cy="20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ts val="5040"/>
              </a:lnSpc>
              <a:spcBef>
                <a:spcPct val="0"/>
              </a:spcBef>
              <a:buNone/>
              <a:defRPr sz="42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/>
              <a:t>Concepts &amp; </a:t>
            </a:r>
            <a:endParaRPr lang="en-US"/>
          </a:p>
          <a:p>
            <a:pPr algn="ctr">
              <a:spcBef>
                <a:spcPts val="0"/>
              </a:spcBef>
            </a:pPr>
            <a:r>
              <a:rPr lang="en-US" altLang="zh-CN"/>
              <a:t>Previous Attempts</a:t>
            </a:r>
            <a:endParaRPr lang="en-US" dirty="0"/>
          </a:p>
        </p:txBody>
      </p:sp>
      <p:sp>
        <p:nvSpPr>
          <p:cNvPr id="192" name="Google Shape;192;p28"/>
          <p:cNvSpPr txBox="1">
            <a:spLocks/>
          </p:cNvSpPr>
          <p:nvPr/>
        </p:nvSpPr>
        <p:spPr>
          <a:xfrm>
            <a:off x="1055440" y="2745296"/>
            <a:ext cx="9865096" cy="313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51247A"/>
                </a:solidFill>
              </a:rPr>
              <a:t>Previous Attempts</a:t>
            </a:r>
            <a:endParaRPr lang="en-US" dirty="0">
              <a:solidFill>
                <a:srgbClr val="51247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019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1400" dirty="0" err="1">
                <a:solidFill>
                  <a:schemeClr val="dk1"/>
                </a:solidFill>
              </a:rPr>
              <a:t>Travello</a:t>
            </a:r>
            <a:r>
              <a:rPr lang="en-US" altLang="zh-CN" sz="1400" dirty="0">
                <a:solidFill>
                  <a:schemeClr val="dk1"/>
                </a:solidFill>
              </a:rPr>
              <a:t> - The app is kind of like a social media platform where people can share pics of the places they visit. Also allows the users to chat with other users. </a:t>
            </a:r>
            <a:endParaRPr lang="en-US" sz="1400" dirty="0">
              <a:solidFill>
                <a:schemeClr val="dk1"/>
              </a:solidFill>
            </a:endParaRPr>
          </a:p>
          <a:p>
            <a:pPr marL="457200" indent="-28019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1400" dirty="0">
                <a:solidFill>
                  <a:schemeClr val="dk1"/>
                </a:solidFill>
              </a:rPr>
              <a:t>City Mapper - Main issue found is complex navigation pattern align with it the app shows only limited locations, mostly prominent cities.</a:t>
            </a:r>
            <a:endParaRPr lang="en-US" sz="1400" dirty="0">
              <a:solidFill>
                <a:schemeClr val="dk1"/>
              </a:solidFill>
            </a:endParaRPr>
          </a:p>
          <a:p>
            <a:pPr marL="457200" indent="-28019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1400" dirty="0">
                <a:solidFill>
                  <a:schemeClr val="dk1"/>
                </a:solidFill>
              </a:rPr>
              <a:t>Road Tripper - Mainly for road tripping, it is mostly useful for families or friend groups who want to go for a day trip.</a:t>
            </a:r>
            <a:endParaRPr lang="en-US" sz="1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1247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51247A"/>
                </a:solidFill>
              </a:rPr>
              <a:t>Concept</a:t>
            </a:r>
            <a:endParaRPr lang="en-US" dirty="0">
              <a:solidFill>
                <a:srgbClr val="51247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indent="-28019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1400" dirty="0">
                <a:solidFill>
                  <a:schemeClr val="dk1"/>
                </a:solidFill>
              </a:rPr>
              <a:t>Travel app for planning trips and meeting like minded people.</a:t>
            </a:r>
            <a:endParaRPr lang="en-US" sz="1400" dirty="0">
              <a:solidFill>
                <a:schemeClr val="dk1"/>
              </a:solidFill>
            </a:endParaRPr>
          </a:p>
          <a:p>
            <a:pPr marL="457200" indent="-28019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1400" dirty="0">
                <a:solidFill>
                  <a:schemeClr val="dk1"/>
                </a:solidFill>
              </a:rPr>
              <a:t>In the proposed design, we have added a feature where the users can ask out other users based on their availability.</a:t>
            </a:r>
            <a:endParaRPr lang="en-US" sz="1400" dirty="0">
              <a:solidFill>
                <a:schemeClr val="dk1"/>
              </a:solidFill>
            </a:endParaRPr>
          </a:p>
          <a:p>
            <a:pPr marL="457200" indent="-28019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1400" dirty="0">
                <a:solidFill>
                  <a:schemeClr val="dk1"/>
                </a:solidFill>
              </a:rPr>
              <a:t>In order to provide smooth navigation of the application, the interactions are kept simple and familiar icons are being used.</a:t>
            </a:r>
            <a:endParaRPr lang="en-US" sz="1400" dirty="0">
              <a:solidFill>
                <a:schemeClr val="dk1"/>
              </a:solidFill>
            </a:endParaRPr>
          </a:p>
          <a:p>
            <a:pPr marL="457200" indent="-28019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altLang="zh-CN" sz="1400" dirty="0">
                <a:solidFill>
                  <a:schemeClr val="dk1"/>
                </a:solidFill>
              </a:rPr>
              <a:t>The app will provide language support to foreign speakers.</a:t>
            </a:r>
            <a:endParaRPr lang="en-US" sz="1400" dirty="0">
              <a:solidFill>
                <a:schemeClr val="dk1"/>
              </a:solidFill>
            </a:endParaRPr>
          </a:p>
          <a:p>
            <a:pPr marL="457200" indent="-28019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333"/>
              <a:buFont typeface="Arial" panose="020B0604020202020204" pitchFamily="34" charset="0"/>
              <a:buChar char="●"/>
            </a:pPr>
            <a:r>
              <a:rPr lang="en-US" altLang="zh-CN" sz="1400" dirty="0">
                <a:solidFill>
                  <a:schemeClr val="dk1"/>
                </a:solidFill>
              </a:rPr>
              <a:t>It helps the users to navigate through unfamiliar cities.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8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29">
            <a:extLst>
              <a:ext uri="{FF2B5EF4-FFF2-40B4-BE49-F238E27FC236}">
                <a16:creationId xmlns:a16="http://schemas.microsoft.com/office/drawing/2014/main" id="{63441491-A1DE-13F3-5C16-7410E0811DC4}"/>
              </a:ext>
            </a:extLst>
          </p:cNvPr>
          <p:cNvSpPr txBox="1">
            <a:spLocks/>
          </p:cNvSpPr>
          <p:nvPr/>
        </p:nvSpPr>
        <p:spPr>
          <a:xfrm>
            <a:off x="1528413" y="1335370"/>
            <a:ext cx="8520600" cy="113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ts val="5040"/>
              </a:lnSpc>
              <a:spcBef>
                <a:spcPct val="0"/>
              </a:spcBef>
              <a:buNone/>
              <a:defRPr sz="42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/>
              <a:t>Plan for work</a:t>
            </a:r>
            <a:endParaRPr lang="en-US" dirty="0"/>
          </a:p>
        </p:txBody>
      </p:sp>
      <p:sp>
        <p:nvSpPr>
          <p:cNvPr id="3" name="Google Shape;198;p29">
            <a:extLst>
              <a:ext uri="{FF2B5EF4-FFF2-40B4-BE49-F238E27FC236}">
                <a16:creationId xmlns:a16="http://schemas.microsoft.com/office/drawing/2014/main" id="{E8A1F122-8AF1-4270-71AF-5BA879E00CCB}"/>
              </a:ext>
            </a:extLst>
          </p:cNvPr>
          <p:cNvSpPr txBox="1">
            <a:spLocks/>
          </p:cNvSpPr>
          <p:nvPr/>
        </p:nvSpPr>
        <p:spPr>
          <a:xfrm>
            <a:off x="1271464" y="2416079"/>
            <a:ext cx="10009112" cy="3934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indent="457200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1247A"/>
                </a:solidFill>
              </a:rPr>
              <a:t>1.Research and Insights Gathering</a:t>
            </a:r>
            <a:endParaRPr lang="en-US" sz="2400" dirty="0">
              <a:solidFill>
                <a:srgbClr val="51247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sz="1400" b="1" dirty="0">
                <a:solidFill>
                  <a:schemeClr val="dk1"/>
                </a:solidFill>
              </a:rPr>
              <a:t>Conduct Interviews</a:t>
            </a:r>
            <a:r>
              <a:rPr lang="en-US" altLang="zh-CN" sz="1400" dirty="0">
                <a:solidFill>
                  <a:schemeClr val="dk1"/>
                </a:solidFill>
              </a:rPr>
              <a:t>: Continue gathering insights from potential users to better understand their pain points, particularly around buying tickets, navigating public     transportation, and language barriers.</a:t>
            </a:r>
            <a:endParaRPr lang="en-US" sz="1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dk1"/>
                </a:solidFill>
              </a:rPr>
              <a:t>Analyze Existing Solutions</a:t>
            </a:r>
            <a:r>
              <a:rPr lang="en-US" altLang="zh-CN" sz="1400" dirty="0">
                <a:solidFill>
                  <a:schemeClr val="dk1"/>
                </a:solidFill>
              </a:rPr>
              <a:t>: Evaluate existing apps like </a:t>
            </a:r>
            <a:r>
              <a:rPr lang="en-US" altLang="zh-CN" sz="1400" dirty="0" err="1">
                <a:solidFill>
                  <a:schemeClr val="dk1"/>
                </a:solidFill>
              </a:rPr>
              <a:t>Travello</a:t>
            </a:r>
            <a:r>
              <a:rPr lang="en-US" altLang="zh-CN" sz="1400" dirty="0">
                <a:solidFill>
                  <a:schemeClr val="dk1"/>
                </a:solidFill>
              </a:rPr>
              <a:t>, City Mapper, and Road Tripper to identify their strengths and shortcomings.</a:t>
            </a:r>
            <a:endParaRPr lang="en-US" sz="2400" dirty="0">
              <a:solidFill>
                <a:srgbClr val="51247A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1247A"/>
                </a:solidFill>
              </a:rPr>
              <a:t>2.Design and Prototyping</a:t>
            </a:r>
            <a:endParaRPr lang="en-US" sz="2400" dirty="0">
              <a:solidFill>
                <a:srgbClr val="51247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sz="1400" b="1" dirty="0">
                <a:solidFill>
                  <a:schemeClr val="dk1"/>
                </a:solidFill>
              </a:rPr>
              <a:t>User Interface (UI) and User Experience (UX) Design</a:t>
            </a:r>
            <a:r>
              <a:rPr lang="en-US" altLang="zh-CN" sz="1400" dirty="0">
                <a:solidFill>
                  <a:schemeClr val="dk1"/>
                </a:solidFill>
              </a:rPr>
              <a:t>: Focus on creating an enhanced UI/UX that simplifies the overall travel planning experience. This will involve designing intuitive navigation patterns and incorporating language support.</a:t>
            </a:r>
            <a:endParaRPr lang="en-US" sz="1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dk1"/>
                </a:solidFill>
              </a:rPr>
              <a:t>Concept Development</a:t>
            </a:r>
            <a:r>
              <a:rPr lang="en-US" altLang="zh-CN" sz="1400" dirty="0">
                <a:solidFill>
                  <a:schemeClr val="dk1"/>
                </a:solidFill>
              </a:rPr>
              <a:t>: Refine the app concept based on user feedback, ensuring that it allows users to connect with like-minded individuals and facilitates smooth planning.</a:t>
            </a:r>
            <a:endParaRPr lang="en-US" sz="2400" dirty="0">
              <a:solidFill>
                <a:srgbClr val="51247A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1247A"/>
                </a:solidFill>
              </a:rPr>
              <a:t>3.Development</a:t>
            </a:r>
            <a:endParaRPr lang="en-US" sz="2400" dirty="0">
              <a:solidFill>
                <a:srgbClr val="51247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dk1"/>
                </a:solidFill>
              </a:rPr>
              <a:t>Feature Implementation</a:t>
            </a:r>
            <a:r>
              <a:rPr lang="en-US" altLang="zh-CN" sz="1400" dirty="0">
                <a:solidFill>
                  <a:schemeClr val="dk1"/>
                </a:solidFill>
              </a:rPr>
              <a:t>: Begin by developing core features such as user matching for compatible travel companions, itinerary planning tools, and social interaction enhancers.</a:t>
            </a:r>
            <a:endParaRPr lang="en-US" sz="1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dk1"/>
                </a:solidFill>
              </a:rPr>
              <a:t>Testing and Iteration</a:t>
            </a:r>
            <a:r>
              <a:rPr lang="en-US" altLang="zh-CN" sz="1400" dirty="0">
                <a:solidFill>
                  <a:schemeClr val="dk1"/>
                </a:solidFill>
              </a:rPr>
              <a:t>: Implement a cycle of user testing and iteration to ensure that the features meet user needs and provide a seamless experience.</a:t>
            </a:r>
            <a:endParaRPr lang="en-US" sz="24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1247A"/>
                </a:solidFill>
              </a:rPr>
              <a:t>4.Evaluation</a:t>
            </a:r>
            <a:endParaRPr lang="en-US" sz="2400" dirty="0">
              <a:solidFill>
                <a:srgbClr val="51247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dk1"/>
                </a:solidFill>
              </a:rPr>
              <a:t>Beta Testing</a:t>
            </a:r>
            <a:r>
              <a:rPr lang="en-US" altLang="zh-CN" sz="1400" dirty="0">
                <a:solidFill>
                  <a:schemeClr val="dk1"/>
                </a:solidFill>
              </a:rPr>
              <a:t>: Launch a beta version of the app to a small group of users and collect feedback on usability and functionality.</a:t>
            </a:r>
            <a:endParaRPr lang="en-US" sz="1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dk1"/>
                </a:solidFill>
              </a:rPr>
              <a:t>Refinement</a:t>
            </a:r>
            <a:r>
              <a:rPr lang="en-US" altLang="zh-CN" sz="1400" dirty="0">
                <a:solidFill>
                  <a:schemeClr val="dk1"/>
                </a:solidFill>
              </a:rPr>
              <a:t>: Address any issues identified during beta testing and refine the app accordingly.</a:t>
            </a:r>
            <a:endParaRPr lang="en-US" sz="1400" dirty="0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3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60</TotalTime>
  <Words>643</Words>
  <Application>Microsoft Office PowerPoint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Calibri</vt:lpstr>
      <vt:lpstr>Caveat Medium</vt:lpstr>
      <vt:lpstr>Eras Bold ITC</vt:lpstr>
      <vt:lpstr>GFS Didot</vt:lpstr>
      <vt:lpstr>Wingdings</vt:lpstr>
      <vt:lpstr>University of Queensland</vt:lpstr>
      <vt:lpstr>Design Proposal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zj19990823@gmail.com</cp:lastModifiedBy>
  <cp:revision>8</cp:revision>
  <dcterms:created xsi:type="dcterms:W3CDTF">2018-09-28T01:38:30Z</dcterms:created>
  <dcterms:modified xsi:type="dcterms:W3CDTF">2024-08-25T13:15:25Z</dcterms:modified>
</cp:coreProperties>
</file>