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5eab495b6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5eab495b6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5eab495b60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5eab495b60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5eab495b60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5eab495b60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5eae32f8b3_11_11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15eae32f8b3_11_1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5eae32f8b3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5eae32f8b3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5eae32f8b3_11_12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g15eae32f8b3_11_1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5eae32f8b3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5eae32f8b3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5eae32f8b3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5eae32f8b3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5eae32f8b3_8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5eae32f8b3_8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5eae32f8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5eae32f8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5eae32f8b3_11_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g15eae32f8b3_11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5eae32f8b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5eae32f8b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5eae32f8b3_11_13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g15eae32f8b3_11_1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5eae32f8b3_1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5eae32f8b3_1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5eae32f8b3_11_5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g15eae32f8b3_11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5eae32f8b3_1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5eae32f8b3_1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5eae32f8b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5eae32f8b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5eae32f8b3_1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5eae32f8b3_1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5eae32f8b3_1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5eae32f8b3_1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5eae32f8b3_11_9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15eae32f8b3_11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5eae32f8b3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5eae32f8b3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p:cSld name="标题和内容">
    <p:spTree>
      <p:nvGrpSpPr>
        <p:cNvPr id="50" name="Shape 5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1.png"/><Relationship Id="rId5"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8.png"/><Relationship Id="rId6"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pic>
        <p:nvPicPr>
          <p:cNvPr id="55" name="Google Shape;55;p14"/>
          <p:cNvPicPr preferRelativeResize="0"/>
          <p:nvPr/>
        </p:nvPicPr>
        <p:blipFill>
          <a:blip r:embed="rId3">
            <a:alphaModFix/>
          </a:blip>
          <a:stretch>
            <a:fillRect/>
          </a:stretch>
        </p:blipFill>
        <p:spPr>
          <a:xfrm>
            <a:off x="0" y="0"/>
            <a:ext cx="9144000" cy="783525"/>
          </a:xfrm>
          <a:prstGeom prst="rect">
            <a:avLst/>
          </a:prstGeom>
          <a:noFill/>
          <a:ln>
            <a:noFill/>
          </a:ln>
        </p:spPr>
      </p:pic>
      <p:pic>
        <p:nvPicPr>
          <p:cNvPr id="56" name="Google Shape;56;p14"/>
          <p:cNvPicPr preferRelativeResize="0"/>
          <p:nvPr/>
        </p:nvPicPr>
        <p:blipFill>
          <a:blip r:embed="rId4">
            <a:alphaModFix/>
          </a:blip>
          <a:stretch>
            <a:fillRect/>
          </a:stretch>
        </p:blipFill>
        <p:spPr>
          <a:xfrm>
            <a:off x="48526" y="76187"/>
            <a:ext cx="2183424" cy="631150"/>
          </a:xfrm>
          <a:prstGeom prst="rect">
            <a:avLst/>
          </a:prstGeom>
          <a:noFill/>
          <a:ln>
            <a:noFill/>
          </a:ln>
        </p:spPr>
      </p:pic>
      <p:pic>
        <p:nvPicPr>
          <p:cNvPr id="57" name="Google Shape;57;p14"/>
          <p:cNvPicPr preferRelativeResize="0"/>
          <p:nvPr/>
        </p:nvPicPr>
        <p:blipFill>
          <a:blip r:embed="rId5">
            <a:alphaModFix/>
          </a:blip>
          <a:stretch>
            <a:fillRect/>
          </a:stretch>
        </p:blipFill>
        <p:spPr>
          <a:xfrm>
            <a:off x="0" y="2723250"/>
            <a:ext cx="8839200" cy="2420257"/>
          </a:xfrm>
          <a:prstGeom prst="rect">
            <a:avLst/>
          </a:prstGeom>
          <a:noFill/>
          <a:ln>
            <a:noFill/>
          </a:ln>
        </p:spPr>
      </p:pic>
      <p:pic>
        <p:nvPicPr>
          <p:cNvPr id="58" name="Google Shape;58;p14"/>
          <p:cNvPicPr preferRelativeResize="0"/>
          <p:nvPr/>
        </p:nvPicPr>
        <p:blipFill>
          <a:blip r:embed="rId6">
            <a:alphaModFix/>
          </a:blip>
          <a:stretch>
            <a:fillRect/>
          </a:stretch>
        </p:blipFill>
        <p:spPr>
          <a:xfrm>
            <a:off x="152400" y="935925"/>
            <a:ext cx="8625638" cy="16349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3"/>
          <p:cNvSpPr txBox="1"/>
          <p:nvPr>
            <p:ph type="title"/>
          </p:nvPr>
        </p:nvSpPr>
        <p:spPr>
          <a:xfrm>
            <a:off x="0" y="850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Story Board</a:t>
            </a:r>
            <a:endParaRPr/>
          </a:p>
        </p:txBody>
      </p:sp>
      <p:pic>
        <p:nvPicPr>
          <p:cNvPr id="166" name="Google Shape;166;p23"/>
          <p:cNvPicPr preferRelativeResize="0"/>
          <p:nvPr/>
        </p:nvPicPr>
        <p:blipFill>
          <a:blip r:embed="rId3">
            <a:alphaModFix/>
          </a:blip>
          <a:stretch>
            <a:fillRect/>
          </a:stretch>
        </p:blipFill>
        <p:spPr>
          <a:xfrm>
            <a:off x="44225" y="1361750"/>
            <a:ext cx="8839199" cy="3557880"/>
          </a:xfrm>
          <a:prstGeom prst="rect">
            <a:avLst/>
          </a:prstGeom>
          <a:noFill/>
          <a:ln>
            <a:noFill/>
          </a:ln>
        </p:spPr>
      </p:pic>
      <p:pic>
        <p:nvPicPr>
          <p:cNvPr id="167" name="Google Shape;167;p23"/>
          <p:cNvPicPr preferRelativeResize="0"/>
          <p:nvPr/>
        </p:nvPicPr>
        <p:blipFill>
          <a:blip r:embed="rId4">
            <a:alphaModFix/>
          </a:blip>
          <a:stretch>
            <a:fillRect/>
          </a:stretch>
        </p:blipFill>
        <p:spPr>
          <a:xfrm>
            <a:off x="0" y="0"/>
            <a:ext cx="9144000" cy="783525"/>
          </a:xfrm>
          <a:prstGeom prst="rect">
            <a:avLst/>
          </a:prstGeom>
          <a:noFill/>
          <a:ln>
            <a:noFill/>
          </a:ln>
        </p:spPr>
      </p:pic>
      <p:pic>
        <p:nvPicPr>
          <p:cNvPr id="168" name="Google Shape;168;p23"/>
          <p:cNvPicPr preferRelativeResize="0"/>
          <p:nvPr/>
        </p:nvPicPr>
        <p:blipFill>
          <a:blip r:embed="rId5">
            <a:alphaModFix/>
          </a:blip>
          <a:stretch>
            <a:fillRect/>
          </a:stretch>
        </p:blipFill>
        <p:spPr>
          <a:xfrm>
            <a:off x="48526" y="76187"/>
            <a:ext cx="2183424" cy="631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4"/>
          <p:cNvSpPr txBox="1"/>
          <p:nvPr>
            <p:ph type="title"/>
          </p:nvPr>
        </p:nvSpPr>
        <p:spPr>
          <a:xfrm>
            <a:off x="311700" y="678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zh-CN"/>
              <a:t>Story Board</a:t>
            </a:r>
            <a:endParaRPr/>
          </a:p>
        </p:txBody>
      </p:sp>
      <p:pic>
        <p:nvPicPr>
          <p:cNvPr id="174" name="Google Shape;174;p24"/>
          <p:cNvPicPr preferRelativeResize="0"/>
          <p:nvPr/>
        </p:nvPicPr>
        <p:blipFill>
          <a:blip r:embed="rId3">
            <a:alphaModFix/>
          </a:blip>
          <a:stretch>
            <a:fillRect/>
          </a:stretch>
        </p:blipFill>
        <p:spPr>
          <a:xfrm>
            <a:off x="152400" y="1170125"/>
            <a:ext cx="8839200" cy="3547416"/>
          </a:xfrm>
          <a:prstGeom prst="rect">
            <a:avLst/>
          </a:prstGeom>
          <a:noFill/>
          <a:ln>
            <a:noFill/>
          </a:ln>
        </p:spPr>
      </p:pic>
      <p:pic>
        <p:nvPicPr>
          <p:cNvPr id="175" name="Google Shape;175;p24"/>
          <p:cNvPicPr preferRelativeResize="0"/>
          <p:nvPr/>
        </p:nvPicPr>
        <p:blipFill>
          <a:blip r:embed="rId4">
            <a:alphaModFix/>
          </a:blip>
          <a:stretch>
            <a:fillRect/>
          </a:stretch>
        </p:blipFill>
        <p:spPr>
          <a:xfrm>
            <a:off x="0" y="1"/>
            <a:ext cx="9144000" cy="810548"/>
          </a:xfrm>
          <a:prstGeom prst="rect">
            <a:avLst/>
          </a:prstGeom>
          <a:noFill/>
          <a:ln>
            <a:noFill/>
          </a:ln>
        </p:spPr>
      </p:pic>
      <p:pic>
        <p:nvPicPr>
          <p:cNvPr id="176" name="Google Shape;176;p24"/>
          <p:cNvPicPr preferRelativeResize="0"/>
          <p:nvPr/>
        </p:nvPicPr>
        <p:blipFill>
          <a:blip r:embed="rId5">
            <a:alphaModFix/>
          </a:blip>
          <a:stretch>
            <a:fillRect/>
          </a:stretch>
        </p:blipFill>
        <p:spPr>
          <a:xfrm>
            <a:off x="48526" y="76187"/>
            <a:ext cx="2183424" cy="631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zh-CN"/>
              <a:t>Story Board</a:t>
            </a:r>
            <a:endParaRPr/>
          </a:p>
        </p:txBody>
      </p:sp>
      <p:pic>
        <p:nvPicPr>
          <p:cNvPr id="182" name="Google Shape;182;p25"/>
          <p:cNvPicPr preferRelativeResize="0"/>
          <p:nvPr/>
        </p:nvPicPr>
        <p:blipFill>
          <a:blip r:embed="rId3">
            <a:alphaModFix/>
          </a:blip>
          <a:stretch>
            <a:fillRect/>
          </a:stretch>
        </p:blipFill>
        <p:spPr>
          <a:xfrm>
            <a:off x="152400" y="1170125"/>
            <a:ext cx="8839198" cy="356600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6"/>
          <p:cNvSpPr/>
          <p:nvPr/>
        </p:nvSpPr>
        <p:spPr>
          <a:xfrm>
            <a:off x="3302025" y="1816025"/>
            <a:ext cx="3683700" cy="1835100"/>
          </a:xfrm>
          <a:prstGeom prst="ellipse">
            <a:avLst/>
          </a:prstGeom>
          <a:solidFill>
            <a:srgbClr val="6C92C0">
              <a:alpha val="69800"/>
            </a:srgbClr>
          </a:solidFill>
          <a:ln>
            <a:noFill/>
          </a:ln>
        </p:spPr>
        <p:txBody>
          <a:bodyPr anchorCtr="0" anchor="ctr" bIns="34275" lIns="68575" spcFirstLastPara="1" rIns="68575" wrap="square" tIns="34275">
            <a:noAutofit/>
          </a:bodyPr>
          <a:lstStyle/>
          <a:p>
            <a:pPr indent="0" lvl="0" marL="0" rtl="0" algn="ctr">
              <a:spcBef>
                <a:spcPts val="0"/>
              </a:spcBef>
              <a:spcAft>
                <a:spcPts val="0"/>
              </a:spcAft>
              <a:buNone/>
            </a:pPr>
            <a:r>
              <a:t/>
            </a:r>
            <a:endParaRPr sz="2200">
              <a:solidFill>
                <a:schemeClr val="lt1"/>
              </a:solidFill>
            </a:endParaRPr>
          </a:p>
          <a:p>
            <a:pPr indent="0" lvl="0" marL="0" marR="0" rtl="0" algn="ctr">
              <a:spcBef>
                <a:spcPts val="0"/>
              </a:spcBef>
              <a:spcAft>
                <a:spcPts val="0"/>
              </a:spcAft>
              <a:buNone/>
            </a:pPr>
            <a:r>
              <a:rPr b="1" lang="zh-CN" sz="2800">
                <a:solidFill>
                  <a:schemeClr val="lt1"/>
                </a:solidFill>
              </a:rPr>
              <a:t>Hi-Fi Prototype </a:t>
            </a:r>
            <a:endParaRPr b="1" sz="2800">
              <a:solidFill>
                <a:schemeClr val="lt1"/>
              </a:solidFill>
            </a:endParaRPr>
          </a:p>
        </p:txBody>
      </p:sp>
      <p:sp>
        <p:nvSpPr>
          <p:cNvPr id="188" name="Google Shape;188;p26"/>
          <p:cNvSpPr/>
          <p:nvPr/>
        </p:nvSpPr>
        <p:spPr>
          <a:xfrm>
            <a:off x="1694875" y="2147075"/>
            <a:ext cx="1172400" cy="1173000"/>
          </a:xfrm>
          <a:prstGeom prst="ellipse">
            <a:avLst/>
          </a:prstGeom>
          <a:solidFill>
            <a:srgbClr val="48A2A0">
              <a:alpha val="698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89" name="Google Shape;189;p26"/>
          <p:cNvSpPr txBox="1"/>
          <p:nvPr/>
        </p:nvSpPr>
        <p:spPr>
          <a:xfrm>
            <a:off x="768226" y="2415578"/>
            <a:ext cx="2966700" cy="6360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zh-CN" sz="4800">
                <a:solidFill>
                  <a:schemeClr val="lt1"/>
                </a:solidFill>
              </a:rPr>
              <a:t>03</a:t>
            </a:r>
            <a:endParaRPr b="1" sz="4800">
              <a:solidFill>
                <a:schemeClr val="lt1"/>
              </a:solidFill>
            </a:endParaRPr>
          </a:p>
        </p:txBody>
      </p:sp>
      <p:sp>
        <p:nvSpPr>
          <p:cNvPr id="190" name="Google Shape;190;p26"/>
          <p:cNvSpPr txBox="1"/>
          <p:nvPr/>
        </p:nvSpPr>
        <p:spPr>
          <a:xfrm>
            <a:off x="5526288" y="2742875"/>
            <a:ext cx="624900" cy="5772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t/>
            </a:r>
            <a:endParaRPr b="1" sz="3300">
              <a:solidFill>
                <a:schemeClr val="lt1"/>
              </a:solidFill>
              <a:latin typeface="Arial"/>
              <a:ea typeface="Arial"/>
              <a:cs typeface="Arial"/>
              <a:sym typeface="Arial"/>
            </a:endParaRPr>
          </a:p>
        </p:txBody>
      </p:sp>
      <p:pic>
        <p:nvPicPr>
          <p:cNvPr id="191" name="Google Shape;191;p26"/>
          <p:cNvPicPr preferRelativeResize="0"/>
          <p:nvPr/>
        </p:nvPicPr>
        <p:blipFill>
          <a:blip r:embed="rId3">
            <a:alphaModFix/>
          </a:blip>
          <a:stretch>
            <a:fillRect/>
          </a:stretch>
        </p:blipFill>
        <p:spPr>
          <a:xfrm>
            <a:off x="0" y="0"/>
            <a:ext cx="9144000" cy="783525"/>
          </a:xfrm>
          <a:prstGeom prst="rect">
            <a:avLst/>
          </a:prstGeom>
          <a:noFill/>
          <a:ln>
            <a:noFill/>
          </a:ln>
        </p:spPr>
      </p:pic>
      <p:pic>
        <p:nvPicPr>
          <p:cNvPr id="192" name="Google Shape;192;p26"/>
          <p:cNvPicPr preferRelativeResize="0"/>
          <p:nvPr/>
        </p:nvPicPr>
        <p:blipFill>
          <a:blip r:embed="rId4">
            <a:alphaModFix/>
          </a:blip>
          <a:stretch>
            <a:fillRect/>
          </a:stretch>
        </p:blipFill>
        <p:spPr>
          <a:xfrm>
            <a:off x="48526" y="76187"/>
            <a:ext cx="2183424" cy="631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7"/>
          <p:cNvSpPr txBox="1"/>
          <p:nvPr/>
        </p:nvSpPr>
        <p:spPr>
          <a:xfrm>
            <a:off x="482200" y="11572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98" name="Google Shape;198;p27"/>
          <p:cNvPicPr preferRelativeResize="0"/>
          <p:nvPr/>
        </p:nvPicPr>
        <p:blipFill>
          <a:blip r:embed="rId3">
            <a:alphaModFix/>
          </a:blip>
          <a:stretch>
            <a:fillRect/>
          </a:stretch>
        </p:blipFill>
        <p:spPr>
          <a:xfrm>
            <a:off x="0" y="0"/>
            <a:ext cx="9144000" cy="783525"/>
          </a:xfrm>
          <a:prstGeom prst="rect">
            <a:avLst/>
          </a:prstGeom>
          <a:noFill/>
          <a:ln>
            <a:noFill/>
          </a:ln>
        </p:spPr>
      </p:pic>
      <p:sp>
        <p:nvSpPr>
          <p:cNvPr id="199" name="Google Shape;199;p27"/>
          <p:cNvSpPr txBox="1"/>
          <p:nvPr>
            <p:ph idx="4294967295" type="title"/>
          </p:nvPr>
        </p:nvSpPr>
        <p:spPr>
          <a:xfrm>
            <a:off x="0" y="783525"/>
            <a:ext cx="9144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zh-CN"/>
              <a:t>Hi-Fi Prototype</a:t>
            </a:r>
            <a:endParaRPr/>
          </a:p>
        </p:txBody>
      </p:sp>
      <p:sp>
        <p:nvSpPr>
          <p:cNvPr id="200" name="Google Shape;200;p27"/>
          <p:cNvSpPr txBox="1"/>
          <p:nvPr/>
        </p:nvSpPr>
        <p:spPr>
          <a:xfrm>
            <a:off x="160725" y="1446600"/>
            <a:ext cx="485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201" name="Google Shape;201;p27"/>
          <p:cNvPicPr preferRelativeResize="0"/>
          <p:nvPr/>
        </p:nvPicPr>
        <p:blipFill>
          <a:blip r:embed="rId4">
            <a:alphaModFix/>
          </a:blip>
          <a:stretch>
            <a:fillRect/>
          </a:stretch>
        </p:blipFill>
        <p:spPr>
          <a:xfrm>
            <a:off x="48526" y="76187"/>
            <a:ext cx="2183424" cy="631150"/>
          </a:xfrm>
          <a:prstGeom prst="rect">
            <a:avLst/>
          </a:prstGeom>
          <a:noFill/>
          <a:ln>
            <a:noFill/>
          </a:ln>
        </p:spPr>
      </p:pic>
      <p:pic>
        <p:nvPicPr>
          <p:cNvPr id="202" name="Google Shape;202;p27"/>
          <p:cNvPicPr preferRelativeResize="0"/>
          <p:nvPr/>
        </p:nvPicPr>
        <p:blipFill>
          <a:blip r:embed="rId5">
            <a:alphaModFix/>
          </a:blip>
          <a:stretch>
            <a:fillRect/>
          </a:stretch>
        </p:blipFill>
        <p:spPr>
          <a:xfrm>
            <a:off x="48525" y="1486776"/>
            <a:ext cx="8991602" cy="2989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8"/>
          <p:cNvSpPr/>
          <p:nvPr/>
        </p:nvSpPr>
        <p:spPr>
          <a:xfrm>
            <a:off x="3302025" y="1816025"/>
            <a:ext cx="3683700" cy="1835100"/>
          </a:xfrm>
          <a:prstGeom prst="ellipse">
            <a:avLst/>
          </a:prstGeom>
          <a:solidFill>
            <a:srgbClr val="6C92C0">
              <a:alpha val="69800"/>
            </a:srgbClr>
          </a:solidFill>
          <a:ln>
            <a:noFill/>
          </a:ln>
        </p:spPr>
        <p:txBody>
          <a:bodyPr anchorCtr="0" anchor="ctr" bIns="34275" lIns="68575" spcFirstLastPara="1" rIns="68575" wrap="square" tIns="34275">
            <a:noAutofit/>
          </a:bodyPr>
          <a:lstStyle/>
          <a:p>
            <a:pPr indent="0" lvl="0" marL="0" rtl="0" algn="ctr">
              <a:spcBef>
                <a:spcPts val="0"/>
              </a:spcBef>
              <a:spcAft>
                <a:spcPts val="0"/>
              </a:spcAft>
              <a:buNone/>
            </a:pPr>
            <a:r>
              <a:t/>
            </a:r>
            <a:endParaRPr sz="2200">
              <a:solidFill>
                <a:schemeClr val="lt1"/>
              </a:solidFill>
            </a:endParaRPr>
          </a:p>
          <a:p>
            <a:pPr indent="0" lvl="0" marL="0" marR="0" rtl="0" algn="ctr">
              <a:spcBef>
                <a:spcPts val="0"/>
              </a:spcBef>
              <a:spcAft>
                <a:spcPts val="0"/>
              </a:spcAft>
              <a:buNone/>
            </a:pPr>
            <a:r>
              <a:rPr b="1" lang="zh-CN" sz="2800">
                <a:solidFill>
                  <a:schemeClr val="lt1"/>
                </a:solidFill>
              </a:rPr>
              <a:t>User Test</a:t>
            </a:r>
            <a:r>
              <a:rPr b="1" lang="zh-CN" sz="2800">
                <a:solidFill>
                  <a:schemeClr val="lt1"/>
                </a:solidFill>
              </a:rPr>
              <a:t> </a:t>
            </a:r>
            <a:endParaRPr b="1" sz="2800">
              <a:solidFill>
                <a:schemeClr val="lt1"/>
              </a:solidFill>
            </a:endParaRPr>
          </a:p>
        </p:txBody>
      </p:sp>
      <p:sp>
        <p:nvSpPr>
          <p:cNvPr id="208" name="Google Shape;208;p28"/>
          <p:cNvSpPr/>
          <p:nvPr/>
        </p:nvSpPr>
        <p:spPr>
          <a:xfrm>
            <a:off x="1694875" y="2147075"/>
            <a:ext cx="1172400" cy="1173000"/>
          </a:xfrm>
          <a:prstGeom prst="ellipse">
            <a:avLst/>
          </a:prstGeom>
          <a:solidFill>
            <a:srgbClr val="48A2A0">
              <a:alpha val="698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09" name="Google Shape;209;p28"/>
          <p:cNvSpPr txBox="1"/>
          <p:nvPr/>
        </p:nvSpPr>
        <p:spPr>
          <a:xfrm>
            <a:off x="768226" y="2415578"/>
            <a:ext cx="2966700" cy="6360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zh-CN" sz="4800">
                <a:solidFill>
                  <a:schemeClr val="lt1"/>
                </a:solidFill>
              </a:rPr>
              <a:t>04</a:t>
            </a:r>
            <a:endParaRPr b="1" sz="4800">
              <a:solidFill>
                <a:schemeClr val="lt1"/>
              </a:solidFill>
            </a:endParaRPr>
          </a:p>
        </p:txBody>
      </p:sp>
      <p:pic>
        <p:nvPicPr>
          <p:cNvPr id="210" name="Google Shape;210;p28"/>
          <p:cNvPicPr preferRelativeResize="0"/>
          <p:nvPr/>
        </p:nvPicPr>
        <p:blipFill>
          <a:blip r:embed="rId3">
            <a:alphaModFix/>
          </a:blip>
          <a:stretch>
            <a:fillRect/>
          </a:stretch>
        </p:blipFill>
        <p:spPr>
          <a:xfrm>
            <a:off x="0" y="0"/>
            <a:ext cx="9144000" cy="783525"/>
          </a:xfrm>
          <a:prstGeom prst="rect">
            <a:avLst/>
          </a:prstGeom>
          <a:noFill/>
          <a:ln>
            <a:noFill/>
          </a:ln>
        </p:spPr>
      </p:pic>
      <p:pic>
        <p:nvPicPr>
          <p:cNvPr id="211" name="Google Shape;211;p28"/>
          <p:cNvPicPr preferRelativeResize="0"/>
          <p:nvPr/>
        </p:nvPicPr>
        <p:blipFill>
          <a:blip r:embed="rId4">
            <a:alphaModFix/>
          </a:blip>
          <a:stretch>
            <a:fillRect/>
          </a:stretch>
        </p:blipFill>
        <p:spPr>
          <a:xfrm>
            <a:off x="48526" y="76187"/>
            <a:ext cx="2183424" cy="631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USER TEST - SUS</a:t>
            </a:r>
            <a:endParaRPr/>
          </a:p>
        </p:txBody>
      </p:sp>
      <p:sp>
        <p:nvSpPr>
          <p:cNvPr id="217" name="Google Shape;217;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zh-CN"/>
              <a:t>user task:</a:t>
            </a:r>
            <a:endParaRPr/>
          </a:p>
          <a:p>
            <a:pPr indent="0" lvl="0" marL="0" rtl="0" algn="l">
              <a:spcBef>
                <a:spcPts val="1200"/>
              </a:spcBef>
              <a:spcAft>
                <a:spcPts val="0"/>
              </a:spcAft>
              <a:buClr>
                <a:schemeClr val="dk1"/>
              </a:buClr>
              <a:buSzPct val="61111"/>
              <a:buFont typeface="Arial"/>
              <a:buNone/>
            </a:pPr>
            <a:r>
              <a:rPr lang="zh-CN"/>
              <a:t>1. Ask the user to enter the note page.</a:t>
            </a:r>
            <a:endParaRPr/>
          </a:p>
          <a:p>
            <a:pPr indent="0" lvl="0" marL="0" rtl="0" algn="l">
              <a:spcBef>
                <a:spcPts val="1200"/>
              </a:spcBef>
              <a:spcAft>
                <a:spcPts val="0"/>
              </a:spcAft>
              <a:buClr>
                <a:schemeClr val="dk1"/>
              </a:buClr>
              <a:buSzPct val="61111"/>
              <a:buFont typeface="Arial"/>
              <a:buNone/>
            </a:pPr>
            <a:r>
              <a:rPr lang="zh-CN"/>
              <a:t>2. Ask the user to find the group page and view the group task.</a:t>
            </a:r>
            <a:endParaRPr/>
          </a:p>
          <a:p>
            <a:pPr indent="0" lvl="0" marL="0" rtl="0" algn="l">
              <a:spcBef>
                <a:spcPts val="1200"/>
              </a:spcBef>
              <a:spcAft>
                <a:spcPts val="0"/>
              </a:spcAft>
              <a:buClr>
                <a:schemeClr val="dk1"/>
              </a:buClr>
              <a:buSzPct val="61111"/>
              <a:buFont typeface="Arial"/>
              <a:buNone/>
            </a:pPr>
            <a:r>
              <a:rPr lang="zh-CN"/>
              <a:t>3. Ask users to read and understand the content on the main screen.</a:t>
            </a:r>
            <a:endParaRPr/>
          </a:p>
          <a:p>
            <a:pPr indent="0" lvl="0" marL="0" rtl="0" algn="l">
              <a:spcBef>
                <a:spcPts val="1200"/>
              </a:spcBef>
              <a:spcAft>
                <a:spcPts val="0"/>
              </a:spcAft>
              <a:buClr>
                <a:schemeClr val="dk1"/>
              </a:buClr>
              <a:buSzPct val="61111"/>
              <a:buFont typeface="Arial"/>
              <a:buNone/>
            </a:pPr>
            <a:r>
              <a:rPr lang="zh-CN"/>
              <a:t>4. Ask users to find the social interface and see other people's profiles.</a:t>
            </a:r>
            <a:endParaRPr/>
          </a:p>
          <a:p>
            <a:pPr indent="0" lvl="0" marL="0" rtl="0" algn="l">
              <a:spcBef>
                <a:spcPts val="1200"/>
              </a:spcBef>
              <a:spcAft>
                <a:spcPts val="0"/>
              </a:spcAft>
              <a:buClr>
                <a:schemeClr val="dk1"/>
              </a:buClr>
              <a:buSzPct val="61111"/>
              <a:buFont typeface="Arial"/>
              <a:buNone/>
            </a:pPr>
            <a:r>
              <a:rPr lang="zh-CN"/>
              <a:t>5. Ask the user to enter the course content interface and view others' study notes.</a:t>
            </a:r>
            <a:endParaRPr/>
          </a:p>
          <a:p>
            <a:pPr indent="0" lvl="0" marL="0" rtl="0" algn="l">
              <a:spcBef>
                <a:spcPts val="1200"/>
              </a:spcBef>
              <a:spcAft>
                <a:spcPts val="0"/>
              </a:spcAft>
              <a:buClr>
                <a:schemeClr val="dk1"/>
              </a:buClr>
              <a:buSzPct val="61111"/>
              <a:buFont typeface="Arial"/>
              <a:buNone/>
            </a:pPr>
            <a:r>
              <a:rPr lang="zh-CN"/>
              <a:t>6. Users are required to enter the course content interface through the main interface.</a:t>
            </a:r>
            <a:endParaRPr/>
          </a:p>
          <a:p>
            <a:pPr indent="0" lvl="0" marL="0" rtl="0" algn="l">
              <a:spcBef>
                <a:spcPts val="1200"/>
              </a:spcBef>
              <a:spcAft>
                <a:spcPts val="0"/>
              </a:spcAft>
              <a:buClr>
                <a:schemeClr val="dk1"/>
              </a:buClr>
              <a:buSzPct val="61111"/>
              <a:buFont typeface="Arial"/>
              <a:buNone/>
            </a:pPr>
            <a:r>
              <a:rPr lang="zh-CN"/>
              <a:t>7. Ask users to view daily tasks.</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zh-CN"/>
              <a:t>USER TEST - SUS</a:t>
            </a:r>
            <a:endParaRPr/>
          </a:p>
        </p:txBody>
      </p:sp>
      <p:sp>
        <p:nvSpPr>
          <p:cNvPr id="223" name="Google Shape;223;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Result:</a:t>
            </a:r>
            <a:endParaRPr/>
          </a:p>
          <a:p>
            <a:pPr indent="0" lvl="0" marL="0" rtl="0" algn="l">
              <a:spcBef>
                <a:spcPts val="1200"/>
              </a:spcBef>
              <a:spcAft>
                <a:spcPts val="1200"/>
              </a:spcAft>
              <a:buNone/>
            </a:pPr>
            <a:r>
              <a:t/>
            </a:r>
            <a:endParaRPr/>
          </a:p>
        </p:txBody>
      </p:sp>
      <p:pic>
        <p:nvPicPr>
          <p:cNvPr id="224" name="Google Shape;224;p30"/>
          <p:cNvPicPr preferRelativeResize="0"/>
          <p:nvPr/>
        </p:nvPicPr>
        <p:blipFill>
          <a:blip r:embed="rId3">
            <a:alphaModFix/>
          </a:blip>
          <a:stretch>
            <a:fillRect/>
          </a:stretch>
        </p:blipFill>
        <p:spPr>
          <a:xfrm>
            <a:off x="254900" y="1637900"/>
            <a:ext cx="8717349" cy="2728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USER TEST - SUS</a:t>
            </a:r>
            <a:endParaRPr/>
          </a:p>
        </p:txBody>
      </p:sp>
      <p:sp>
        <p:nvSpPr>
          <p:cNvPr id="230" name="Google Shape;230;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zh-CN"/>
              <a:t>SUS result:</a:t>
            </a:r>
            <a:endParaRPr/>
          </a:p>
          <a:p>
            <a:pPr indent="0" lvl="0" marL="457200" rtl="0" algn="l">
              <a:spcBef>
                <a:spcPts val="1200"/>
              </a:spcBef>
              <a:spcAft>
                <a:spcPts val="0"/>
              </a:spcAft>
              <a:buNone/>
            </a:pPr>
            <a:r>
              <a:rPr lang="zh-CN"/>
              <a:t>our final score ranges from 2.75 to 4.0, which is a high score.</a:t>
            </a:r>
            <a:endParaRPr/>
          </a:p>
          <a:p>
            <a:pPr indent="0" lvl="0" marL="457200" rtl="0" algn="l">
              <a:spcBef>
                <a:spcPts val="1200"/>
              </a:spcBef>
              <a:spcAft>
                <a:spcPts val="0"/>
              </a:spcAft>
              <a:buNone/>
            </a:pPr>
            <a:r>
              <a:rPr lang="zh-CN"/>
              <a:t>our lowest score was obtained in Question 3, which is about the efficiency of use, which indicates that our software is less efficient to use.</a:t>
            </a:r>
            <a:endParaRPr/>
          </a:p>
          <a:p>
            <a:pPr indent="0" lvl="0" marL="457200" rtl="0" algn="l">
              <a:spcBef>
                <a:spcPts val="1200"/>
              </a:spcBef>
              <a:spcAft>
                <a:spcPts val="0"/>
              </a:spcAft>
              <a:buNone/>
            </a:pPr>
            <a:r>
              <a:rPr lang="zh-CN"/>
              <a:t>The overall score is 80.25, which is a B grade score.</a:t>
            </a:r>
            <a:endParaRPr/>
          </a:p>
          <a:p>
            <a:pPr indent="0" lvl="0" marL="0" rtl="0" algn="l">
              <a:spcBef>
                <a:spcPts val="1200"/>
              </a:spcBef>
              <a:spcAft>
                <a:spcPts val="0"/>
              </a:spcAft>
              <a:buNone/>
            </a:pPr>
            <a:r>
              <a:rPr lang="zh-CN"/>
              <a:t>Drawback of SUS result:</a:t>
            </a:r>
            <a:endParaRPr/>
          </a:p>
          <a:p>
            <a:pPr indent="457200" lvl="0" marL="0" rtl="0" algn="l">
              <a:spcBef>
                <a:spcPts val="1200"/>
              </a:spcBef>
              <a:spcAft>
                <a:spcPts val="0"/>
              </a:spcAft>
              <a:buNone/>
            </a:pPr>
            <a:r>
              <a:rPr lang="zh-CN"/>
              <a:t>From the point of view of the test session, the less time the user has to ask questions or think while completing the given task, the higher the score the user will give in the subsequent SUS session.</a:t>
            </a:r>
            <a:endParaRPr/>
          </a:p>
          <a:p>
            <a:pPr indent="457200" lvl="0" marL="0" rtl="0" algn="l">
              <a:spcBef>
                <a:spcPts val="1200"/>
              </a:spcBef>
              <a:spcAft>
                <a:spcPts val="0"/>
              </a:spcAft>
              <a:buNone/>
            </a:pPr>
            <a:r>
              <a:rPr lang="zh-CN"/>
              <a:t>The user's familiarity affects the SUS test results and makes it easier for the prototype to achieve a high score.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TIME ON TASK</a:t>
            </a:r>
            <a:endParaRPr/>
          </a:p>
        </p:txBody>
      </p:sp>
      <p:sp>
        <p:nvSpPr>
          <p:cNvPr id="236" name="Google Shape;236;p32"/>
          <p:cNvSpPr txBox="1"/>
          <p:nvPr>
            <p:ph idx="1" type="body"/>
          </p:nvPr>
        </p:nvSpPr>
        <p:spPr>
          <a:xfrm>
            <a:off x="5939525" y="1224650"/>
            <a:ext cx="2990400" cy="328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CN"/>
              <a:t>Most of the people who took the test showed a huge improvement in the average speed of short-term memory in task 2, which also shows that our prototype needs clearer folder names or demarcation marks. </a:t>
            </a:r>
            <a:endParaRPr/>
          </a:p>
        </p:txBody>
      </p:sp>
      <p:pic>
        <p:nvPicPr>
          <p:cNvPr id="237" name="Google Shape;237;p32"/>
          <p:cNvPicPr preferRelativeResize="0"/>
          <p:nvPr/>
        </p:nvPicPr>
        <p:blipFill>
          <a:blip r:embed="rId3">
            <a:alphaModFix/>
          </a:blip>
          <a:stretch>
            <a:fillRect/>
          </a:stretch>
        </p:blipFill>
        <p:spPr>
          <a:xfrm>
            <a:off x="311700" y="1152475"/>
            <a:ext cx="5373708" cy="3416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5"/>
          <p:cNvSpPr/>
          <p:nvPr/>
        </p:nvSpPr>
        <p:spPr>
          <a:xfrm>
            <a:off x="3002656" y="1047745"/>
            <a:ext cx="535200" cy="535200"/>
          </a:xfrm>
          <a:prstGeom prst="ellipse">
            <a:avLst/>
          </a:prstGeom>
          <a:solidFill>
            <a:srgbClr val="6C92C0">
              <a:alpha val="698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64" name="Google Shape;64;p15"/>
          <p:cNvSpPr/>
          <p:nvPr/>
        </p:nvSpPr>
        <p:spPr>
          <a:xfrm>
            <a:off x="1092054" y="3014485"/>
            <a:ext cx="144000" cy="144000"/>
          </a:xfrm>
          <a:prstGeom prst="ellipse">
            <a:avLst/>
          </a:prstGeom>
          <a:solidFill>
            <a:srgbClr val="6C92C0">
              <a:alpha val="698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65" name="Google Shape;65;p15"/>
          <p:cNvSpPr/>
          <p:nvPr/>
        </p:nvSpPr>
        <p:spPr>
          <a:xfrm>
            <a:off x="400584" y="2613199"/>
            <a:ext cx="714300" cy="714300"/>
          </a:xfrm>
          <a:prstGeom prst="ellipse">
            <a:avLst/>
          </a:prstGeom>
          <a:solidFill>
            <a:srgbClr val="48A2A0">
              <a:alpha val="698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66" name="Google Shape;66;p15"/>
          <p:cNvSpPr txBox="1"/>
          <p:nvPr/>
        </p:nvSpPr>
        <p:spPr>
          <a:xfrm>
            <a:off x="346268" y="2681750"/>
            <a:ext cx="822900" cy="5772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zh-CN" sz="3300">
                <a:solidFill>
                  <a:schemeClr val="lt1"/>
                </a:solidFill>
                <a:latin typeface="Arial"/>
                <a:ea typeface="Arial"/>
                <a:cs typeface="Arial"/>
                <a:sym typeface="Arial"/>
              </a:rPr>
              <a:t>01</a:t>
            </a:r>
            <a:endParaRPr b="1" sz="3300">
              <a:solidFill>
                <a:schemeClr val="lt1"/>
              </a:solidFill>
              <a:latin typeface="Arial"/>
              <a:ea typeface="Arial"/>
              <a:cs typeface="Arial"/>
              <a:sym typeface="Arial"/>
            </a:endParaRPr>
          </a:p>
        </p:txBody>
      </p:sp>
      <p:sp>
        <p:nvSpPr>
          <p:cNvPr id="67" name="Google Shape;67;p15"/>
          <p:cNvSpPr txBox="1"/>
          <p:nvPr/>
        </p:nvSpPr>
        <p:spPr>
          <a:xfrm>
            <a:off x="0" y="3377825"/>
            <a:ext cx="1616700" cy="935700"/>
          </a:xfrm>
          <a:prstGeom prst="rect">
            <a:avLst/>
          </a:prstGeom>
          <a:noFill/>
          <a:ln>
            <a:noFill/>
          </a:ln>
        </p:spPr>
        <p:txBody>
          <a:bodyPr anchorCtr="0" anchor="t" bIns="34275" lIns="68575" spcFirstLastPara="1" rIns="68575" wrap="square" tIns="34275">
            <a:spAutoFit/>
          </a:bodyPr>
          <a:lstStyle/>
          <a:p>
            <a:pPr indent="0" lvl="0" marL="0" marR="38100" rtl="0" algn="ctr">
              <a:lnSpc>
                <a:spcPct val="128571"/>
              </a:lnSpc>
              <a:spcBef>
                <a:spcPts val="0"/>
              </a:spcBef>
              <a:spcAft>
                <a:spcPts val="0"/>
              </a:spcAft>
              <a:buClr>
                <a:schemeClr val="dk1"/>
              </a:buClr>
              <a:buSzPts val="1100"/>
              <a:buFont typeface="Arial"/>
              <a:buNone/>
            </a:pPr>
            <a:r>
              <a:rPr b="1" lang="zh-CN" sz="1100">
                <a:solidFill>
                  <a:srgbClr val="202124"/>
                </a:solidFill>
                <a:highlight>
                  <a:srgbClr val="F8F9FA"/>
                </a:highlight>
                <a:latin typeface="Times New Roman"/>
                <a:ea typeface="Times New Roman"/>
                <a:cs typeface="Times New Roman"/>
                <a:sym typeface="Times New Roman"/>
              </a:rPr>
              <a:t>Project introduction &amp;Project background</a:t>
            </a:r>
            <a:endParaRPr b="1" sz="1300">
              <a:solidFill>
                <a:srgbClr val="202124"/>
              </a:solidFill>
              <a:highlight>
                <a:srgbClr val="F8F9FA"/>
              </a:highlight>
              <a:latin typeface="Times New Roman"/>
              <a:ea typeface="Times New Roman"/>
              <a:cs typeface="Times New Roman"/>
              <a:sym typeface="Times New Roman"/>
            </a:endParaRPr>
          </a:p>
          <a:p>
            <a:pPr indent="0" lvl="0" marL="0" marR="0" rtl="0" algn="ctr">
              <a:spcBef>
                <a:spcPts val="0"/>
              </a:spcBef>
              <a:spcAft>
                <a:spcPts val="0"/>
              </a:spcAft>
              <a:buNone/>
            </a:pPr>
            <a:r>
              <a:t/>
            </a:r>
            <a:endParaRPr>
              <a:solidFill>
                <a:schemeClr val="dk1"/>
              </a:solidFill>
            </a:endParaRPr>
          </a:p>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68" name="Google Shape;68;p15"/>
          <p:cNvSpPr txBox="1"/>
          <p:nvPr/>
        </p:nvSpPr>
        <p:spPr>
          <a:xfrm>
            <a:off x="1735150" y="3375800"/>
            <a:ext cx="1616700" cy="577200"/>
          </a:xfrm>
          <a:prstGeom prst="rect">
            <a:avLst/>
          </a:prstGeom>
          <a:noFill/>
          <a:ln>
            <a:noFill/>
          </a:ln>
        </p:spPr>
        <p:txBody>
          <a:bodyPr anchorCtr="0" anchor="t" bIns="34275" lIns="68575" spcFirstLastPara="1" rIns="68575" wrap="square" tIns="34275">
            <a:spAutoFit/>
          </a:bodyPr>
          <a:lstStyle/>
          <a:p>
            <a:pPr indent="0" lvl="0" marL="0" rtl="0" algn="l">
              <a:spcBef>
                <a:spcPts val="0"/>
              </a:spcBef>
              <a:spcAft>
                <a:spcPts val="0"/>
              </a:spcAft>
              <a:buClr>
                <a:schemeClr val="dk1"/>
              </a:buClr>
              <a:buSzPts val="1100"/>
              <a:buFont typeface="Arial"/>
              <a:buNone/>
            </a:pPr>
            <a:r>
              <a:rPr b="1" lang="zh-CN" sz="1100">
                <a:solidFill>
                  <a:schemeClr val="dk1"/>
                </a:solidFill>
                <a:latin typeface="Times New Roman"/>
                <a:ea typeface="Times New Roman"/>
                <a:cs typeface="Times New Roman"/>
                <a:sym typeface="Times New Roman"/>
              </a:rPr>
              <a:t>Story board &amp;</a:t>
            </a:r>
            <a:r>
              <a:rPr b="1" lang="zh-CN" sz="1100">
                <a:solidFill>
                  <a:schemeClr val="dk1"/>
                </a:solidFill>
                <a:latin typeface="Times New Roman"/>
                <a:ea typeface="Times New Roman"/>
                <a:cs typeface="Times New Roman"/>
                <a:sym typeface="Times New Roman"/>
              </a:rPr>
              <a:t>Framework&amp;Requirements for the concept</a:t>
            </a:r>
            <a:endParaRPr b="1" sz="1100">
              <a:solidFill>
                <a:schemeClr val="dk1"/>
              </a:solidFill>
              <a:latin typeface="Times New Roman"/>
              <a:ea typeface="Times New Roman"/>
              <a:cs typeface="Times New Roman"/>
              <a:sym typeface="Times New Roman"/>
            </a:endParaRPr>
          </a:p>
        </p:txBody>
      </p:sp>
      <p:sp>
        <p:nvSpPr>
          <p:cNvPr id="69" name="Google Shape;69;p15"/>
          <p:cNvSpPr/>
          <p:nvPr/>
        </p:nvSpPr>
        <p:spPr>
          <a:xfrm>
            <a:off x="3245023" y="816039"/>
            <a:ext cx="1840200" cy="1840200"/>
          </a:xfrm>
          <a:prstGeom prst="ellipse">
            <a:avLst/>
          </a:prstGeom>
          <a:solidFill>
            <a:srgbClr val="48A2A0">
              <a:alpha val="698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0" name="Google Shape;70;p15"/>
          <p:cNvSpPr txBox="1"/>
          <p:nvPr/>
        </p:nvSpPr>
        <p:spPr>
          <a:xfrm>
            <a:off x="2737927" y="1380353"/>
            <a:ext cx="2966700" cy="6360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zh-CN" sz="3300">
                <a:solidFill>
                  <a:schemeClr val="lt1"/>
                </a:solidFill>
                <a:latin typeface="Arial"/>
                <a:ea typeface="Arial"/>
                <a:cs typeface="Arial"/>
                <a:sym typeface="Arial"/>
              </a:rPr>
              <a:t>Overview</a:t>
            </a:r>
            <a:endParaRPr sz="3300">
              <a:solidFill>
                <a:schemeClr val="lt1"/>
              </a:solidFill>
              <a:latin typeface="Arial"/>
              <a:ea typeface="Arial"/>
              <a:cs typeface="Arial"/>
              <a:sym typeface="Arial"/>
            </a:endParaRPr>
          </a:p>
        </p:txBody>
      </p:sp>
      <p:sp>
        <p:nvSpPr>
          <p:cNvPr id="71" name="Google Shape;71;p15"/>
          <p:cNvSpPr/>
          <p:nvPr/>
        </p:nvSpPr>
        <p:spPr>
          <a:xfrm>
            <a:off x="2059922" y="2613200"/>
            <a:ext cx="714300" cy="714300"/>
          </a:xfrm>
          <a:prstGeom prst="ellipse">
            <a:avLst/>
          </a:prstGeom>
          <a:solidFill>
            <a:srgbClr val="6C92C0">
              <a:alpha val="698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2" name="Google Shape;72;p15"/>
          <p:cNvSpPr txBox="1"/>
          <p:nvPr/>
        </p:nvSpPr>
        <p:spPr>
          <a:xfrm>
            <a:off x="2128726" y="2681750"/>
            <a:ext cx="714300" cy="5772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zh-CN" sz="3300">
                <a:solidFill>
                  <a:schemeClr val="lt1"/>
                </a:solidFill>
                <a:latin typeface="Arial"/>
                <a:ea typeface="Arial"/>
                <a:cs typeface="Arial"/>
                <a:sym typeface="Arial"/>
              </a:rPr>
              <a:t>02</a:t>
            </a:r>
            <a:endParaRPr b="1" sz="3300">
              <a:solidFill>
                <a:schemeClr val="lt1"/>
              </a:solidFill>
              <a:latin typeface="Arial"/>
              <a:ea typeface="Arial"/>
              <a:cs typeface="Arial"/>
              <a:sym typeface="Arial"/>
            </a:endParaRPr>
          </a:p>
        </p:txBody>
      </p:sp>
      <p:sp>
        <p:nvSpPr>
          <p:cNvPr id="73" name="Google Shape;73;p15"/>
          <p:cNvSpPr/>
          <p:nvPr/>
        </p:nvSpPr>
        <p:spPr>
          <a:xfrm>
            <a:off x="3358252" y="3208310"/>
            <a:ext cx="144000" cy="144000"/>
          </a:xfrm>
          <a:prstGeom prst="ellipse">
            <a:avLst/>
          </a:prstGeom>
          <a:solidFill>
            <a:srgbClr val="48A2A0">
              <a:alpha val="698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4" name="Google Shape;74;p15"/>
          <p:cNvSpPr/>
          <p:nvPr/>
        </p:nvSpPr>
        <p:spPr>
          <a:xfrm>
            <a:off x="3902409" y="2620200"/>
            <a:ext cx="714300" cy="714300"/>
          </a:xfrm>
          <a:prstGeom prst="ellipse">
            <a:avLst/>
          </a:prstGeom>
          <a:solidFill>
            <a:srgbClr val="48A2A0">
              <a:alpha val="698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5" name="Google Shape;75;p15"/>
          <p:cNvSpPr txBox="1"/>
          <p:nvPr/>
        </p:nvSpPr>
        <p:spPr>
          <a:xfrm>
            <a:off x="3879125" y="2688750"/>
            <a:ext cx="684300" cy="5772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zh-CN" sz="3300">
                <a:solidFill>
                  <a:schemeClr val="lt1"/>
                </a:solidFill>
                <a:latin typeface="Arial"/>
                <a:ea typeface="Arial"/>
                <a:cs typeface="Arial"/>
                <a:sym typeface="Arial"/>
              </a:rPr>
              <a:t>03</a:t>
            </a:r>
            <a:endParaRPr b="1" sz="3300">
              <a:solidFill>
                <a:schemeClr val="lt1"/>
              </a:solidFill>
              <a:latin typeface="Arial"/>
              <a:ea typeface="Arial"/>
              <a:cs typeface="Arial"/>
              <a:sym typeface="Arial"/>
            </a:endParaRPr>
          </a:p>
        </p:txBody>
      </p:sp>
      <p:sp>
        <p:nvSpPr>
          <p:cNvPr id="76" name="Google Shape;76;p15"/>
          <p:cNvSpPr/>
          <p:nvPr/>
        </p:nvSpPr>
        <p:spPr>
          <a:xfrm>
            <a:off x="5114451" y="3158485"/>
            <a:ext cx="144000" cy="144000"/>
          </a:xfrm>
          <a:prstGeom prst="ellipse">
            <a:avLst/>
          </a:prstGeom>
          <a:solidFill>
            <a:srgbClr val="6C92C0">
              <a:alpha val="698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7" name="Google Shape;77;p15"/>
          <p:cNvSpPr/>
          <p:nvPr/>
        </p:nvSpPr>
        <p:spPr>
          <a:xfrm>
            <a:off x="5543372" y="2674337"/>
            <a:ext cx="714300" cy="714300"/>
          </a:xfrm>
          <a:prstGeom prst="ellipse">
            <a:avLst/>
          </a:prstGeom>
          <a:solidFill>
            <a:srgbClr val="6C92C0">
              <a:alpha val="698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8" name="Google Shape;78;p15"/>
          <p:cNvSpPr txBox="1"/>
          <p:nvPr/>
        </p:nvSpPr>
        <p:spPr>
          <a:xfrm>
            <a:off x="5577863" y="2742875"/>
            <a:ext cx="624900" cy="5772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zh-CN" sz="3300">
                <a:solidFill>
                  <a:schemeClr val="lt1"/>
                </a:solidFill>
                <a:latin typeface="Arial"/>
                <a:ea typeface="Arial"/>
                <a:cs typeface="Arial"/>
                <a:sym typeface="Arial"/>
              </a:rPr>
              <a:t>04</a:t>
            </a:r>
            <a:endParaRPr b="1" sz="3300">
              <a:solidFill>
                <a:schemeClr val="lt1"/>
              </a:solidFill>
              <a:latin typeface="Arial"/>
              <a:ea typeface="Arial"/>
              <a:cs typeface="Arial"/>
              <a:sym typeface="Arial"/>
            </a:endParaRPr>
          </a:p>
        </p:txBody>
      </p:sp>
      <p:sp>
        <p:nvSpPr>
          <p:cNvPr id="79" name="Google Shape;79;p15"/>
          <p:cNvSpPr/>
          <p:nvPr/>
        </p:nvSpPr>
        <p:spPr>
          <a:xfrm>
            <a:off x="6766476" y="3064310"/>
            <a:ext cx="144000" cy="144000"/>
          </a:xfrm>
          <a:prstGeom prst="ellipse">
            <a:avLst/>
          </a:prstGeom>
          <a:solidFill>
            <a:srgbClr val="48A2A0">
              <a:alpha val="698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pic>
        <p:nvPicPr>
          <p:cNvPr id="80" name="Google Shape;80;p15"/>
          <p:cNvPicPr preferRelativeResize="0"/>
          <p:nvPr/>
        </p:nvPicPr>
        <p:blipFill>
          <a:blip r:embed="rId3">
            <a:alphaModFix/>
          </a:blip>
          <a:stretch>
            <a:fillRect/>
          </a:stretch>
        </p:blipFill>
        <p:spPr>
          <a:xfrm>
            <a:off x="0" y="0"/>
            <a:ext cx="9144000" cy="783525"/>
          </a:xfrm>
          <a:prstGeom prst="rect">
            <a:avLst/>
          </a:prstGeom>
          <a:noFill/>
          <a:ln>
            <a:noFill/>
          </a:ln>
        </p:spPr>
      </p:pic>
      <p:sp>
        <p:nvSpPr>
          <p:cNvPr id="81" name="Google Shape;81;p15"/>
          <p:cNvSpPr txBox="1"/>
          <p:nvPr/>
        </p:nvSpPr>
        <p:spPr>
          <a:xfrm>
            <a:off x="81050" y="4002425"/>
            <a:ext cx="15828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CN" sz="1000"/>
              <a:t>Introduce the content, purpose, objectives and target groups of the project</a:t>
            </a:r>
            <a:endParaRPr sz="1000"/>
          </a:p>
        </p:txBody>
      </p:sp>
      <p:sp>
        <p:nvSpPr>
          <p:cNvPr id="82" name="Google Shape;82;p15"/>
          <p:cNvSpPr txBox="1"/>
          <p:nvPr/>
        </p:nvSpPr>
        <p:spPr>
          <a:xfrm>
            <a:off x="3703638" y="3510875"/>
            <a:ext cx="1111800" cy="238500"/>
          </a:xfrm>
          <a:prstGeom prst="rect">
            <a:avLst/>
          </a:prstGeom>
          <a:noFill/>
          <a:ln>
            <a:noFill/>
          </a:ln>
        </p:spPr>
        <p:txBody>
          <a:bodyPr anchorCtr="0" anchor="t" bIns="34275" lIns="68575" spcFirstLastPara="1" rIns="68575" wrap="square" tIns="34275">
            <a:spAutoFit/>
          </a:bodyPr>
          <a:lstStyle/>
          <a:p>
            <a:pPr indent="0" lvl="0" marL="0" rtl="0" algn="l">
              <a:spcBef>
                <a:spcPts val="0"/>
              </a:spcBef>
              <a:spcAft>
                <a:spcPts val="0"/>
              </a:spcAft>
              <a:buNone/>
            </a:pPr>
            <a:r>
              <a:rPr b="1" lang="zh-CN" sz="1100">
                <a:solidFill>
                  <a:schemeClr val="dk1"/>
                </a:solidFill>
                <a:latin typeface="Times New Roman"/>
                <a:ea typeface="Times New Roman"/>
                <a:cs typeface="Times New Roman"/>
                <a:sym typeface="Times New Roman"/>
              </a:rPr>
              <a:t>Hi-Fi Prototype</a:t>
            </a:r>
            <a:endParaRPr b="1" sz="1100">
              <a:solidFill>
                <a:schemeClr val="dk1"/>
              </a:solidFill>
              <a:latin typeface="Times New Roman"/>
              <a:ea typeface="Times New Roman"/>
              <a:cs typeface="Times New Roman"/>
              <a:sym typeface="Times New Roman"/>
            </a:endParaRPr>
          </a:p>
        </p:txBody>
      </p:sp>
      <p:sp>
        <p:nvSpPr>
          <p:cNvPr id="83" name="Google Shape;83;p15"/>
          <p:cNvSpPr txBox="1"/>
          <p:nvPr/>
        </p:nvSpPr>
        <p:spPr>
          <a:xfrm>
            <a:off x="5344613" y="3510875"/>
            <a:ext cx="1111800" cy="238500"/>
          </a:xfrm>
          <a:prstGeom prst="rect">
            <a:avLst/>
          </a:prstGeom>
          <a:noFill/>
          <a:ln>
            <a:noFill/>
          </a:ln>
        </p:spPr>
        <p:txBody>
          <a:bodyPr anchorCtr="0" anchor="t" bIns="34275" lIns="68575" spcFirstLastPara="1" rIns="68575" wrap="square" tIns="34275">
            <a:spAutoFit/>
          </a:bodyPr>
          <a:lstStyle/>
          <a:p>
            <a:pPr indent="0" lvl="0" marL="0" rtl="0" algn="ctr">
              <a:spcBef>
                <a:spcPts val="0"/>
              </a:spcBef>
              <a:spcAft>
                <a:spcPts val="0"/>
              </a:spcAft>
              <a:buNone/>
            </a:pPr>
            <a:r>
              <a:rPr b="1" lang="zh-CN" sz="1100">
                <a:solidFill>
                  <a:schemeClr val="dk1"/>
                </a:solidFill>
                <a:latin typeface="Times New Roman"/>
                <a:ea typeface="Times New Roman"/>
                <a:cs typeface="Times New Roman"/>
                <a:sym typeface="Times New Roman"/>
              </a:rPr>
              <a:t>User test</a:t>
            </a:r>
            <a:endParaRPr b="1" sz="1100">
              <a:solidFill>
                <a:schemeClr val="dk1"/>
              </a:solidFill>
              <a:latin typeface="Times New Roman"/>
              <a:ea typeface="Times New Roman"/>
              <a:cs typeface="Times New Roman"/>
              <a:sym typeface="Times New Roman"/>
            </a:endParaRPr>
          </a:p>
        </p:txBody>
      </p:sp>
      <p:sp>
        <p:nvSpPr>
          <p:cNvPr id="84" name="Google Shape;84;p15"/>
          <p:cNvSpPr/>
          <p:nvPr/>
        </p:nvSpPr>
        <p:spPr>
          <a:xfrm>
            <a:off x="7349922" y="2620200"/>
            <a:ext cx="714300" cy="714300"/>
          </a:xfrm>
          <a:prstGeom prst="ellipse">
            <a:avLst/>
          </a:prstGeom>
          <a:solidFill>
            <a:srgbClr val="48A2A0">
              <a:alpha val="698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85" name="Google Shape;85;p15"/>
          <p:cNvSpPr txBox="1"/>
          <p:nvPr/>
        </p:nvSpPr>
        <p:spPr>
          <a:xfrm>
            <a:off x="7349925" y="2685125"/>
            <a:ext cx="6843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CN" sz="3300">
                <a:solidFill>
                  <a:schemeClr val="lt1"/>
                </a:solidFill>
              </a:rPr>
              <a:t>05</a:t>
            </a:r>
            <a:endParaRPr b="1" sz="3300">
              <a:solidFill>
                <a:schemeClr val="lt1"/>
              </a:solidFill>
            </a:endParaRPr>
          </a:p>
        </p:txBody>
      </p:sp>
      <p:sp>
        <p:nvSpPr>
          <p:cNvPr id="86" name="Google Shape;86;p15"/>
          <p:cNvSpPr txBox="1"/>
          <p:nvPr/>
        </p:nvSpPr>
        <p:spPr>
          <a:xfrm>
            <a:off x="7214038" y="3473375"/>
            <a:ext cx="1111800" cy="238500"/>
          </a:xfrm>
          <a:prstGeom prst="rect">
            <a:avLst/>
          </a:prstGeom>
          <a:noFill/>
          <a:ln>
            <a:noFill/>
          </a:ln>
        </p:spPr>
        <p:txBody>
          <a:bodyPr anchorCtr="0" anchor="t" bIns="34275" lIns="68575" spcFirstLastPara="1" rIns="68575" wrap="square" tIns="34275">
            <a:spAutoFit/>
          </a:bodyPr>
          <a:lstStyle/>
          <a:p>
            <a:pPr indent="0" lvl="0" marL="0" rtl="0" algn="l">
              <a:spcBef>
                <a:spcPts val="0"/>
              </a:spcBef>
              <a:spcAft>
                <a:spcPts val="0"/>
              </a:spcAft>
              <a:buClr>
                <a:schemeClr val="dk1"/>
              </a:buClr>
              <a:buSzPts val="1100"/>
              <a:buFont typeface="Arial"/>
              <a:buNone/>
            </a:pPr>
            <a:r>
              <a:rPr b="1" lang="zh-CN" sz="1100">
                <a:solidFill>
                  <a:schemeClr val="dk1"/>
                </a:solidFill>
                <a:latin typeface="Times New Roman"/>
                <a:ea typeface="Times New Roman"/>
                <a:cs typeface="Times New Roman"/>
                <a:sym typeface="Times New Roman"/>
              </a:rPr>
              <a:t>Futher work</a:t>
            </a:r>
            <a:endParaRPr b="1" sz="800">
              <a:solidFill>
                <a:schemeClr val="dk1"/>
              </a:solidFill>
              <a:latin typeface="Times New Roman"/>
              <a:ea typeface="Times New Roman"/>
              <a:cs typeface="Times New Roman"/>
              <a:sym typeface="Times New Roman"/>
            </a:endParaRPr>
          </a:p>
        </p:txBody>
      </p:sp>
      <p:pic>
        <p:nvPicPr>
          <p:cNvPr id="87" name="Google Shape;87;p15"/>
          <p:cNvPicPr preferRelativeResize="0"/>
          <p:nvPr/>
        </p:nvPicPr>
        <p:blipFill>
          <a:blip r:embed="rId4">
            <a:alphaModFix/>
          </a:blip>
          <a:stretch>
            <a:fillRect/>
          </a:stretch>
        </p:blipFill>
        <p:spPr>
          <a:xfrm>
            <a:off x="48526" y="76187"/>
            <a:ext cx="2183424" cy="631150"/>
          </a:xfrm>
          <a:prstGeom prst="rect">
            <a:avLst/>
          </a:prstGeom>
          <a:noFill/>
          <a:ln>
            <a:noFill/>
          </a:ln>
        </p:spPr>
      </p:pic>
      <p:sp>
        <p:nvSpPr>
          <p:cNvPr id="88" name="Google Shape;88;p15"/>
          <p:cNvSpPr txBox="1"/>
          <p:nvPr/>
        </p:nvSpPr>
        <p:spPr>
          <a:xfrm>
            <a:off x="1735150" y="4001300"/>
            <a:ext cx="12675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CN" sz="1000"/>
              <a:t>Clarify the user's usage process and the Sharing personal data framework</a:t>
            </a:r>
            <a:endParaRPr sz="1000"/>
          </a:p>
        </p:txBody>
      </p:sp>
      <p:sp>
        <p:nvSpPr>
          <p:cNvPr id="89" name="Google Shape;89;p15"/>
          <p:cNvSpPr txBox="1"/>
          <p:nvPr/>
        </p:nvSpPr>
        <p:spPr>
          <a:xfrm>
            <a:off x="5379300" y="4034675"/>
            <a:ext cx="1304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1000"/>
              <a:t>Think-alouds and SUS to get user usage data</a:t>
            </a:r>
            <a:endParaRPr sz="1000"/>
          </a:p>
        </p:txBody>
      </p:sp>
      <p:sp>
        <p:nvSpPr>
          <p:cNvPr id="90" name="Google Shape;90;p15"/>
          <p:cNvSpPr txBox="1"/>
          <p:nvPr/>
        </p:nvSpPr>
        <p:spPr>
          <a:xfrm>
            <a:off x="3616175" y="4079375"/>
            <a:ext cx="1149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1000"/>
              <a:t>Display different interfaces of the website</a:t>
            </a:r>
            <a:endParaRPr sz="1000"/>
          </a:p>
        </p:txBody>
      </p:sp>
      <p:sp>
        <p:nvSpPr>
          <p:cNvPr id="91" name="Google Shape;91;p15"/>
          <p:cNvSpPr txBox="1"/>
          <p:nvPr/>
        </p:nvSpPr>
        <p:spPr>
          <a:xfrm>
            <a:off x="7054875" y="4034675"/>
            <a:ext cx="1456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zh-CN" sz="1000">
                <a:solidFill>
                  <a:srgbClr val="2A2B2E"/>
                </a:solidFill>
              </a:rPr>
              <a:t>Iteration &amp; Formal Evaluation&amp;Reflective</a:t>
            </a:r>
            <a:endParaRPr sz="1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THINK ALOUD</a:t>
            </a:r>
            <a:endParaRPr/>
          </a:p>
        </p:txBody>
      </p:sp>
      <p:sp>
        <p:nvSpPr>
          <p:cNvPr id="243" name="Google Shape;243;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1.The background of the login page is relatively simple, and there is not enough success prompt or not obvious after the login is successful.</a:t>
            </a:r>
            <a:endParaRPr/>
          </a:p>
          <a:p>
            <a:pPr indent="0" lvl="0" marL="0" rtl="0" algn="l">
              <a:spcBef>
                <a:spcPts val="1200"/>
              </a:spcBef>
              <a:spcAft>
                <a:spcPts val="0"/>
              </a:spcAft>
              <a:buNone/>
            </a:pPr>
            <a:r>
              <a:rPr lang="zh-CN"/>
              <a:t>2.</a:t>
            </a:r>
            <a:r>
              <a:rPr lang="zh-CN"/>
              <a:t>Added the menu pull-up function on the catalog page of learning subjects, allowing users to increase the size of the learning content section when there is no need to select subjects.</a:t>
            </a:r>
            <a:endParaRPr/>
          </a:p>
          <a:p>
            <a:pPr indent="0" lvl="0" marL="0" rtl="0" algn="l">
              <a:spcBef>
                <a:spcPts val="1200"/>
              </a:spcBef>
              <a:spcAft>
                <a:spcPts val="0"/>
              </a:spcAft>
              <a:buNone/>
            </a:pPr>
            <a:r>
              <a:rPr lang="zh-CN"/>
              <a:t>3.The documents of different subjects are divided or marked with clearer colors, which is convenient for users to quickly find information.</a:t>
            </a:r>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4"/>
          <p:cNvSpPr/>
          <p:nvPr/>
        </p:nvSpPr>
        <p:spPr>
          <a:xfrm>
            <a:off x="3302025" y="1816025"/>
            <a:ext cx="3683700" cy="1835100"/>
          </a:xfrm>
          <a:prstGeom prst="ellipse">
            <a:avLst/>
          </a:prstGeom>
          <a:solidFill>
            <a:srgbClr val="6C92C0">
              <a:alpha val="69800"/>
            </a:srgbClr>
          </a:solidFill>
          <a:ln>
            <a:noFill/>
          </a:ln>
        </p:spPr>
        <p:txBody>
          <a:bodyPr anchorCtr="0" anchor="ctr" bIns="34275" lIns="68575" spcFirstLastPara="1" rIns="68575" wrap="square" tIns="34275">
            <a:noAutofit/>
          </a:bodyPr>
          <a:lstStyle/>
          <a:p>
            <a:pPr indent="0" lvl="0" marL="0" rtl="0" algn="ctr">
              <a:spcBef>
                <a:spcPts val="0"/>
              </a:spcBef>
              <a:spcAft>
                <a:spcPts val="0"/>
              </a:spcAft>
              <a:buNone/>
            </a:pPr>
            <a:r>
              <a:t/>
            </a:r>
            <a:endParaRPr sz="2200">
              <a:solidFill>
                <a:schemeClr val="lt1"/>
              </a:solidFill>
            </a:endParaRPr>
          </a:p>
          <a:p>
            <a:pPr indent="0" lvl="0" marL="0" marR="0" rtl="0" algn="ctr">
              <a:spcBef>
                <a:spcPts val="0"/>
              </a:spcBef>
              <a:spcAft>
                <a:spcPts val="0"/>
              </a:spcAft>
              <a:buNone/>
            </a:pPr>
            <a:r>
              <a:rPr b="1" lang="zh-CN" sz="2800">
                <a:solidFill>
                  <a:schemeClr val="lt1"/>
                </a:solidFill>
              </a:rPr>
              <a:t>Futher work</a:t>
            </a:r>
            <a:endParaRPr b="1" sz="2800">
              <a:solidFill>
                <a:schemeClr val="lt1"/>
              </a:solidFill>
            </a:endParaRPr>
          </a:p>
        </p:txBody>
      </p:sp>
      <p:sp>
        <p:nvSpPr>
          <p:cNvPr id="249" name="Google Shape;249;p34"/>
          <p:cNvSpPr/>
          <p:nvPr/>
        </p:nvSpPr>
        <p:spPr>
          <a:xfrm>
            <a:off x="1694875" y="2147075"/>
            <a:ext cx="1172400" cy="1173000"/>
          </a:xfrm>
          <a:prstGeom prst="ellipse">
            <a:avLst/>
          </a:prstGeom>
          <a:solidFill>
            <a:srgbClr val="48A2A0">
              <a:alpha val="698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50" name="Google Shape;250;p34"/>
          <p:cNvSpPr txBox="1"/>
          <p:nvPr/>
        </p:nvSpPr>
        <p:spPr>
          <a:xfrm>
            <a:off x="768226" y="2415578"/>
            <a:ext cx="2966700" cy="6360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zh-CN" sz="4800">
                <a:solidFill>
                  <a:schemeClr val="lt1"/>
                </a:solidFill>
              </a:rPr>
              <a:t>05</a:t>
            </a:r>
            <a:endParaRPr b="1" sz="4800">
              <a:solidFill>
                <a:schemeClr val="lt1"/>
              </a:solidFill>
            </a:endParaRPr>
          </a:p>
        </p:txBody>
      </p:sp>
      <p:pic>
        <p:nvPicPr>
          <p:cNvPr id="251" name="Google Shape;251;p34"/>
          <p:cNvPicPr preferRelativeResize="0"/>
          <p:nvPr/>
        </p:nvPicPr>
        <p:blipFill>
          <a:blip r:embed="rId3">
            <a:alphaModFix/>
          </a:blip>
          <a:stretch>
            <a:fillRect/>
          </a:stretch>
        </p:blipFill>
        <p:spPr>
          <a:xfrm>
            <a:off x="0" y="0"/>
            <a:ext cx="9144000" cy="783525"/>
          </a:xfrm>
          <a:prstGeom prst="rect">
            <a:avLst/>
          </a:prstGeom>
          <a:noFill/>
          <a:ln>
            <a:noFill/>
          </a:ln>
        </p:spPr>
      </p:pic>
      <p:pic>
        <p:nvPicPr>
          <p:cNvPr id="252" name="Google Shape;252;p34"/>
          <p:cNvPicPr preferRelativeResize="0"/>
          <p:nvPr/>
        </p:nvPicPr>
        <p:blipFill>
          <a:blip r:embed="rId4">
            <a:alphaModFix/>
          </a:blip>
          <a:stretch>
            <a:fillRect/>
          </a:stretch>
        </p:blipFill>
        <p:spPr>
          <a:xfrm>
            <a:off x="48526" y="76187"/>
            <a:ext cx="2183424" cy="6311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5"/>
          <p:cNvSpPr txBox="1"/>
          <p:nvPr/>
        </p:nvSpPr>
        <p:spPr>
          <a:xfrm>
            <a:off x="121488" y="820350"/>
            <a:ext cx="231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CN"/>
              <a:t>F</a:t>
            </a:r>
            <a:r>
              <a:rPr b="1" lang="zh-CN"/>
              <a:t>uther Work</a:t>
            </a:r>
            <a:endParaRPr b="1"/>
          </a:p>
        </p:txBody>
      </p:sp>
      <p:pic>
        <p:nvPicPr>
          <p:cNvPr id="258" name="Google Shape;258;p35"/>
          <p:cNvPicPr preferRelativeResize="0"/>
          <p:nvPr/>
        </p:nvPicPr>
        <p:blipFill>
          <a:blip r:embed="rId3">
            <a:alphaModFix/>
          </a:blip>
          <a:stretch>
            <a:fillRect/>
          </a:stretch>
        </p:blipFill>
        <p:spPr>
          <a:xfrm>
            <a:off x="0" y="0"/>
            <a:ext cx="9144000" cy="783525"/>
          </a:xfrm>
          <a:prstGeom prst="rect">
            <a:avLst/>
          </a:prstGeom>
          <a:noFill/>
          <a:ln>
            <a:noFill/>
          </a:ln>
        </p:spPr>
      </p:pic>
      <p:pic>
        <p:nvPicPr>
          <p:cNvPr id="259" name="Google Shape;259;p35"/>
          <p:cNvPicPr preferRelativeResize="0"/>
          <p:nvPr/>
        </p:nvPicPr>
        <p:blipFill>
          <a:blip r:embed="rId4">
            <a:alphaModFix/>
          </a:blip>
          <a:stretch>
            <a:fillRect/>
          </a:stretch>
        </p:blipFill>
        <p:spPr>
          <a:xfrm>
            <a:off x="48526" y="76187"/>
            <a:ext cx="2183424" cy="631150"/>
          </a:xfrm>
          <a:prstGeom prst="rect">
            <a:avLst/>
          </a:prstGeom>
          <a:noFill/>
          <a:ln>
            <a:noFill/>
          </a:ln>
        </p:spPr>
      </p:pic>
      <p:sp>
        <p:nvSpPr>
          <p:cNvPr id="260" name="Google Shape;260;p35"/>
          <p:cNvSpPr txBox="1"/>
          <p:nvPr/>
        </p:nvSpPr>
        <p:spPr>
          <a:xfrm>
            <a:off x="250550" y="1333575"/>
            <a:ext cx="66837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CN" sz="1200">
                <a:solidFill>
                  <a:srgbClr val="2A2B2E"/>
                </a:solidFill>
                <a:latin typeface="Times New Roman"/>
                <a:ea typeface="Times New Roman"/>
                <a:cs typeface="Times New Roman"/>
                <a:sym typeface="Times New Roman"/>
              </a:rPr>
              <a:t>Iteration &amp; </a:t>
            </a:r>
            <a:r>
              <a:rPr b="1" lang="zh-CN" sz="1200">
                <a:solidFill>
                  <a:srgbClr val="2A2B2E"/>
                </a:solidFill>
                <a:latin typeface="Times New Roman"/>
                <a:ea typeface="Times New Roman"/>
                <a:cs typeface="Times New Roman"/>
                <a:sym typeface="Times New Roman"/>
              </a:rPr>
              <a:t>Formal Evaluation</a:t>
            </a:r>
            <a:endParaRPr b="1" sz="1200">
              <a:solidFill>
                <a:srgbClr val="2A2B2E"/>
              </a:solidFill>
              <a:latin typeface="Times New Roman"/>
              <a:ea typeface="Times New Roman"/>
              <a:cs typeface="Times New Roman"/>
              <a:sym typeface="Times New Roman"/>
            </a:endParaRPr>
          </a:p>
          <a:p>
            <a:pPr indent="-304800" lvl="0" marL="457200" rtl="0" algn="l">
              <a:spcBef>
                <a:spcPts val="0"/>
              </a:spcBef>
              <a:spcAft>
                <a:spcPts val="0"/>
              </a:spcAft>
              <a:buClr>
                <a:srgbClr val="2A2B2E"/>
              </a:buClr>
              <a:buSzPts val="1200"/>
              <a:buFont typeface="Times New Roman"/>
              <a:buChar char="●"/>
            </a:pPr>
            <a:r>
              <a:rPr b="1" lang="zh-CN" sz="1200">
                <a:solidFill>
                  <a:srgbClr val="2A2B2E"/>
                </a:solidFill>
                <a:latin typeface="Times New Roman"/>
                <a:ea typeface="Times New Roman"/>
                <a:cs typeface="Times New Roman"/>
                <a:sym typeface="Times New Roman"/>
              </a:rPr>
              <a:t>Make changes to the interface based on user feedback</a:t>
            </a:r>
            <a:endParaRPr b="1" sz="1200">
              <a:solidFill>
                <a:srgbClr val="2A2B2E"/>
              </a:solidFill>
              <a:latin typeface="Times New Roman"/>
              <a:ea typeface="Times New Roman"/>
              <a:cs typeface="Times New Roman"/>
              <a:sym typeface="Times New Roman"/>
            </a:endParaRPr>
          </a:p>
          <a:p>
            <a:pPr indent="0" lvl="0" marL="457200" rtl="0" algn="l">
              <a:spcBef>
                <a:spcPts val="0"/>
              </a:spcBef>
              <a:spcAft>
                <a:spcPts val="0"/>
              </a:spcAft>
              <a:buNone/>
            </a:pPr>
            <a:r>
              <a:t/>
            </a:r>
            <a:endParaRPr b="1" sz="1200">
              <a:solidFill>
                <a:srgbClr val="2A2B2E"/>
              </a:solidFill>
              <a:latin typeface="Times New Roman"/>
              <a:ea typeface="Times New Roman"/>
              <a:cs typeface="Times New Roman"/>
              <a:sym typeface="Times New Roman"/>
            </a:endParaRPr>
          </a:p>
          <a:p>
            <a:pPr indent="0" lvl="0" marL="0" rtl="0" algn="l">
              <a:spcBef>
                <a:spcPts val="0"/>
              </a:spcBef>
              <a:spcAft>
                <a:spcPts val="0"/>
              </a:spcAft>
              <a:buNone/>
            </a:pPr>
            <a:r>
              <a:rPr b="1" lang="zh-CN" sz="1200">
                <a:solidFill>
                  <a:srgbClr val="2A2B2E"/>
                </a:solidFill>
                <a:latin typeface="Times New Roman"/>
                <a:ea typeface="Times New Roman"/>
                <a:cs typeface="Times New Roman"/>
                <a:sym typeface="Times New Roman"/>
              </a:rPr>
              <a:t>Final Prototype</a:t>
            </a:r>
            <a:endParaRPr b="1" sz="1200">
              <a:solidFill>
                <a:srgbClr val="2A2B2E"/>
              </a:solidFill>
              <a:latin typeface="Times New Roman"/>
              <a:ea typeface="Times New Roman"/>
              <a:cs typeface="Times New Roman"/>
              <a:sym typeface="Times New Roman"/>
            </a:endParaRPr>
          </a:p>
          <a:p>
            <a:pPr indent="-304800" lvl="0" marL="457200" rtl="0" algn="l">
              <a:spcBef>
                <a:spcPts val="0"/>
              </a:spcBef>
              <a:spcAft>
                <a:spcPts val="0"/>
              </a:spcAft>
              <a:buClr>
                <a:srgbClr val="2A2B2E"/>
              </a:buClr>
              <a:buSzPts val="1200"/>
              <a:buFont typeface="Times New Roman"/>
              <a:buChar char="●"/>
            </a:pPr>
            <a:r>
              <a:rPr b="1" lang="zh-CN" sz="1200">
                <a:solidFill>
                  <a:srgbClr val="2A2B2E"/>
                </a:solidFill>
                <a:latin typeface="Times New Roman"/>
                <a:ea typeface="Times New Roman"/>
                <a:cs typeface="Times New Roman"/>
                <a:sym typeface="Times New Roman"/>
              </a:rPr>
              <a:t>Usability assessment</a:t>
            </a:r>
            <a:endParaRPr b="1" sz="1200">
              <a:solidFill>
                <a:srgbClr val="2A2B2E"/>
              </a:solidFill>
              <a:latin typeface="Times New Roman"/>
              <a:ea typeface="Times New Roman"/>
              <a:cs typeface="Times New Roman"/>
              <a:sym typeface="Times New Roman"/>
            </a:endParaRPr>
          </a:p>
          <a:p>
            <a:pPr indent="-304800" lvl="0" marL="457200" rtl="0" algn="l">
              <a:spcBef>
                <a:spcPts val="0"/>
              </a:spcBef>
              <a:spcAft>
                <a:spcPts val="0"/>
              </a:spcAft>
              <a:buClr>
                <a:srgbClr val="2A2B2E"/>
              </a:buClr>
              <a:buSzPts val="1200"/>
              <a:buFont typeface="Times New Roman"/>
              <a:buChar char="●"/>
            </a:pPr>
            <a:r>
              <a:rPr b="1" lang="zh-CN" sz="1200">
                <a:solidFill>
                  <a:srgbClr val="2A2B2E"/>
                </a:solidFill>
                <a:latin typeface="Times New Roman"/>
                <a:ea typeface="Times New Roman"/>
                <a:cs typeface="Times New Roman"/>
                <a:sym typeface="Times New Roman"/>
              </a:rPr>
              <a:t>Ensure that every interface is smooth to use</a:t>
            </a:r>
            <a:endParaRPr b="1" sz="1200">
              <a:solidFill>
                <a:srgbClr val="2A2B2E"/>
              </a:solidFill>
              <a:latin typeface="Times New Roman"/>
              <a:ea typeface="Times New Roman"/>
              <a:cs typeface="Times New Roman"/>
              <a:sym typeface="Times New Roman"/>
            </a:endParaRPr>
          </a:p>
          <a:p>
            <a:pPr indent="0" lvl="0" marL="457200" rtl="0" algn="l">
              <a:spcBef>
                <a:spcPts val="0"/>
              </a:spcBef>
              <a:spcAft>
                <a:spcPts val="0"/>
              </a:spcAft>
              <a:buNone/>
            </a:pPr>
            <a:r>
              <a:t/>
            </a:r>
            <a:endParaRPr b="1" sz="1200">
              <a:solidFill>
                <a:srgbClr val="2A2B2E"/>
              </a:solidFill>
              <a:latin typeface="Times New Roman"/>
              <a:ea typeface="Times New Roman"/>
              <a:cs typeface="Times New Roman"/>
              <a:sym typeface="Times New Roman"/>
            </a:endParaRPr>
          </a:p>
          <a:p>
            <a:pPr indent="0" lvl="0" marL="0" rtl="0" algn="l">
              <a:spcBef>
                <a:spcPts val="0"/>
              </a:spcBef>
              <a:spcAft>
                <a:spcPts val="0"/>
              </a:spcAft>
              <a:buNone/>
            </a:pPr>
            <a:r>
              <a:rPr b="1" lang="zh-CN" sz="1200">
                <a:solidFill>
                  <a:srgbClr val="2A2B2E"/>
                </a:solidFill>
                <a:highlight>
                  <a:srgbClr val="FFFFFF"/>
                </a:highlight>
                <a:latin typeface="Times New Roman"/>
                <a:ea typeface="Times New Roman"/>
                <a:cs typeface="Times New Roman"/>
                <a:sym typeface="Times New Roman"/>
              </a:rPr>
              <a:t>Reflect to gain experience</a:t>
            </a:r>
            <a:endParaRPr b="1" sz="1200">
              <a:solidFill>
                <a:srgbClr val="2A2B2E"/>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rgbClr val="2A2B2E"/>
              </a:buClr>
              <a:buSzPts val="1200"/>
              <a:buFont typeface="Times New Roman"/>
              <a:buChar char="●"/>
            </a:pPr>
            <a:r>
              <a:rPr b="1" lang="zh-CN" sz="1200">
                <a:solidFill>
                  <a:srgbClr val="2A2B2E"/>
                </a:solidFill>
                <a:latin typeface="Times New Roman"/>
                <a:ea typeface="Times New Roman"/>
                <a:cs typeface="Times New Roman"/>
                <a:sym typeface="Times New Roman"/>
              </a:rPr>
              <a:t>Reflective process and flow</a:t>
            </a:r>
            <a:endParaRPr b="1" sz="1200">
              <a:solidFill>
                <a:srgbClr val="2A2B2E"/>
              </a:solidFill>
              <a:latin typeface="Times New Roman"/>
              <a:ea typeface="Times New Roman"/>
              <a:cs typeface="Times New Roman"/>
              <a:sym typeface="Times New Roman"/>
            </a:endParaRPr>
          </a:p>
          <a:p>
            <a:pPr indent="0" lvl="0" marL="457200" rtl="0" algn="l">
              <a:spcBef>
                <a:spcPts val="0"/>
              </a:spcBef>
              <a:spcAft>
                <a:spcPts val="0"/>
              </a:spcAft>
              <a:buNone/>
            </a:pPr>
            <a:r>
              <a:t/>
            </a:r>
            <a:endParaRPr b="1" sz="1200">
              <a:solidFill>
                <a:srgbClr val="2A2B2E"/>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zh-CN" sz="1200">
                <a:solidFill>
                  <a:srgbClr val="2A2B2E"/>
                </a:solidFill>
                <a:latin typeface="Times New Roman"/>
                <a:ea typeface="Times New Roman"/>
                <a:cs typeface="Times New Roman"/>
                <a:sym typeface="Times New Roman"/>
              </a:rPr>
              <a:t> </a:t>
            </a:r>
            <a:endParaRPr b="1" sz="1200">
              <a:solidFill>
                <a:srgbClr val="2A2B2E"/>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6"/>
          <p:cNvSpPr/>
          <p:nvPr/>
        </p:nvSpPr>
        <p:spPr>
          <a:xfrm>
            <a:off x="3302025" y="1816025"/>
            <a:ext cx="3683700" cy="1835100"/>
          </a:xfrm>
          <a:prstGeom prst="ellipse">
            <a:avLst/>
          </a:prstGeom>
          <a:solidFill>
            <a:srgbClr val="6C92C0">
              <a:alpha val="69800"/>
            </a:srgbClr>
          </a:solidFill>
          <a:ln>
            <a:noFill/>
          </a:ln>
        </p:spPr>
        <p:txBody>
          <a:bodyPr anchorCtr="0" anchor="ctr" bIns="34275" lIns="68575" spcFirstLastPara="1" rIns="68575" wrap="square" tIns="34275">
            <a:noAutofit/>
          </a:bodyPr>
          <a:lstStyle/>
          <a:p>
            <a:pPr indent="0" lvl="0" marL="0" rtl="0" algn="ctr">
              <a:spcBef>
                <a:spcPts val="0"/>
              </a:spcBef>
              <a:spcAft>
                <a:spcPts val="0"/>
              </a:spcAft>
              <a:buNone/>
            </a:pPr>
            <a:r>
              <a:t/>
            </a:r>
            <a:endParaRPr sz="2200">
              <a:solidFill>
                <a:schemeClr val="lt1"/>
              </a:solidFill>
            </a:endParaRPr>
          </a:p>
          <a:p>
            <a:pPr indent="0" lvl="0" marL="0" marR="0" rtl="0" algn="ctr">
              <a:spcBef>
                <a:spcPts val="0"/>
              </a:spcBef>
              <a:spcAft>
                <a:spcPts val="0"/>
              </a:spcAft>
              <a:buNone/>
            </a:pPr>
            <a:r>
              <a:rPr lang="zh-CN" sz="2200">
                <a:solidFill>
                  <a:schemeClr val="lt1"/>
                </a:solidFill>
              </a:rPr>
              <a:t>		</a:t>
            </a:r>
            <a:r>
              <a:rPr b="1" lang="zh-CN" sz="2800">
                <a:solidFill>
                  <a:schemeClr val="lt1"/>
                </a:solidFill>
              </a:rPr>
              <a:t>Background  and Research</a:t>
            </a:r>
            <a:endParaRPr b="1" sz="2800">
              <a:solidFill>
                <a:schemeClr val="lt1"/>
              </a:solidFill>
            </a:endParaRPr>
          </a:p>
        </p:txBody>
      </p:sp>
      <p:sp>
        <p:nvSpPr>
          <p:cNvPr id="97" name="Google Shape;97;p16"/>
          <p:cNvSpPr/>
          <p:nvPr/>
        </p:nvSpPr>
        <p:spPr>
          <a:xfrm>
            <a:off x="1694875" y="2147075"/>
            <a:ext cx="1172400" cy="1173000"/>
          </a:xfrm>
          <a:prstGeom prst="ellipse">
            <a:avLst/>
          </a:prstGeom>
          <a:solidFill>
            <a:srgbClr val="48A2A0">
              <a:alpha val="698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98" name="Google Shape;98;p16"/>
          <p:cNvSpPr txBox="1"/>
          <p:nvPr/>
        </p:nvSpPr>
        <p:spPr>
          <a:xfrm>
            <a:off x="768226" y="2415578"/>
            <a:ext cx="2966700" cy="6360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zh-CN" sz="4800">
                <a:solidFill>
                  <a:schemeClr val="lt1"/>
                </a:solidFill>
              </a:rPr>
              <a:t>01</a:t>
            </a:r>
            <a:endParaRPr b="1" sz="4800">
              <a:solidFill>
                <a:schemeClr val="lt1"/>
              </a:solidFill>
            </a:endParaRPr>
          </a:p>
        </p:txBody>
      </p:sp>
      <p:sp>
        <p:nvSpPr>
          <p:cNvPr id="99" name="Google Shape;99;p16"/>
          <p:cNvSpPr txBox="1"/>
          <p:nvPr/>
        </p:nvSpPr>
        <p:spPr>
          <a:xfrm>
            <a:off x="5577863" y="2742875"/>
            <a:ext cx="624900" cy="5772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t/>
            </a:r>
            <a:endParaRPr b="1" sz="3300">
              <a:solidFill>
                <a:schemeClr val="lt1"/>
              </a:solidFill>
              <a:latin typeface="Arial"/>
              <a:ea typeface="Arial"/>
              <a:cs typeface="Arial"/>
              <a:sym typeface="Arial"/>
            </a:endParaRPr>
          </a:p>
        </p:txBody>
      </p:sp>
      <p:pic>
        <p:nvPicPr>
          <p:cNvPr id="100" name="Google Shape;100;p16"/>
          <p:cNvPicPr preferRelativeResize="0"/>
          <p:nvPr/>
        </p:nvPicPr>
        <p:blipFill>
          <a:blip r:embed="rId3">
            <a:alphaModFix/>
          </a:blip>
          <a:stretch>
            <a:fillRect/>
          </a:stretch>
        </p:blipFill>
        <p:spPr>
          <a:xfrm>
            <a:off x="0" y="0"/>
            <a:ext cx="9144000" cy="783525"/>
          </a:xfrm>
          <a:prstGeom prst="rect">
            <a:avLst/>
          </a:prstGeom>
          <a:noFill/>
          <a:ln>
            <a:noFill/>
          </a:ln>
        </p:spPr>
      </p:pic>
      <p:pic>
        <p:nvPicPr>
          <p:cNvPr id="101" name="Google Shape;101;p16"/>
          <p:cNvPicPr preferRelativeResize="0"/>
          <p:nvPr/>
        </p:nvPicPr>
        <p:blipFill>
          <a:blip r:embed="rId4">
            <a:alphaModFix/>
          </a:blip>
          <a:stretch>
            <a:fillRect/>
          </a:stretch>
        </p:blipFill>
        <p:spPr>
          <a:xfrm>
            <a:off x="48526" y="76187"/>
            <a:ext cx="2183424" cy="631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7"/>
          <p:cNvSpPr txBox="1"/>
          <p:nvPr/>
        </p:nvSpPr>
        <p:spPr>
          <a:xfrm>
            <a:off x="407850" y="963225"/>
            <a:ext cx="7314900" cy="210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b="1" lang="zh-CN">
                <a:solidFill>
                  <a:schemeClr val="dk1"/>
                </a:solidFill>
                <a:latin typeface="Times New Roman"/>
                <a:ea typeface="Times New Roman"/>
                <a:cs typeface="Times New Roman"/>
                <a:sym typeface="Times New Roman"/>
              </a:rPr>
              <a:t>Background：</a:t>
            </a:r>
            <a:r>
              <a:rPr lang="zh-CN" sz="1600">
                <a:solidFill>
                  <a:schemeClr val="dk1"/>
                </a:solidFill>
                <a:latin typeface="Times New Roman"/>
                <a:ea typeface="Times New Roman"/>
                <a:cs typeface="Times New Roman"/>
                <a:sym typeface="Times New Roman"/>
              </a:rPr>
              <a:t>The impact of the  covid-19 epidemic has forced many students to accept the online education model, and this unpracticed online teaching model has put a lot of pressure on the quality of teaching.</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p:txBody>
      </p:sp>
      <p:sp>
        <p:nvSpPr>
          <p:cNvPr id="107" name="Google Shape;107;p17"/>
          <p:cNvSpPr txBox="1"/>
          <p:nvPr/>
        </p:nvSpPr>
        <p:spPr>
          <a:xfrm>
            <a:off x="4811450" y="1850025"/>
            <a:ext cx="179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08" name="Google Shape;108;p17"/>
          <p:cNvPicPr preferRelativeResize="0"/>
          <p:nvPr/>
        </p:nvPicPr>
        <p:blipFill>
          <a:blip r:embed="rId3">
            <a:alphaModFix/>
          </a:blip>
          <a:stretch>
            <a:fillRect/>
          </a:stretch>
        </p:blipFill>
        <p:spPr>
          <a:xfrm>
            <a:off x="0" y="0"/>
            <a:ext cx="9144000" cy="783525"/>
          </a:xfrm>
          <a:prstGeom prst="rect">
            <a:avLst/>
          </a:prstGeom>
          <a:noFill/>
          <a:ln>
            <a:noFill/>
          </a:ln>
        </p:spPr>
      </p:pic>
      <p:pic>
        <p:nvPicPr>
          <p:cNvPr id="109" name="Google Shape;109;p17"/>
          <p:cNvPicPr preferRelativeResize="0"/>
          <p:nvPr/>
        </p:nvPicPr>
        <p:blipFill>
          <a:blip r:embed="rId4">
            <a:alphaModFix/>
          </a:blip>
          <a:stretch>
            <a:fillRect/>
          </a:stretch>
        </p:blipFill>
        <p:spPr>
          <a:xfrm>
            <a:off x="48526" y="76187"/>
            <a:ext cx="2183424" cy="631150"/>
          </a:xfrm>
          <a:prstGeom prst="rect">
            <a:avLst/>
          </a:prstGeom>
          <a:noFill/>
          <a:ln>
            <a:noFill/>
          </a:ln>
        </p:spPr>
      </p:pic>
      <p:sp>
        <p:nvSpPr>
          <p:cNvPr id="110" name="Google Shape;110;p17"/>
          <p:cNvSpPr txBox="1"/>
          <p:nvPr/>
        </p:nvSpPr>
        <p:spPr>
          <a:xfrm>
            <a:off x="407850" y="2263950"/>
            <a:ext cx="71994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CN">
                <a:latin typeface="Times New Roman"/>
                <a:ea typeface="Times New Roman"/>
                <a:cs typeface="Times New Roman"/>
                <a:sym typeface="Times New Roman"/>
              </a:rPr>
              <a:t>Through research and interviews, it was identified that the main difficulties of users were focused on：</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zh-CN">
                <a:latin typeface="Times New Roman"/>
                <a:ea typeface="Times New Roman"/>
                <a:cs typeface="Times New Roman"/>
                <a:sym typeface="Times New Roman"/>
              </a:rPr>
              <a:t>Bad learning environment</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zh-CN">
                <a:latin typeface="Times New Roman"/>
                <a:ea typeface="Times New Roman"/>
                <a:cs typeface="Times New Roman"/>
                <a:sym typeface="Times New Roman"/>
              </a:rPr>
              <a:t>Lack of discipline and reduced concentration</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zh-CN">
                <a:latin typeface="Times New Roman"/>
                <a:ea typeface="Times New Roman"/>
                <a:cs typeface="Times New Roman"/>
                <a:sym typeface="Times New Roman"/>
              </a:rPr>
              <a:t>Loss of school socialization</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zh-CN">
                <a:latin typeface="Times New Roman"/>
                <a:ea typeface="Times New Roman"/>
                <a:cs typeface="Times New Roman"/>
                <a:sym typeface="Times New Roman"/>
              </a:rPr>
              <a:t>Inability to ask tutor questions in a timely manner</a:t>
            </a:r>
            <a:endParaRPr>
              <a:latin typeface="Times New Roman"/>
              <a:ea typeface="Times New Roman"/>
              <a:cs typeface="Times New Roman"/>
              <a:sym typeface="Times New Roman"/>
            </a:endParaRPr>
          </a:p>
          <a:p>
            <a:pPr indent="0" lvl="0" marL="0" rtl="0" algn="l">
              <a:spcBef>
                <a:spcPts val="0"/>
              </a:spcBef>
              <a:spcAft>
                <a:spcPts val="0"/>
              </a:spcAft>
              <a:buNone/>
            </a:pPr>
            <a:r>
              <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nvSpPr>
        <p:spPr>
          <a:xfrm>
            <a:off x="385725" y="1245375"/>
            <a:ext cx="3011400" cy="4443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1200"/>
              </a:spcBef>
              <a:spcAft>
                <a:spcPts val="0"/>
              </a:spcAft>
              <a:buClr>
                <a:schemeClr val="dk1"/>
              </a:buClr>
              <a:buSzPts val="1400"/>
              <a:buFont typeface="Times New Roman"/>
              <a:buChar char="●"/>
            </a:pPr>
            <a:r>
              <a:rPr lang="zh-CN">
                <a:solidFill>
                  <a:schemeClr val="dk1"/>
                </a:solidFill>
                <a:latin typeface="Times New Roman"/>
                <a:ea typeface="Times New Roman"/>
                <a:cs typeface="Times New Roman"/>
                <a:sym typeface="Times New Roman"/>
              </a:rPr>
              <a:t>we propose to achieve a learning progress sharing platform to improve the quality of online education by encouraging interaction between students</a:t>
            </a:r>
            <a:endParaRPr>
              <a:solidFill>
                <a:schemeClr val="dk1"/>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1200"/>
              </a:spcBef>
              <a:spcAft>
                <a:spcPts val="0"/>
              </a:spcAft>
              <a:buClr>
                <a:schemeClr val="dk1"/>
              </a:buClr>
              <a:buSzPts val="1400"/>
              <a:buFont typeface="Times New Roman"/>
              <a:buChar char="●"/>
            </a:pPr>
            <a:r>
              <a:rPr lang="zh-CN">
                <a:solidFill>
                  <a:schemeClr val="dk1"/>
                </a:solidFill>
                <a:latin typeface="Times New Roman"/>
                <a:ea typeface="Times New Roman"/>
                <a:cs typeface="Times New Roman"/>
                <a:sym typeface="Times New Roman"/>
              </a:rPr>
              <a:t>Project aims：help students improve the quality of learning and maintain their enthusiasm for learning</a:t>
            </a:r>
            <a:endParaRPr>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p:txBody>
      </p:sp>
      <p:sp>
        <p:nvSpPr>
          <p:cNvPr id="116" name="Google Shape;116;p18"/>
          <p:cNvSpPr txBox="1"/>
          <p:nvPr/>
        </p:nvSpPr>
        <p:spPr>
          <a:xfrm>
            <a:off x="3855925" y="1585750"/>
            <a:ext cx="231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17" name="Google Shape;117;p18"/>
          <p:cNvSpPr txBox="1"/>
          <p:nvPr/>
        </p:nvSpPr>
        <p:spPr>
          <a:xfrm>
            <a:off x="4811450" y="1174100"/>
            <a:ext cx="3363300" cy="370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b="1" lang="zh-CN">
                <a:solidFill>
                  <a:schemeClr val="dk1"/>
                </a:solidFill>
                <a:latin typeface="Times New Roman"/>
                <a:ea typeface="Times New Roman"/>
                <a:cs typeface="Times New Roman"/>
                <a:sym typeface="Times New Roman"/>
              </a:rPr>
              <a:t>Main function</a:t>
            </a:r>
            <a:endParaRPr b="1">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zh-CN">
                <a:solidFill>
                  <a:schemeClr val="dk1"/>
                </a:solidFill>
                <a:latin typeface="Times New Roman"/>
                <a:ea typeface="Times New Roman"/>
                <a:cs typeface="Times New Roman"/>
                <a:sym typeface="Times New Roman"/>
              </a:rPr>
              <a:t>Information notification</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1200"/>
              </a:spcBef>
              <a:spcAft>
                <a:spcPts val="0"/>
              </a:spcAft>
              <a:buClr>
                <a:schemeClr val="dk1"/>
              </a:buClr>
              <a:buSzPts val="1400"/>
              <a:buFont typeface="Times New Roman"/>
              <a:buChar char="●"/>
            </a:pPr>
            <a:r>
              <a:rPr lang="zh-CN">
                <a:solidFill>
                  <a:schemeClr val="dk1"/>
                </a:solidFill>
                <a:latin typeface="Times New Roman"/>
                <a:ea typeface="Times New Roman"/>
                <a:cs typeface="Times New Roman"/>
                <a:sym typeface="Times New Roman"/>
              </a:rPr>
              <a:t>view course content </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zh-CN">
                <a:solidFill>
                  <a:schemeClr val="dk1"/>
                </a:solidFill>
                <a:highlight>
                  <a:srgbClr val="FFFFFF"/>
                </a:highlight>
                <a:latin typeface="Times New Roman"/>
                <a:ea typeface="Times New Roman"/>
                <a:cs typeface="Times New Roman"/>
                <a:sym typeface="Times New Roman"/>
              </a:rPr>
              <a:t>assessment reminder</a:t>
            </a:r>
            <a:endParaRPr>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zh-CN">
                <a:solidFill>
                  <a:schemeClr val="dk1"/>
                </a:solidFill>
                <a:latin typeface="Times New Roman"/>
                <a:ea typeface="Times New Roman"/>
                <a:cs typeface="Times New Roman"/>
                <a:sym typeface="Times New Roman"/>
              </a:rPr>
              <a:t>Online discussion</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1200"/>
              </a:spcBef>
              <a:spcAft>
                <a:spcPts val="0"/>
              </a:spcAft>
              <a:buClr>
                <a:schemeClr val="dk1"/>
              </a:buClr>
              <a:buSzPts val="1400"/>
              <a:buFont typeface="Times New Roman"/>
              <a:buChar char="●"/>
            </a:pPr>
            <a:r>
              <a:rPr lang="zh-CN">
                <a:solidFill>
                  <a:schemeClr val="dk1"/>
                </a:solidFill>
                <a:latin typeface="Times New Roman"/>
                <a:ea typeface="Times New Roman"/>
                <a:cs typeface="Times New Roman"/>
                <a:sym typeface="Times New Roman"/>
              </a:rPr>
              <a:t>social part:personal information,chat</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zh-CN">
                <a:solidFill>
                  <a:schemeClr val="dk1"/>
                </a:solidFill>
                <a:latin typeface="Times New Roman"/>
                <a:ea typeface="Times New Roman"/>
                <a:cs typeface="Times New Roman"/>
                <a:sym typeface="Times New Roman"/>
              </a:rPr>
              <a:t>study group view</a:t>
            </a:r>
            <a:endParaRPr>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zh-CN">
                <a:solidFill>
                  <a:schemeClr val="dk1"/>
                </a:solidFill>
                <a:latin typeface="Times New Roman"/>
                <a:ea typeface="Times New Roman"/>
                <a:cs typeface="Times New Roman"/>
                <a:sym typeface="Times New Roman"/>
              </a:rPr>
              <a:t>Progress sharing</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1200"/>
              </a:spcBef>
              <a:spcAft>
                <a:spcPts val="0"/>
              </a:spcAft>
              <a:buClr>
                <a:schemeClr val="dk1"/>
              </a:buClr>
              <a:buSzPts val="1400"/>
              <a:buFont typeface="Times New Roman"/>
              <a:buChar char="●"/>
            </a:pPr>
            <a:r>
              <a:rPr lang="zh-CN">
                <a:solidFill>
                  <a:schemeClr val="dk1"/>
                </a:solidFill>
                <a:latin typeface="Times New Roman"/>
                <a:ea typeface="Times New Roman"/>
                <a:cs typeface="Times New Roman"/>
                <a:sym typeface="Times New Roman"/>
              </a:rPr>
              <a:t>share study notes</a:t>
            </a:r>
            <a:endParaRPr>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Clr>
                <a:schemeClr val="dk1"/>
              </a:buClr>
              <a:buSzPts val="1100"/>
              <a:buFont typeface="Arial"/>
              <a:buNone/>
            </a:pPr>
            <a:r>
              <a:t/>
            </a:r>
            <a:endParaRPr/>
          </a:p>
        </p:txBody>
      </p:sp>
      <p:sp>
        <p:nvSpPr>
          <p:cNvPr id="118" name="Google Shape;118;p18"/>
          <p:cNvSpPr txBox="1"/>
          <p:nvPr/>
        </p:nvSpPr>
        <p:spPr>
          <a:xfrm>
            <a:off x="4811450" y="1850025"/>
            <a:ext cx="179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19" name="Google Shape;119;p18"/>
          <p:cNvPicPr preferRelativeResize="0"/>
          <p:nvPr/>
        </p:nvPicPr>
        <p:blipFill>
          <a:blip r:embed="rId3">
            <a:alphaModFix/>
          </a:blip>
          <a:stretch>
            <a:fillRect/>
          </a:stretch>
        </p:blipFill>
        <p:spPr>
          <a:xfrm>
            <a:off x="0" y="0"/>
            <a:ext cx="9144000" cy="783525"/>
          </a:xfrm>
          <a:prstGeom prst="rect">
            <a:avLst/>
          </a:prstGeom>
          <a:noFill/>
          <a:ln>
            <a:noFill/>
          </a:ln>
        </p:spPr>
      </p:pic>
      <p:pic>
        <p:nvPicPr>
          <p:cNvPr id="120" name="Google Shape;120;p18"/>
          <p:cNvPicPr preferRelativeResize="0"/>
          <p:nvPr/>
        </p:nvPicPr>
        <p:blipFill>
          <a:blip r:embed="rId4">
            <a:alphaModFix/>
          </a:blip>
          <a:stretch>
            <a:fillRect/>
          </a:stretch>
        </p:blipFill>
        <p:spPr>
          <a:xfrm>
            <a:off x="48526" y="76187"/>
            <a:ext cx="2183424" cy="631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nvSpPr>
        <p:spPr>
          <a:xfrm>
            <a:off x="3855925" y="1585750"/>
            <a:ext cx="231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26" name="Google Shape;126;p19"/>
          <p:cNvSpPr txBox="1"/>
          <p:nvPr/>
        </p:nvSpPr>
        <p:spPr>
          <a:xfrm>
            <a:off x="4811450" y="1850025"/>
            <a:ext cx="179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27" name="Google Shape;127;p19"/>
          <p:cNvPicPr preferRelativeResize="0"/>
          <p:nvPr/>
        </p:nvPicPr>
        <p:blipFill>
          <a:blip r:embed="rId3">
            <a:alphaModFix/>
          </a:blip>
          <a:stretch>
            <a:fillRect/>
          </a:stretch>
        </p:blipFill>
        <p:spPr>
          <a:xfrm>
            <a:off x="0" y="0"/>
            <a:ext cx="9144000" cy="783525"/>
          </a:xfrm>
          <a:prstGeom prst="rect">
            <a:avLst/>
          </a:prstGeom>
          <a:noFill/>
          <a:ln>
            <a:noFill/>
          </a:ln>
        </p:spPr>
      </p:pic>
      <p:pic>
        <p:nvPicPr>
          <p:cNvPr id="128" name="Google Shape;128;p19"/>
          <p:cNvPicPr preferRelativeResize="0"/>
          <p:nvPr/>
        </p:nvPicPr>
        <p:blipFill>
          <a:blip r:embed="rId4">
            <a:alphaModFix/>
          </a:blip>
          <a:stretch>
            <a:fillRect/>
          </a:stretch>
        </p:blipFill>
        <p:spPr>
          <a:xfrm>
            <a:off x="48526" y="76187"/>
            <a:ext cx="2183424" cy="631150"/>
          </a:xfrm>
          <a:prstGeom prst="rect">
            <a:avLst/>
          </a:prstGeom>
          <a:noFill/>
          <a:ln>
            <a:noFill/>
          </a:ln>
        </p:spPr>
      </p:pic>
      <p:sp>
        <p:nvSpPr>
          <p:cNvPr id="129" name="Google Shape;129;p19"/>
          <p:cNvSpPr txBox="1"/>
          <p:nvPr/>
        </p:nvSpPr>
        <p:spPr>
          <a:xfrm>
            <a:off x="0" y="783525"/>
            <a:ext cx="803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CN"/>
              <a:t>R</a:t>
            </a:r>
            <a:r>
              <a:rPr b="1" lang="zh-CN"/>
              <a:t>equirements for the concept</a:t>
            </a:r>
            <a:endParaRPr b="1"/>
          </a:p>
        </p:txBody>
      </p:sp>
      <p:sp>
        <p:nvSpPr>
          <p:cNvPr id="130" name="Google Shape;130;p19"/>
          <p:cNvSpPr txBox="1"/>
          <p:nvPr/>
        </p:nvSpPr>
        <p:spPr>
          <a:xfrm>
            <a:off x="125275" y="1183725"/>
            <a:ext cx="6838500" cy="3710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zh-CN" sz="1100">
                <a:solidFill>
                  <a:schemeClr val="dk1"/>
                </a:solidFill>
              </a:rPr>
              <a:t>Problem statement</a:t>
            </a:r>
            <a:endParaRPr b="1" sz="1100">
              <a:solidFill>
                <a:schemeClr val="dk1"/>
              </a:solidFill>
            </a:endParaRPr>
          </a:p>
          <a:p>
            <a:pPr indent="0" lvl="0" marL="0" rtl="0" algn="just">
              <a:lnSpc>
                <a:spcPct val="115000"/>
              </a:lnSpc>
              <a:spcBef>
                <a:spcPts val="0"/>
              </a:spcBef>
              <a:spcAft>
                <a:spcPts val="0"/>
              </a:spcAft>
              <a:buNone/>
            </a:pPr>
            <a:r>
              <a:rPr lang="zh-CN" sz="1100">
                <a:solidFill>
                  <a:schemeClr val="dk1"/>
                </a:solidFill>
              </a:rPr>
              <a:t>Possible solution: add social function board, share class notes, group communication interface.</a:t>
            </a:r>
            <a:endParaRPr sz="1100">
              <a:solidFill>
                <a:schemeClr val="dk1"/>
              </a:solidFill>
            </a:endParaRPr>
          </a:p>
          <a:p>
            <a:pPr indent="0" lvl="0" marL="0" rtl="0" algn="just">
              <a:lnSpc>
                <a:spcPct val="115000"/>
              </a:lnSpc>
              <a:spcBef>
                <a:spcPts val="0"/>
              </a:spcBef>
              <a:spcAft>
                <a:spcPts val="0"/>
              </a:spcAft>
              <a:buNone/>
            </a:pPr>
            <a:r>
              <a:t/>
            </a:r>
            <a:endParaRPr sz="1100">
              <a:solidFill>
                <a:schemeClr val="dk1"/>
              </a:solidFill>
            </a:endParaRPr>
          </a:p>
          <a:p>
            <a:pPr indent="0" lvl="0" marL="0" rtl="0" algn="just">
              <a:lnSpc>
                <a:spcPct val="115000"/>
              </a:lnSpc>
              <a:spcBef>
                <a:spcPts val="0"/>
              </a:spcBef>
              <a:spcAft>
                <a:spcPts val="0"/>
              </a:spcAft>
              <a:buNone/>
            </a:pPr>
            <a:r>
              <a:rPr b="1" lang="zh-CN" sz="1100">
                <a:solidFill>
                  <a:schemeClr val="dk1"/>
                </a:solidFill>
              </a:rPr>
              <a:t>What is this platform for?</a:t>
            </a:r>
            <a:endParaRPr b="1" sz="1100">
              <a:solidFill>
                <a:schemeClr val="dk1"/>
              </a:solidFill>
            </a:endParaRPr>
          </a:p>
          <a:p>
            <a:pPr indent="0" lvl="0" marL="0" rtl="0" algn="just">
              <a:lnSpc>
                <a:spcPct val="115000"/>
              </a:lnSpc>
              <a:spcBef>
                <a:spcPts val="0"/>
              </a:spcBef>
              <a:spcAft>
                <a:spcPts val="0"/>
              </a:spcAft>
              <a:buNone/>
            </a:pPr>
            <a:r>
              <a:rPr lang="zh-CN" sz="1100">
                <a:solidFill>
                  <a:schemeClr val="dk1"/>
                </a:solidFill>
              </a:rPr>
              <a:t>Develop a shared learning platform that is used primarily through a website. To improve the learning experience of distance education users. Improve learning efficiency, increase socialization on campus and share their learning process.</a:t>
            </a:r>
            <a:endParaRPr sz="1100">
              <a:solidFill>
                <a:schemeClr val="dk1"/>
              </a:solidFill>
            </a:endParaRPr>
          </a:p>
          <a:p>
            <a:pPr indent="0" lvl="0" marL="0" rtl="0" algn="just">
              <a:lnSpc>
                <a:spcPct val="115000"/>
              </a:lnSpc>
              <a:spcBef>
                <a:spcPts val="0"/>
              </a:spcBef>
              <a:spcAft>
                <a:spcPts val="0"/>
              </a:spcAft>
              <a:buNone/>
            </a:pPr>
            <a:r>
              <a:t/>
            </a:r>
            <a:endParaRPr sz="1100">
              <a:solidFill>
                <a:schemeClr val="dk1"/>
              </a:solidFill>
            </a:endParaRPr>
          </a:p>
          <a:p>
            <a:pPr indent="0" lvl="0" marL="0" rtl="0" algn="just">
              <a:lnSpc>
                <a:spcPct val="115000"/>
              </a:lnSpc>
              <a:spcBef>
                <a:spcPts val="0"/>
              </a:spcBef>
              <a:spcAft>
                <a:spcPts val="0"/>
              </a:spcAft>
              <a:buNone/>
            </a:pPr>
            <a:r>
              <a:rPr b="1" lang="zh-CN" sz="1100">
                <a:solidFill>
                  <a:schemeClr val="dk1"/>
                </a:solidFill>
              </a:rPr>
              <a:t>Interaction models:</a:t>
            </a:r>
            <a:endParaRPr b="1" sz="1100">
              <a:solidFill>
                <a:schemeClr val="dk1"/>
              </a:solidFill>
            </a:endParaRPr>
          </a:p>
          <a:p>
            <a:pPr indent="0" lvl="0" marL="0" rtl="0" algn="just">
              <a:lnSpc>
                <a:spcPct val="115000"/>
              </a:lnSpc>
              <a:spcBef>
                <a:spcPts val="0"/>
              </a:spcBef>
              <a:spcAft>
                <a:spcPts val="0"/>
              </a:spcAft>
              <a:buNone/>
            </a:pPr>
            <a:r>
              <a:rPr lang="zh-CN" sz="1100">
                <a:solidFill>
                  <a:schemeClr val="dk1"/>
                </a:solidFill>
              </a:rPr>
              <a:t>click button，typing information，pull up and down the page，search，browse</a:t>
            </a:r>
            <a:endParaRPr sz="1100">
              <a:solidFill>
                <a:schemeClr val="dk1"/>
              </a:solidFill>
            </a:endParaRPr>
          </a:p>
          <a:p>
            <a:pPr indent="0" lvl="0" marL="0" rtl="0" algn="just">
              <a:lnSpc>
                <a:spcPct val="115000"/>
              </a:lnSpc>
              <a:spcBef>
                <a:spcPts val="0"/>
              </a:spcBef>
              <a:spcAft>
                <a:spcPts val="0"/>
              </a:spcAft>
              <a:buNone/>
            </a:pPr>
            <a:r>
              <a:t/>
            </a:r>
            <a:endParaRPr sz="1100">
              <a:solidFill>
                <a:schemeClr val="dk1"/>
              </a:solidFill>
            </a:endParaRPr>
          </a:p>
          <a:p>
            <a:pPr indent="0" lvl="0" marL="0" rtl="0" algn="just">
              <a:lnSpc>
                <a:spcPct val="115000"/>
              </a:lnSpc>
              <a:spcBef>
                <a:spcPts val="0"/>
              </a:spcBef>
              <a:spcAft>
                <a:spcPts val="0"/>
              </a:spcAft>
              <a:buNone/>
            </a:pPr>
            <a:r>
              <a:rPr b="1" lang="zh-CN" sz="1100">
                <a:solidFill>
                  <a:schemeClr val="dk1"/>
                </a:solidFill>
              </a:rPr>
              <a:t>Key interface metaphors：</a:t>
            </a:r>
            <a:endParaRPr sz="1100">
              <a:solidFill>
                <a:schemeClr val="dk1"/>
              </a:solidFill>
            </a:endParaRPr>
          </a:p>
          <a:p>
            <a:pPr indent="0" lvl="0" marL="0" rtl="0" algn="just">
              <a:lnSpc>
                <a:spcPct val="115000"/>
              </a:lnSpc>
              <a:spcBef>
                <a:spcPts val="0"/>
              </a:spcBef>
              <a:spcAft>
                <a:spcPts val="0"/>
              </a:spcAft>
              <a:buNone/>
            </a:pPr>
            <a:r>
              <a:rPr lang="zh-CN" sz="1100">
                <a:solidFill>
                  <a:schemeClr val="dk1"/>
                </a:solidFill>
              </a:rPr>
              <a:t>usage flow is similar to the traditional interface，icons</a:t>
            </a:r>
            <a:endParaRPr sz="1100">
              <a:solidFill>
                <a:schemeClr val="dk1"/>
              </a:solidFill>
            </a:endParaRPr>
          </a:p>
          <a:p>
            <a:pPr indent="0" lvl="0" marL="0" rtl="0" algn="just">
              <a:lnSpc>
                <a:spcPct val="115000"/>
              </a:lnSpc>
              <a:spcBef>
                <a:spcPts val="0"/>
              </a:spcBef>
              <a:spcAft>
                <a:spcPts val="0"/>
              </a:spcAft>
              <a:buNone/>
            </a:pPr>
            <a:r>
              <a:t/>
            </a:r>
            <a:endParaRPr sz="1100">
              <a:solidFill>
                <a:schemeClr val="dk1"/>
              </a:solidFill>
            </a:endParaRPr>
          </a:p>
          <a:p>
            <a:pPr indent="0" lvl="0" marL="0" rtl="0" algn="just">
              <a:lnSpc>
                <a:spcPct val="115000"/>
              </a:lnSpc>
              <a:spcBef>
                <a:spcPts val="0"/>
              </a:spcBef>
              <a:spcAft>
                <a:spcPts val="0"/>
              </a:spcAft>
              <a:buNone/>
            </a:pPr>
            <a:r>
              <a:rPr b="1" lang="zh-CN" sz="1100">
                <a:solidFill>
                  <a:schemeClr val="dk1"/>
                </a:solidFill>
              </a:rPr>
              <a:t>Interaction paradigm</a:t>
            </a:r>
            <a:r>
              <a:rPr lang="zh-CN" sz="1100">
                <a:solidFill>
                  <a:schemeClr val="dk1"/>
                </a:solidFill>
              </a:rPr>
              <a:t>：</a:t>
            </a:r>
            <a:endParaRPr sz="1100">
              <a:solidFill>
                <a:schemeClr val="dk1"/>
              </a:solidFill>
            </a:endParaRPr>
          </a:p>
          <a:p>
            <a:pPr indent="0" lvl="0" marL="0" rtl="0" algn="just">
              <a:lnSpc>
                <a:spcPct val="115000"/>
              </a:lnSpc>
              <a:spcBef>
                <a:spcPts val="0"/>
              </a:spcBef>
              <a:spcAft>
                <a:spcPts val="0"/>
              </a:spcAft>
              <a:buNone/>
            </a:pPr>
            <a:r>
              <a:rPr lang="zh-CN" sz="1100">
                <a:solidFill>
                  <a:schemeClr val="dk1"/>
                </a:solidFill>
              </a:rPr>
              <a:t>Ubiquitous Computing</a:t>
            </a:r>
            <a:endParaRPr sz="1100">
              <a:solidFill>
                <a:schemeClr val="dk1"/>
              </a:solidFill>
            </a:endParaRPr>
          </a:p>
          <a:p>
            <a:pPr indent="0" lvl="0" marL="0" rtl="0" algn="just">
              <a:lnSpc>
                <a:spcPct val="115000"/>
              </a:lnSpc>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nvSpPr>
        <p:spPr>
          <a:xfrm>
            <a:off x="3855925" y="1585750"/>
            <a:ext cx="231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36" name="Google Shape;136;p20"/>
          <p:cNvSpPr txBox="1"/>
          <p:nvPr/>
        </p:nvSpPr>
        <p:spPr>
          <a:xfrm>
            <a:off x="4811450" y="1850025"/>
            <a:ext cx="179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37" name="Google Shape;137;p20"/>
          <p:cNvPicPr preferRelativeResize="0"/>
          <p:nvPr/>
        </p:nvPicPr>
        <p:blipFill>
          <a:blip r:embed="rId3">
            <a:alphaModFix/>
          </a:blip>
          <a:stretch>
            <a:fillRect/>
          </a:stretch>
        </p:blipFill>
        <p:spPr>
          <a:xfrm>
            <a:off x="0" y="0"/>
            <a:ext cx="9144000" cy="783525"/>
          </a:xfrm>
          <a:prstGeom prst="rect">
            <a:avLst/>
          </a:prstGeom>
          <a:noFill/>
          <a:ln>
            <a:noFill/>
          </a:ln>
        </p:spPr>
      </p:pic>
      <p:pic>
        <p:nvPicPr>
          <p:cNvPr id="138" name="Google Shape;138;p20"/>
          <p:cNvPicPr preferRelativeResize="0"/>
          <p:nvPr/>
        </p:nvPicPr>
        <p:blipFill>
          <a:blip r:embed="rId4">
            <a:alphaModFix/>
          </a:blip>
          <a:stretch>
            <a:fillRect/>
          </a:stretch>
        </p:blipFill>
        <p:spPr>
          <a:xfrm>
            <a:off x="48526" y="76187"/>
            <a:ext cx="2183424" cy="631150"/>
          </a:xfrm>
          <a:prstGeom prst="rect">
            <a:avLst/>
          </a:prstGeom>
          <a:noFill/>
          <a:ln>
            <a:noFill/>
          </a:ln>
        </p:spPr>
      </p:pic>
      <p:pic>
        <p:nvPicPr>
          <p:cNvPr id="139" name="Google Shape;139;p20"/>
          <p:cNvPicPr preferRelativeResize="0"/>
          <p:nvPr/>
        </p:nvPicPr>
        <p:blipFill>
          <a:blip r:embed="rId5">
            <a:alphaModFix/>
          </a:blip>
          <a:stretch>
            <a:fillRect/>
          </a:stretch>
        </p:blipFill>
        <p:spPr>
          <a:xfrm>
            <a:off x="441600" y="1777750"/>
            <a:ext cx="3987094" cy="2852751"/>
          </a:xfrm>
          <a:prstGeom prst="rect">
            <a:avLst/>
          </a:prstGeom>
          <a:noFill/>
          <a:ln>
            <a:noFill/>
          </a:ln>
        </p:spPr>
      </p:pic>
      <p:pic>
        <p:nvPicPr>
          <p:cNvPr id="140" name="Google Shape;140;p20"/>
          <p:cNvPicPr preferRelativeResize="0"/>
          <p:nvPr/>
        </p:nvPicPr>
        <p:blipFill>
          <a:blip r:embed="rId6">
            <a:alphaModFix/>
          </a:blip>
          <a:stretch>
            <a:fillRect/>
          </a:stretch>
        </p:blipFill>
        <p:spPr>
          <a:xfrm>
            <a:off x="4428700" y="1777738"/>
            <a:ext cx="3987099" cy="2792876"/>
          </a:xfrm>
          <a:prstGeom prst="rect">
            <a:avLst/>
          </a:prstGeom>
          <a:noFill/>
          <a:ln>
            <a:noFill/>
          </a:ln>
        </p:spPr>
      </p:pic>
      <p:sp>
        <p:nvSpPr>
          <p:cNvPr id="141" name="Google Shape;141;p20"/>
          <p:cNvSpPr txBox="1"/>
          <p:nvPr/>
        </p:nvSpPr>
        <p:spPr>
          <a:xfrm>
            <a:off x="397375" y="783525"/>
            <a:ext cx="708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CN"/>
              <a:t>T</a:t>
            </a:r>
            <a:r>
              <a:rPr b="1" lang="zh-CN"/>
              <a:t>arget groups：16-25 years old students</a:t>
            </a:r>
            <a:endParaRPr b="1"/>
          </a:p>
        </p:txBody>
      </p:sp>
      <p:sp>
        <p:nvSpPr>
          <p:cNvPr id="142" name="Google Shape;142;p20"/>
          <p:cNvSpPr txBox="1"/>
          <p:nvPr/>
        </p:nvSpPr>
        <p:spPr>
          <a:xfrm>
            <a:off x="483450" y="1280638"/>
            <a:ext cx="708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CN"/>
              <a:t>Persona：</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1"/>
          <p:cNvSpPr/>
          <p:nvPr/>
        </p:nvSpPr>
        <p:spPr>
          <a:xfrm>
            <a:off x="3302025" y="1816025"/>
            <a:ext cx="3683700" cy="1835100"/>
          </a:xfrm>
          <a:prstGeom prst="ellipse">
            <a:avLst/>
          </a:prstGeom>
          <a:solidFill>
            <a:srgbClr val="6C92C0">
              <a:alpha val="69800"/>
            </a:srgbClr>
          </a:solidFill>
          <a:ln>
            <a:noFill/>
          </a:ln>
        </p:spPr>
        <p:txBody>
          <a:bodyPr anchorCtr="0" anchor="ctr" bIns="34275" lIns="68575" spcFirstLastPara="1" rIns="68575" wrap="square" tIns="34275">
            <a:noAutofit/>
          </a:bodyPr>
          <a:lstStyle/>
          <a:p>
            <a:pPr indent="0" lvl="0" marL="0" rtl="0" algn="ctr">
              <a:spcBef>
                <a:spcPts val="0"/>
              </a:spcBef>
              <a:spcAft>
                <a:spcPts val="0"/>
              </a:spcAft>
              <a:buNone/>
            </a:pPr>
            <a:r>
              <a:t/>
            </a:r>
            <a:endParaRPr sz="2200">
              <a:solidFill>
                <a:schemeClr val="lt1"/>
              </a:solidFill>
            </a:endParaRPr>
          </a:p>
          <a:p>
            <a:pPr indent="0" lvl="0" marL="0" marR="0" rtl="0" algn="ctr">
              <a:spcBef>
                <a:spcPts val="0"/>
              </a:spcBef>
              <a:spcAft>
                <a:spcPts val="0"/>
              </a:spcAft>
              <a:buNone/>
            </a:pPr>
            <a:r>
              <a:rPr lang="zh-CN" sz="2200">
                <a:solidFill>
                  <a:schemeClr val="lt1"/>
                </a:solidFill>
              </a:rPr>
              <a:t>		</a:t>
            </a:r>
            <a:r>
              <a:rPr b="1" lang="zh-CN" sz="2800">
                <a:solidFill>
                  <a:schemeClr val="lt1"/>
                </a:solidFill>
              </a:rPr>
              <a:t>Framework</a:t>
            </a:r>
            <a:r>
              <a:rPr b="1" lang="zh-CN" sz="2800">
                <a:solidFill>
                  <a:schemeClr val="lt1"/>
                </a:solidFill>
              </a:rPr>
              <a:t>  and S</a:t>
            </a:r>
            <a:r>
              <a:rPr b="1" lang="zh-CN" sz="2800">
                <a:solidFill>
                  <a:schemeClr val="lt1"/>
                </a:solidFill>
              </a:rPr>
              <a:t>tory board</a:t>
            </a:r>
            <a:endParaRPr b="1" sz="2800">
              <a:solidFill>
                <a:schemeClr val="lt1"/>
              </a:solidFill>
            </a:endParaRPr>
          </a:p>
        </p:txBody>
      </p:sp>
      <p:sp>
        <p:nvSpPr>
          <p:cNvPr id="148" name="Google Shape;148;p21"/>
          <p:cNvSpPr/>
          <p:nvPr/>
        </p:nvSpPr>
        <p:spPr>
          <a:xfrm>
            <a:off x="1694875" y="2147075"/>
            <a:ext cx="1172400" cy="1173000"/>
          </a:xfrm>
          <a:prstGeom prst="ellipse">
            <a:avLst/>
          </a:prstGeom>
          <a:solidFill>
            <a:srgbClr val="48A2A0">
              <a:alpha val="698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49" name="Google Shape;149;p21"/>
          <p:cNvSpPr txBox="1"/>
          <p:nvPr/>
        </p:nvSpPr>
        <p:spPr>
          <a:xfrm>
            <a:off x="768226" y="2415578"/>
            <a:ext cx="2966700" cy="6360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zh-CN" sz="4800">
                <a:solidFill>
                  <a:schemeClr val="lt1"/>
                </a:solidFill>
              </a:rPr>
              <a:t>02</a:t>
            </a:r>
            <a:endParaRPr b="1" sz="4800">
              <a:solidFill>
                <a:schemeClr val="lt1"/>
              </a:solidFill>
            </a:endParaRPr>
          </a:p>
        </p:txBody>
      </p:sp>
      <p:sp>
        <p:nvSpPr>
          <p:cNvPr id="150" name="Google Shape;150;p21"/>
          <p:cNvSpPr txBox="1"/>
          <p:nvPr/>
        </p:nvSpPr>
        <p:spPr>
          <a:xfrm>
            <a:off x="5526288" y="2742875"/>
            <a:ext cx="624900" cy="5772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t/>
            </a:r>
            <a:endParaRPr b="1" sz="3300">
              <a:solidFill>
                <a:schemeClr val="lt1"/>
              </a:solidFill>
              <a:latin typeface="Arial"/>
              <a:ea typeface="Arial"/>
              <a:cs typeface="Arial"/>
              <a:sym typeface="Arial"/>
            </a:endParaRPr>
          </a:p>
        </p:txBody>
      </p:sp>
      <p:pic>
        <p:nvPicPr>
          <p:cNvPr id="151" name="Google Shape;151;p21"/>
          <p:cNvPicPr preferRelativeResize="0"/>
          <p:nvPr/>
        </p:nvPicPr>
        <p:blipFill>
          <a:blip r:embed="rId3">
            <a:alphaModFix/>
          </a:blip>
          <a:stretch>
            <a:fillRect/>
          </a:stretch>
        </p:blipFill>
        <p:spPr>
          <a:xfrm>
            <a:off x="0" y="0"/>
            <a:ext cx="9144000" cy="783525"/>
          </a:xfrm>
          <a:prstGeom prst="rect">
            <a:avLst/>
          </a:prstGeom>
          <a:noFill/>
          <a:ln>
            <a:noFill/>
          </a:ln>
        </p:spPr>
      </p:pic>
      <p:pic>
        <p:nvPicPr>
          <p:cNvPr id="152" name="Google Shape;152;p21"/>
          <p:cNvPicPr preferRelativeResize="0"/>
          <p:nvPr/>
        </p:nvPicPr>
        <p:blipFill>
          <a:blip r:embed="rId4">
            <a:alphaModFix/>
          </a:blip>
          <a:stretch>
            <a:fillRect/>
          </a:stretch>
        </p:blipFill>
        <p:spPr>
          <a:xfrm>
            <a:off x="48526" y="76187"/>
            <a:ext cx="2183424" cy="631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2"/>
          <p:cNvSpPr txBox="1"/>
          <p:nvPr/>
        </p:nvSpPr>
        <p:spPr>
          <a:xfrm>
            <a:off x="176875" y="817950"/>
            <a:ext cx="8076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zh-CN"/>
              <a:t>F</a:t>
            </a:r>
            <a:r>
              <a:rPr lang="zh-CN"/>
              <a:t>ramework-Sharing Personal Data Framework</a:t>
            </a:r>
            <a:endParaRPr/>
          </a:p>
          <a:p>
            <a:pPr indent="0" lvl="0" marL="0" rtl="0" algn="l">
              <a:spcBef>
                <a:spcPts val="0"/>
              </a:spcBef>
              <a:spcAft>
                <a:spcPts val="0"/>
              </a:spcAft>
              <a:buNone/>
            </a:pPr>
            <a:r>
              <a:t/>
            </a:r>
            <a:endParaRPr/>
          </a:p>
        </p:txBody>
      </p:sp>
      <p:pic>
        <p:nvPicPr>
          <p:cNvPr id="158" name="Google Shape;158;p22"/>
          <p:cNvPicPr preferRelativeResize="0"/>
          <p:nvPr/>
        </p:nvPicPr>
        <p:blipFill>
          <a:blip r:embed="rId3">
            <a:alphaModFix/>
          </a:blip>
          <a:stretch>
            <a:fillRect/>
          </a:stretch>
        </p:blipFill>
        <p:spPr>
          <a:xfrm>
            <a:off x="0" y="0"/>
            <a:ext cx="9144000" cy="783525"/>
          </a:xfrm>
          <a:prstGeom prst="rect">
            <a:avLst/>
          </a:prstGeom>
          <a:noFill/>
          <a:ln>
            <a:noFill/>
          </a:ln>
        </p:spPr>
      </p:pic>
      <p:pic>
        <p:nvPicPr>
          <p:cNvPr id="159" name="Google Shape;159;p22"/>
          <p:cNvPicPr preferRelativeResize="0"/>
          <p:nvPr/>
        </p:nvPicPr>
        <p:blipFill>
          <a:blip r:embed="rId4">
            <a:alphaModFix/>
          </a:blip>
          <a:stretch>
            <a:fillRect/>
          </a:stretch>
        </p:blipFill>
        <p:spPr>
          <a:xfrm>
            <a:off x="48526" y="76187"/>
            <a:ext cx="2183424" cy="631150"/>
          </a:xfrm>
          <a:prstGeom prst="rect">
            <a:avLst/>
          </a:prstGeom>
          <a:noFill/>
          <a:ln>
            <a:noFill/>
          </a:ln>
        </p:spPr>
      </p:pic>
      <p:pic>
        <p:nvPicPr>
          <p:cNvPr id="160" name="Google Shape;160;p22"/>
          <p:cNvPicPr preferRelativeResize="0"/>
          <p:nvPr/>
        </p:nvPicPr>
        <p:blipFill>
          <a:blip r:embed="rId5">
            <a:alphaModFix/>
          </a:blip>
          <a:stretch>
            <a:fillRect/>
          </a:stretch>
        </p:blipFill>
        <p:spPr>
          <a:xfrm>
            <a:off x="225375" y="1161238"/>
            <a:ext cx="8565724" cy="366038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