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0" autoAdjust="0"/>
    <p:restoredTop sz="94660"/>
  </p:normalViewPr>
  <p:slideViewPr>
    <p:cSldViewPr snapToGrid="0">
      <p:cViewPr varScale="1">
        <p:scale>
          <a:sx n="82" d="100"/>
          <a:sy n="82" d="100"/>
        </p:scale>
        <p:origin x="1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79B95C-FDBB-EA25-C5DA-AB56DB51A68C}"/>
              </a:ext>
            </a:extLst>
          </p:cNvPr>
          <p:cNvSpPr txBox="1"/>
          <p:nvPr/>
        </p:nvSpPr>
        <p:spPr>
          <a:xfrm>
            <a:off x="2750197" y="202555"/>
            <a:ext cx="7298872" cy="2062103"/>
          </a:xfrm>
          <a:prstGeom prst="rect">
            <a:avLst/>
          </a:prstGeom>
          <a:noFill/>
        </p:spPr>
        <p:txBody>
          <a:bodyPr wrap="square">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 PRESENTATION </a:t>
            </a:r>
          </a:p>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ON </a:t>
            </a:r>
          </a:p>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REAL-TIME </a:t>
            </a: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SALES ANALYSIS DATA PLATFORM</a:t>
            </a:r>
          </a:p>
        </p:txBody>
      </p:sp>
      <p:sp>
        <p:nvSpPr>
          <p:cNvPr id="7" name="TextBox 6">
            <a:extLst>
              <a:ext uri="{FF2B5EF4-FFF2-40B4-BE49-F238E27FC236}">
                <a16:creationId xmlns:a16="http://schemas.microsoft.com/office/drawing/2014/main" id="{E3736C59-A47C-FE24-5129-B68D09903998}"/>
              </a:ext>
            </a:extLst>
          </p:cNvPr>
          <p:cNvSpPr txBox="1"/>
          <p:nvPr/>
        </p:nvSpPr>
        <p:spPr>
          <a:xfrm>
            <a:off x="1530220" y="2118049"/>
            <a:ext cx="4376058" cy="2862322"/>
          </a:xfrm>
          <a:prstGeom prst="rect">
            <a:avLst/>
          </a:prstGeom>
          <a:noFill/>
        </p:spPr>
        <p:txBody>
          <a:bodyPr wrap="square" rtlCol="0">
            <a:spAutoFit/>
          </a:bodyPr>
          <a:lstStyle/>
          <a:p>
            <a:r>
              <a:rPr lang="en-IN" sz="2000" dirty="0"/>
              <a:t>Presented By-</a:t>
            </a:r>
          </a:p>
          <a:p>
            <a:endParaRPr lang="en-IN" sz="2000" dirty="0"/>
          </a:p>
          <a:p>
            <a:r>
              <a:rPr lang="en-IN" sz="2800" b="1" dirty="0"/>
              <a:t>TIPU RAJ </a:t>
            </a:r>
          </a:p>
          <a:p>
            <a:r>
              <a:rPr lang="en-IN" sz="1200" dirty="0"/>
              <a:t>(Aspirant Data Engineer)</a:t>
            </a:r>
          </a:p>
          <a:p>
            <a:endParaRPr lang="en-IN" sz="2000" dirty="0"/>
          </a:p>
          <a:p>
            <a:r>
              <a:rPr lang="en-IN" sz="2000" b="1" u="sng" dirty="0"/>
              <a:t>SKILLED IN</a:t>
            </a:r>
            <a:r>
              <a:rPr lang="en-IN" sz="2000" b="1" dirty="0"/>
              <a:t>:- </a:t>
            </a:r>
            <a:r>
              <a:rPr lang="en-IN" sz="2000" dirty="0"/>
              <a:t>Microsoft Azure Data Factory, Azure Databricks, Azure Synapse Analytics , SQL Server, SQL, Python, Microsoft Power Bi, GitHub</a:t>
            </a:r>
          </a:p>
        </p:txBody>
      </p:sp>
    </p:spTree>
    <p:extLst>
      <p:ext uri="{BB962C8B-B14F-4D97-AF65-F5344CB8AC3E}">
        <p14:creationId xmlns:p14="http://schemas.microsoft.com/office/powerpoint/2010/main" val="1410467640"/>
      </p:ext>
    </p:extLst>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2825B2-8C56-4C7F-9385-69C1E974DC1D}"/>
              </a:ext>
            </a:extLst>
          </p:cNvPr>
          <p:cNvSpPr txBox="1"/>
          <p:nvPr/>
        </p:nvSpPr>
        <p:spPr>
          <a:xfrm>
            <a:off x="811757" y="65314"/>
            <a:ext cx="10870163" cy="523220"/>
          </a:xfrm>
          <a:prstGeom prst="rect">
            <a:avLst/>
          </a:prstGeom>
          <a:noFill/>
        </p:spPr>
        <p:txBody>
          <a:bodyPr wrap="square">
            <a:spAutoFit/>
          </a:bodyPr>
          <a:lstStyle/>
          <a:p>
            <a:pPr marL="457200" indent="-457200">
              <a:buFont typeface="Wingdings" panose="05000000000000000000" pitchFamily="2" charset="2"/>
              <a:buChar char="v"/>
            </a:pPr>
            <a:r>
              <a:rPr lang="en-US" sz="2800" b="1" u="sng" dirty="0">
                <a:solidFill>
                  <a:schemeClr val="bg1">
                    <a:lumMod val="95000"/>
                    <a:lumOff val="5000"/>
                  </a:schemeClr>
                </a:solidFill>
                <a:latin typeface="Inter"/>
              </a:rPr>
              <a:t>INGESTING STAGED CONTAINER’S DATA INTO SQL DATA WAREHOUSE</a:t>
            </a:r>
            <a:r>
              <a:rPr lang="en-US" sz="2800" b="1" dirty="0">
                <a:solidFill>
                  <a:schemeClr val="bg1">
                    <a:lumMod val="95000"/>
                    <a:lumOff val="5000"/>
                  </a:schemeClr>
                </a:solidFill>
                <a:latin typeface="Inter"/>
              </a:rPr>
              <a:t>.</a:t>
            </a:r>
            <a:endParaRPr lang="en-IN" sz="2800" dirty="0"/>
          </a:p>
        </p:txBody>
      </p:sp>
      <p:sp>
        <p:nvSpPr>
          <p:cNvPr id="5" name="TextBox 4">
            <a:extLst>
              <a:ext uri="{FF2B5EF4-FFF2-40B4-BE49-F238E27FC236}">
                <a16:creationId xmlns:a16="http://schemas.microsoft.com/office/drawing/2014/main" id="{9DCF944A-6429-2AC4-494F-5FA52B8E00E0}"/>
              </a:ext>
            </a:extLst>
          </p:cNvPr>
          <p:cNvSpPr txBox="1"/>
          <p:nvPr/>
        </p:nvSpPr>
        <p:spPr>
          <a:xfrm>
            <a:off x="719228" y="3676444"/>
            <a:ext cx="4151352" cy="2031325"/>
          </a:xfrm>
          <a:prstGeom prst="rect">
            <a:avLst/>
          </a:prstGeom>
          <a:noFill/>
        </p:spPr>
        <p:txBody>
          <a:bodyPr wrap="square" rtlCol="0">
            <a:spAutoFit/>
          </a:bodyPr>
          <a:lstStyle/>
          <a:p>
            <a:pPr marL="285750" indent="-285750" algn="just">
              <a:buFont typeface="Wingdings" panose="05000000000000000000" pitchFamily="2" charset="2"/>
              <a:buChar char="§"/>
            </a:pPr>
            <a:r>
              <a:rPr lang="en-IN" dirty="0"/>
              <a:t>This is the final Automated data pipeline which will run daily and perform all the operations. Further it will be saved in data warehouse, and       I did same with rest of the pipelines as well.</a:t>
            </a:r>
          </a:p>
          <a:p>
            <a:pPr marL="285750" indent="-285750" algn="just">
              <a:buFont typeface="Wingdings" panose="05000000000000000000" pitchFamily="2" charset="2"/>
              <a:buChar char="§"/>
            </a:pPr>
            <a:r>
              <a:rPr lang="en-IN" dirty="0"/>
              <a:t>Now I can check the data into SQL database or in Azure Data Studio.</a:t>
            </a:r>
          </a:p>
        </p:txBody>
      </p:sp>
      <p:pic>
        <p:nvPicPr>
          <p:cNvPr id="7" name="Picture 6" descr="A screenshot of a computer&#10;&#10;Description automatically generated with medium confidence">
            <a:extLst>
              <a:ext uri="{FF2B5EF4-FFF2-40B4-BE49-F238E27FC236}">
                <a16:creationId xmlns:a16="http://schemas.microsoft.com/office/drawing/2014/main" id="{06842527-1F35-5367-3AB7-68EF78F96665}"/>
              </a:ext>
            </a:extLst>
          </p:cNvPr>
          <p:cNvPicPr>
            <a:picLocks noChangeAspect="1"/>
          </p:cNvPicPr>
          <p:nvPr/>
        </p:nvPicPr>
        <p:blipFill>
          <a:blip r:embed="rId2"/>
          <a:stretch>
            <a:fillRect/>
          </a:stretch>
        </p:blipFill>
        <p:spPr>
          <a:xfrm>
            <a:off x="1083715" y="705402"/>
            <a:ext cx="3693680" cy="287755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22A51FB-39C7-8169-75A9-C6077E72A81F}"/>
              </a:ext>
            </a:extLst>
          </p:cNvPr>
          <p:cNvPicPr>
            <a:picLocks noChangeAspect="1"/>
          </p:cNvPicPr>
          <p:nvPr/>
        </p:nvPicPr>
        <p:blipFill>
          <a:blip r:embed="rId3"/>
          <a:stretch>
            <a:fillRect/>
          </a:stretch>
        </p:blipFill>
        <p:spPr>
          <a:xfrm>
            <a:off x="7414607" y="705402"/>
            <a:ext cx="3959290" cy="2971042"/>
          </a:xfrm>
          <a:prstGeom prst="rect">
            <a:avLst/>
          </a:prstGeom>
        </p:spPr>
      </p:pic>
      <p:sp>
        <p:nvSpPr>
          <p:cNvPr id="10" name="TextBox 9">
            <a:extLst>
              <a:ext uri="{FF2B5EF4-FFF2-40B4-BE49-F238E27FC236}">
                <a16:creationId xmlns:a16="http://schemas.microsoft.com/office/drawing/2014/main" id="{03B5F173-D2A8-D612-5B3D-6C299B1CE11B}"/>
              </a:ext>
            </a:extLst>
          </p:cNvPr>
          <p:cNvSpPr txBox="1"/>
          <p:nvPr/>
        </p:nvSpPr>
        <p:spPr>
          <a:xfrm>
            <a:off x="7321422" y="3793312"/>
            <a:ext cx="4052475" cy="1477328"/>
          </a:xfrm>
          <a:prstGeom prst="rect">
            <a:avLst/>
          </a:prstGeom>
          <a:noFill/>
        </p:spPr>
        <p:txBody>
          <a:bodyPr wrap="square" rtlCol="0">
            <a:spAutoFit/>
          </a:bodyPr>
          <a:lstStyle/>
          <a:p>
            <a:pPr algn="just"/>
            <a:r>
              <a:rPr lang="en-IN" dirty="0"/>
              <a:t>After data orchestration, I opened the SQL query editor to query my whole data. Now, the  is ready for downstream consumption like SQL server, Power BI for business insights, etc.</a:t>
            </a:r>
          </a:p>
        </p:txBody>
      </p:sp>
      <p:pic>
        <p:nvPicPr>
          <p:cNvPr id="12" name="Picture 11" descr="A screenshot of a computer&#10;&#10;Description automatically generated with medium confidence">
            <a:extLst>
              <a:ext uri="{FF2B5EF4-FFF2-40B4-BE49-F238E27FC236}">
                <a16:creationId xmlns:a16="http://schemas.microsoft.com/office/drawing/2014/main" id="{8BE851EC-BC51-7402-B320-60DDEDCD0B0D}"/>
              </a:ext>
            </a:extLst>
          </p:cNvPr>
          <p:cNvPicPr>
            <a:picLocks noChangeAspect="1"/>
          </p:cNvPicPr>
          <p:nvPr/>
        </p:nvPicPr>
        <p:blipFill>
          <a:blip r:embed="rId4"/>
          <a:stretch>
            <a:fillRect/>
          </a:stretch>
        </p:blipFill>
        <p:spPr>
          <a:xfrm>
            <a:off x="5116746" y="1253581"/>
            <a:ext cx="1958510" cy="1874683"/>
          </a:xfrm>
          <a:prstGeom prst="rect">
            <a:avLst/>
          </a:prstGeom>
        </p:spPr>
      </p:pic>
      <p:sp>
        <p:nvSpPr>
          <p:cNvPr id="13" name="Arrow: Right 12">
            <a:extLst>
              <a:ext uri="{FF2B5EF4-FFF2-40B4-BE49-F238E27FC236}">
                <a16:creationId xmlns:a16="http://schemas.microsoft.com/office/drawing/2014/main" id="{5B9E16AC-D788-C719-4BDC-BDF06FF40C91}"/>
              </a:ext>
            </a:extLst>
          </p:cNvPr>
          <p:cNvSpPr/>
          <p:nvPr/>
        </p:nvSpPr>
        <p:spPr>
          <a:xfrm>
            <a:off x="4825833" y="2060954"/>
            <a:ext cx="242474" cy="223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3F5EA3A8-54EE-ABE9-CBFD-18803BCF7676}"/>
              </a:ext>
            </a:extLst>
          </p:cNvPr>
          <p:cNvSpPr/>
          <p:nvPr/>
        </p:nvSpPr>
        <p:spPr>
          <a:xfrm>
            <a:off x="7140970" y="2060954"/>
            <a:ext cx="242474" cy="223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1E18DF37-F28D-0E4E-D895-CB0AF8E8867E}"/>
              </a:ext>
            </a:extLst>
          </p:cNvPr>
          <p:cNvSpPr txBox="1"/>
          <p:nvPr/>
        </p:nvSpPr>
        <p:spPr>
          <a:xfrm>
            <a:off x="5116746" y="3200400"/>
            <a:ext cx="2024224" cy="1077218"/>
          </a:xfrm>
          <a:prstGeom prst="rect">
            <a:avLst/>
          </a:prstGeom>
          <a:noFill/>
        </p:spPr>
        <p:txBody>
          <a:bodyPr wrap="square" rtlCol="0">
            <a:spAutoFit/>
          </a:bodyPr>
          <a:lstStyle/>
          <a:p>
            <a:pPr algn="ctr"/>
            <a:r>
              <a:rPr lang="en-IN" sz="1600" dirty="0"/>
              <a:t>Our automated pipeline is working fine. Data is getting saved every day.</a:t>
            </a:r>
          </a:p>
        </p:txBody>
      </p:sp>
    </p:spTree>
    <p:extLst>
      <p:ext uri="{BB962C8B-B14F-4D97-AF65-F5344CB8AC3E}">
        <p14:creationId xmlns:p14="http://schemas.microsoft.com/office/powerpoint/2010/main" val="2219017938"/>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0951C-51C0-76B9-1290-19B258F97A34}"/>
              </a:ext>
            </a:extLst>
          </p:cNvPr>
          <p:cNvSpPr txBox="1"/>
          <p:nvPr/>
        </p:nvSpPr>
        <p:spPr>
          <a:xfrm>
            <a:off x="811757" y="65314"/>
            <a:ext cx="10870163" cy="461665"/>
          </a:xfrm>
          <a:prstGeom prst="rect">
            <a:avLst/>
          </a:prstGeom>
          <a:noFill/>
        </p:spPr>
        <p:txBody>
          <a:bodyPr wrap="square">
            <a:spAutoFit/>
          </a:bodyPr>
          <a:lstStyle/>
          <a:p>
            <a:pPr marL="457200" indent="-457200">
              <a:buFont typeface="Wingdings" panose="05000000000000000000" pitchFamily="2" charset="2"/>
              <a:buChar char="v"/>
            </a:pPr>
            <a:r>
              <a:rPr lang="en-US" sz="2400" b="1" u="sng" dirty="0">
                <a:solidFill>
                  <a:schemeClr val="bg1">
                    <a:lumMod val="95000"/>
                    <a:lumOff val="5000"/>
                  </a:schemeClr>
                </a:solidFill>
                <a:latin typeface="Inter"/>
              </a:rPr>
              <a:t>INTEGRATING POWER BI WITH SQL DATA WAREHOUSE FOR BUSINESS INSIGHTS</a:t>
            </a:r>
            <a:r>
              <a:rPr lang="en-US" sz="2400" b="1" dirty="0">
                <a:solidFill>
                  <a:schemeClr val="bg1">
                    <a:lumMod val="95000"/>
                    <a:lumOff val="5000"/>
                  </a:schemeClr>
                </a:solidFill>
                <a:latin typeface="Inter"/>
              </a:rPr>
              <a:t>.</a:t>
            </a:r>
            <a:endParaRPr lang="en-IN" sz="2400" dirty="0"/>
          </a:p>
        </p:txBody>
      </p:sp>
      <p:pic>
        <p:nvPicPr>
          <p:cNvPr id="4" name="Picture 3" descr="A screenshot of a computer&#10;&#10;Description automatically generated">
            <a:extLst>
              <a:ext uri="{FF2B5EF4-FFF2-40B4-BE49-F238E27FC236}">
                <a16:creationId xmlns:a16="http://schemas.microsoft.com/office/drawing/2014/main" id="{41D80411-3277-DEB3-BF91-CA47B2725246}"/>
              </a:ext>
            </a:extLst>
          </p:cNvPr>
          <p:cNvPicPr>
            <a:picLocks noChangeAspect="1"/>
          </p:cNvPicPr>
          <p:nvPr/>
        </p:nvPicPr>
        <p:blipFill>
          <a:blip r:embed="rId2"/>
          <a:stretch>
            <a:fillRect/>
          </a:stretch>
        </p:blipFill>
        <p:spPr>
          <a:xfrm>
            <a:off x="919936" y="1234997"/>
            <a:ext cx="3432989" cy="1973758"/>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220B0CCD-CBFB-151F-A43A-53C27A952ABC}"/>
              </a:ext>
            </a:extLst>
          </p:cNvPr>
          <p:cNvPicPr>
            <a:picLocks noChangeAspect="1"/>
          </p:cNvPicPr>
          <p:nvPr/>
        </p:nvPicPr>
        <p:blipFill>
          <a:blip r:embed="rId3"/>
          <a:stretch>
            <a:fillRect/>
          </a:stretch>
        </p:blipFill>
        <p:spPr>
          <a:xfrm>
            <a:off x="4724292" y="1234997"/>
            <a:ext cx="2476715" cy="197375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D229372-C5E6-9C78-AE4B-103A7DC79BEE}"/>
              </a:ext>
            </a:extLst>
          </p:cNvPr>
          <p:cNvPicPr>
            <a:picLocks noChangeAspect="1"/>
          </p:cNvPicPr>
          <p:nvPr/>
        </p:nvPicPr>
        <p:blipFill>
          <a:blip r:embed="rId4"/>
          <a:stretch>
            <a:fillRect/>
          </a:stretch>
        </p:blipFill>
        <p:spPr>
          <a:xfrm>
            <a:off x="7572375" y="1259086"/>
            <a:ext cx="3962400" cy="1949669"/>
          </a:xfrm>
          <a:prstGeom prst="rect">
            <a:avLst/>
          </a:prstGeom>
        </p:spPr>
      </p:pic>
      <p:sp>
        <p:nvSpPr>
          <p:cNvPr id="13" name="Arrow: Right 12">
            <a:extLst>
              <a:ext uri="{FF2B5EF4-FFF2-40B4-BE49-F238E27FC236}">
                <a16:creationId xmlns:a16="http://schemas.microsoft.com/office/drawing/2014/main" id="{AA70B676-4488-A6AB-6BF2-BD6C3B1C59E6}"/>
              </a:ext>
            </a:extLst>
          </p:cNvPr>
          <p:cNvSpPr/>
          <p:nvPr/>
        </p:nvSpPr>
        <p:spPr>
          <a:xfrm>
            <a:off x="4408911" y="2221876"/>
            <a:ext cx="265728" cy="194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C3B55C50-56D6-CBF3-54DA-DE86E27CEEFA}"/>
              </a:ext>
            </a:extLst>
          </p:cNvPr>
          <p:cNvSpPr/>
          <p:nvPr/>
        </p:nvSpPr>
        <p:spPr>
          <a:xfrm>
            <a:off x="7259993" y="2221876"/>
            <a:ext cx="265728" cy="194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33A6758-7D57-6324-558B-E712D54E17EA}"/>
              </a:ext>
            </a:extLst>
          </p:cNvPr>
          <p:cNvSpPr txBox="1"/>
          <p:nvPr/>
        </p:nvSpPr>
        <p:spPr>
          <a:xfrm>
            <a:off x="1082351" y="662473"/>
            <a:ext cx="10452424" cy="369332"/>
          </a:xfrm>
          <a:prstGeom prst="rect">
            <a:avLst/>
          </a:prstGeom>
          <a:noFill/>
        </p:spPr>
        <p:txBody>
          <a:bodyPr wrap="square" rtlCol="0">
            <a:spAutoFit/>
          </a:bodyPr>
          <a:lstStyle/>
          <a:p>
            <a:r>
              <a:rPr lang="en-IN" dirty="0"/>
              <a:t>By using Power BI, I connected the SQL database by using the server id and the login credentials.</a:t>
            </a:r>
          </a:p>
        </p:txBody>
      </p:sp>
      <p:sp>
        <p:nvSpPr>
          <p:cNvPr id="16" name="Callout: Up Arrow 15">
            <a:extLst>
              <a:ext uri="{FF2B5EF4-FFF2-40B4-BE49-F238E27FC236}">
                <a16:creationId xmlns:a16="http://schemas.microsoft.com/office/drawing/2014/main" id="{246B35E8-235F-C908-D366-C4862B9201AB}"/>
              </a:ext>
            </a:extLst>
          </p:cNvPr>
          <p:cNvSpPr/>
          <p:nvPr/>
        </p:nvSpPr>
        <p:spPr>
          <a:xfrm>
            <a:off x="2247577" y="2948473"/>
            <a:ext cx="1701174" cy="830425"/>
          </a:xfrm>
          <a:prstGeom prst="upArrowCallout">
            <a:avLst>
              <a:gd name="adj1" fmla="val 9270"/>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get data using SQL DATABSE</a:t>
            </a:r>
          </a:p>
        </p:txBody>
      </p:sp>
      <p:sp>
        <p:nvSpPr>
          <p:cNvPr id="17" name="Callout: Up Arrow 16">
            <a:extLst>
              <a:ext uri="{FF2B5EF4-FFF2-40B4-BE49-F238E27FC236}">
                <a16:creationId xmlns:a16="http://schemas.microsoft.com/office/drawing/2014/main" id="{16CA471F-AD0D-D73D-0F8B-C3F903C31219}"/>
              </a:ext>
            </a:extLst>
          </p:cNvPr>
          <p:cNvSpPr/>
          <p:nvPr/>
        </p:nvSpPr>
        <p:spPr>
          <a:xfrm>
            <a:off x="4935894" y="2043404"/>
            <a:ext cx="2108718" cy="1735494"/>
          </a:xfrm>
          <a:prstGeom prst="upArrowCallout">
            <a:avLst>
              <a:gd name="adj1" fmla="val 6721"/>
              <a:gd name="adj2" fmla="val 11021"/>
              <a:gd name="adj3" fmla="val 11559"/>
              <a:gd name="adj4" fmla="val 31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server id to fetch the data</a:t>
            </a:r>
          </a:p>
        </p:txBody>
      </p:sp>
      <p:sp>
        <p:nvSpPr>
          <p:cNvPr id="18" name="Callout: Up Arrow 17">
            <a:extLst>
              <a:ext uri="{FF2B5EF4-FFF2-40B4-BE49-F238E27FC236}">
                <a16:creationId xmlns:a16="http://schemas.microsoft.com/office/drawing/2014/main" id="{49971105-C5D0-9E67-EF69-032C125C3DFB}"/>
              </a:ext>
            </a:extLst>
          </p:cNvPr>
          <p:cNvSpPr/>
          <p:nvPr/>
        </p:nvSpPr>
        <p:spPr>
          <a:xfrm>
            <a:off x="7627581" y="2943808"/>
            <a:ext cx="2183363" cy="970384"/>
          </a:xfrm>
          <a:prstGeom prst="upArrowCallout">
            <a:avLst>
              <a:gd name="adj1" fmla="val 11538"/>
              <a:gd name="adj2" fmla="val 11538"/>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All data is ready to load</a:t>
            </a:r>
          </a:p>
        </p:txBody>
      </p:sp>
      <p:sp>
        <p:nvSpPr>
          <p:cNvPr id="19" name="TextBox 18">
            <a:extLst>
              <a:ext uri="{FF2B5EF4-FFF2-40B4-BE49-F238E27FC236}">
                <a16:creationId xmlns:a16="http://schemas.microsoft.com/office/drawing/2014/main" id="{4F1EDB30-3FF1-4208-94E3-EADAF37C951A}"/>
              </a:ext>
            </a:extLst>
          </p:cNvPr>
          <p:cNvSpPr txBox="1"/>
          <p:nvPr/>
        </p:nvSpPr>
        <p:spPr>
          <a:xfrm>
            <a:off x="1301612" y="4477236"/>
            <a:ext cx="9890449" cy="1754326"/>
          </a:xfrm>
          <a:prstGeom prst="rect">
            <a:avLst/>
          </a:prstGeom>
          <a:noFill/>
        </p:spPr>
        <p:txBody>
          <a:bodyPr wrap="square" rtlCol="0">
            <a:spAutoFit/>
          </a:bodyPr>
          <a:lstStyle/>
          <a:p>
            <a:pPr algn="l"/>
            <a:r>
              <a:rPr lang="en-US" dirty="0">
                <a:latin typeface="Tw Cen MT (Body)"/>
              </a:rPr>
              <a:t>This </a:t>
            </a:r>
            <a:r>
              <a:rPr lang="en-US" b="0" i="0" dirty="0">
                <a:effectLst/>
                <a:latin typeface="Tw Cen MT (Body)"/>
              </a:rPr>
              <a:t>project is centered around designing, building, and maintaining data pipelines and infrastructure to enable efficient data processing, transformation, analysis and Load. </a:t>
            </a:r>
            <a:r>
              <a:rPr lang="en-US" dirty="0">
                <a:latin typeface="Tw Cen MT (Body)"/>
              </a:rPr>
              <a:t>Working with </a:t>
            </a:r>
            <a:r>
              <a:rPr lang="en-US" b="0" i="0" dirty="0">
                <a:effectLst/>
                <a:latin typeface="Tw Cen MT (Body)"/>
              </a:rPr>
              <a:t>various tools and technologies, such as Azure Data Factory, Databricks, to ingest, transform, and store data in a way that is scalable, performant, and secure.</a:t>
            </a:r>
          </a:p>
          <a:p>
            <a:pPr algn="l"/>
            <a:r>
              <a:rPr lang="en-US" dirty="0">
                <a:latin typeface="Tw Cen MT (Body)"/>
              </a:rPr>
              <a:t>Finally, integrated with Powe BI </a:t>
            </a:r>
            <a:r>
              <a:rPr lang="en-US" b="0" i="0" dirty="0">
                <a:effectLst/>
                <a:latin typeface="Tw Cen MT (Body)"/>
              </a:rPr>
              <a:t>to gain the business requirements and translate them into robust data solutions. </a:t>
            </a:r>
            <a:r>
              <a:rPr lang="en-US" dirty="0">
                <a:latin typeface="Tw Cen MT (Body)"/>
              </a:rPr>
              <a:t>In addition, ensuring </a:t>
            </a:r>
            <a:r>
              <a:rPr lang="en-US" b="0" i="0" dirty="0">
                <a:effectLst/>
                <a:latin typeface="Tw Cen MT (Body)"/>
              </a:rPr>
              <a:t>data quality, integrity, and governance throughout the data lifecycle. </a:t>
            </a:r>
          </a:p>
        </p:txBody>
      </p:sp>
      <p:sp>
        <p:nvSpPr>
          <p:cNvPr id="20" name="TextBox 19">
            <a:extLst>
              <a:ext uri="{FF2B5EF4-FFF2-40B4-BE49-F238E27FC236}">
                <a16:creationId xmlns:a16="http://schemas.microsoft.com/office/drawing/2014/main" id="{4E8FA1DF-7481-1891-64B8-05C392E8D632}"/>
              </a:ext>
            </a:extLst>
          </p:cNvPr>
          <p:cNvSpPr txBox="1"/>
          <p:nvPr/>
        </p:nvSpPr>
        <p:spPr>
          <a:xfrm>
            <a:off x="811756" y="4015571"/>
            <a:ext cx="10870163" cy="461665"/>
          </a:xfrm>
          <a:prstGeom prst="rect">
            <a:avLst/>
          </a:prstGeom>
          <a:noFill/>
        </p:spPr>
        <p:txBody>
          <a:bodyPr wrap="square">
            <a:spAutoFit/>
          </a:bodyPr>
          <a:lstStyle/>
          <a:p>
            <a:pPr marL="457200" indent="-457200">
              <a:buFont typeface="Wingdings" panose="05000000000000000000" pitchFamily="2" charset="2"/>
              <a:buChar char="v"/>
            </a:pPr>
            <a:r>
              <a:rPr lang="en-US" sz="2400" b="1" u="sng" dirty="0">
                <a:solidFill>
                  <a:schemeClr val="bg1">
                    <a:lumMod val="95000"/>
                    <a:lumOff val="5000"/>
                  </a:schemeClr>
                </a:solidFill>
                <a:latin typeface="Inter"/>
              </a:rPr>
              <a:t>CONCLUSION</a:t>
            </a:r>
            <a:r>
              <a:rPr lang="en-US" sz="2400" b="1" dirty="0">
                <a:solidFill>
                  <a:schemeClr val="bg1">
                    <a:lumMod val="95000"/>
                    <a:lumOff val="5000"/>
                  </a:schemeClr>
                </a:solidFill>
                <a:latin typeface="Inter"/>
              </a:rPr>
              <a:t>:-</a:t>
            </a:r>
            <a:endParaRPr lang="en-IN" sz="2400" dirty="0"/>
          </a:p>
        </p:txBody>
      </p:sp>
    </p:spTree>
    <p:extLst>
      <p:ext uri="{BB962C8B-B14F-4D97-AF65-F5344CB8AC3E}">
        <p14:creationId xmlns:p14="http://schemas.microsoft.com/office/powerpoint/2010/main" val="3288595158"/>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6"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7" name="Group 11">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56" name="Rectangle 55">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Rectangle 58">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91"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E59386A-4ED6-B46F-EA7C-6BDDBCB45C4F}"/>
              </a:ext>
            </a:extLst>
          </p:cNvPr>
          <p:cNvPicPr>
            <a:picLocks noChangeAspect="1"/>
          </p:cNvPicPr>
          <p:nvPr/>
        </p:nvPicPr>
        <p:blipFill>
          <a:blip r:embed="rId4"/>
          <a:stretch>
            <a:fillRect/>
          </a:stretch>
        </p:blipFill>
        <p:spPr>
          <a:xfrm>
            <a:off x="2247722" y="944517"/>
            <a:ext cx="8885414" cy="4903623"/>
          </a:xfrm>
          <a:prstGeom prst="rect">
            <a:avLst/>
          </a:prstGeom>
        </p:spPr>
      </p:pic>
      <p:sp>
        <p:nvSpPr>
          <p:cNvPr id="6" name="TextBox 5">
            <a:extLst>
              <a:ext uri="{FF2B5EF4-FFF2-40B4-BE49-F238E27FC236}">
                <a16:creationId xmlns:a16="http://schemas.microsoft.com/office/drawing/2014/main" id="{EEE249D8-F1A7-2F00-B90B-C348B68C448A}"/>
              </a:ext>
            </a:extLst>
          </p:cNvPr>
          <p:cNvSpPr txBox="1"/>
          <p:nvPr/>
        </p:nvSpPr>
        <p:spPr>
          <a:xfrm>
            <a:off x="811757" y="65314"/>
            <a:ext cx="10870163" cy="461665"/>
          </a:xfrm>
          <a:prstGeom prst="rect">
            <a:avLst/>
          </a:prstGeom>
          <a:noFill/>
        </p:spPr>
        <p:txBody>
          <a:bodyPr wrap="square">
            <a:spAutoFit/>
          </a:bodyPr>
          <a:lstStyle/>
          <a:p>
            <a:pPr marL="457200" indent="-457200" algn="ctr">
              <a:buFont typeface="Wingdings" panose="05000000000000000000" pitchFamily="2" charset="2"/>
              <a:buChar char="v"/>
            </a:pPr>
            <a:r>
              <a:rPr lang="en-US" sz="2400" b="1" u="sng" dirty="0">
                <a:solidFill>
                  <a:schemeClr val="bg1">
                    <a:lumMod val="95000"/>
                    <a:lumOff val="5000"/>
                  </a:schemeClr>
                </a:solidFill>
                <a:latin typeface="Inter"/>
              </a:rPr>
              <a:t>DASHBOARD REPRESENTATION USING POWER BI FOR BUSINESS INSIGHTS</a:t>
            </a:r>
            <a:endParaRPr lang="en-IN" sz="2400" dirty="0"/>
          </a:p>
        </p:txBody>
      </p:sp>
    </p:spTree>
    <p:extLst>
      <p:ext uri="{BB962C8B-B14F-4D97-AF65-F5344CB8AC3E}">
        <p14:creationId xmlns:p14="http://schemas.microsoft.com/office/powerpoint/2010/main" val="2125619637"/>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07DAB1-B0DD-3365-285C-1F27D0D4C1C5}"/>
              </a:ext>
            </a:extLst>
          </p:cNvPr>
          <p:cNvSpPr>
            <a:spLocks noGrp="1"/>
          </p:cNvSpPr>
          <p:nvPr>
            <p:ph type="title"/>
          </p:nvPr>
        </p:nvSpPr>
        <p:spPr>
          <a:xfrm>
            <a:off x="2606709" y="121157"/>
            <a:ext cx="7412036" cy="737380"/>
          </a:xfrm>
        </p:spPr>
        <p:txBody>
          <a:bodyPr vert="horz" wrap="square" lIns="0" tIns="0" rIns="0" bIns="0" rtlCol="0" anchor="b" anchorCtr="0">
            <a:normAutofit/>
          </a:bodyPr>
          <a:lstStyle/>
          <a:p>
            <a:pPr marL="685800" indent="-685800" algn="ctr">
              <a:buFont typeface="Wingdings" panose="05000000000000000000" pitchFamily="2" charset="2"/>
              <a:buChar char="v"/>
            </a:pPr>
            <a:r>
              <a:rPr lang="en-US" sz="4100" b="1" u="sng" kern="1200" dirty="0">
                <a:solidFill>
                  <a:schemeClr val="tx1"/>
                </a:solidFill>
                <a:latin typeface="+mn-lt"/>
                <a:ea typeface="+mj-ea"/>
                <a:cs typeface="+mj-cs"/>
              </a:rPr>
              <a:t>AIM OF THE PROJECT</a:t>
            </a:r>
            <a:endParaRPr lang="en-US" sz="4100" u="sng" kern="1200" dirty="0">
              <a:solidFill>
                <a:schemeClr val="tx1"/>
              </a:solidFill>
              <a:latin typeface="+mn-lt"/>
              <a:ea typeface="+mj-ea"/>
              <a:cs typeface="+mj-cs"/>
            </a:endParaRPr>
          </a:p>
        </p:txBody>
      </p:sp>
      <p:sp>
        <p:nvSpPr>
          <p:cNvPr id="5" name="TextBox 4">
            <a:extLst>
              <a:ext uri="{FF2B5EF4-FFF2-40B4-BE49-F238E27FC236}">
                <a16:creationId xmlns:a16="http://schemas.microsoft.com/office/drawing/2014/main" id="{CE704BEC-EA77-D0FD-C9A0-BDBD00FBB6AF}"/>
              </a:ext>
            </a:extLst>
          </p:cNvPr>
          <p:cNvSpPr txBox="1"/>
          <p:nvPr/>
        </p:nvSpPr>
        <p:spPr>
          <a:xfrm>
            <a:off x="1291584" y="1189267"/>
            <a:ext cx="9765191" cy="5547576"/>
          </a:xfrm>
          <a:prstGeom prst="rect">
            <a:avLst/>
          </a:prstGeom>
        </p:spPr>
        <p:txBody>
          <a:bodyPr vert="horz" wrap="square" lIns="0" tIns="0" rIns="0" bIns="0" rtlCol="0" anchor="t">
            <a:noAutofit/>
          </a:bodyPr>
          <a:lstStyle/>
          <a:p>
            <a:pPr marL="400050" indent="-342900">
              <a:spcAft>
                <a:spcPts val="800"/>
              </a:spcAft>
              <a:buFont typeface="Wingdings" panose="05000000000000000000" pitchFamily="2" charset="2"/>
              <a:buChar char="Ø"/>
            </a:pPr>
            <a:r>
              <a:rPr lang="en-US" sz="2200" dirty="0">
                <a:solidFill>
                  <a:schemeClr val="tx1">
                    <a:alpha val="60000"/>
                  </a:schemeClr>
                </a:solidFill>
                <a:highlight>
                  <a:srgbClr val="000000"/>
                </a:highlight>
              </a:rPr>
              <a:t>To ingest the incremental Data from the Multiple sources into Data lake(ADLS Gen2) Dynamic container.</a:t>
            </a:r>
          </a:p>
          <a:p>
            <a:pPr marL="400050" indent="-342900">
              <a:spcAft>
                <a:spcPts val="800"/>
              </a:spcAft>
              <a:buFont typeface="Wingdings" panose="05000000000000000000" pitchFamily="2" charset="2"/>
              <a:buChar char="Ø"/>
            </a:pPr>
            <a:endParaRPr lang="en-US" sz="2200" dirty="0">
              <a:solidFill>
                <a:schemeClr val="tx1">
                  <a:alpha val="60000"/>
                </a:schemeClr>
              </a:solidFill>
              <a:highlight>
                <a:srgbClr val="000000"/>
              </a:highlight>
            </a:endParaRPr>
          </a:p>
          <a:p>
            <a:pPr marL="400050" indent="-342900">
              <a:spcAft>
                <a:spcPts val="800"/>
              </a:spcAft>
              <a:buFont typeface="Wingdings" panose="05000000000000000000" pitchFamily="2" charset="2"/>
              <a:buChar char="Ø"/>
            </a:pPr>
            <a:r>
              <a:rPr lang="en-US" sz="2200" dirty="0">
                <a:solidFill>
                  <a:schemeClr val="tx1">
                    <a:alpha val="60000"/>
                  </a:schemeClr>
                </a:solidFill>
                <a:highlight>
                  <a:srgbClr val="000000"/>
                </a:highlight>
              </a:rPr>
              <a:t>Performing ETL &amp; managing Multiple Pipelines for Data orchestration.</a:t>
            </a:r>
          </a:p>
          <a:p>
            <a:pPr marL="400050" indent="-342900">
              <a:spcAft>
                <a:spcPts val="800"/>
              </a:spcAft>
              <a:buFont typeface="Wingdings" panose="05000000000000000000" pitchFamily="2" charset="2"/>
              <a:buChar char="Ø"/>
            </a:pPr>
            <a:endParaRPr lang="en-US" sz="2200" dirty="0">
              <a:solidFill>
                <a:schemeClr val="tx1">
                  <a:alpha val="60000"/>
                </a:schemeClr>
              </a:solidFill>
              <a:highlight>
                <a:srgbClr val="000000"/>
              </a:highlight>
            </a:endParaRPr>
          </a:p>
          <a:p>
            <a:pPr marL="400050" indent="-342900">
              <a:spcAft>
                <a:spcPts val="800"/>
              </a:spcAft>
              <a:buFont typeface="Wingdings" panose="05000000000000000000" pitchFamily="2" charset="2"/>
              <a:buChar char="Ø"/>
            </a:pPr>
            <a:r>
              <a:rPr lang="en-US" sz="2200" dirty="0">
                <a:solidFill>
                  <a:schemeClr val="tx1">
                    <a:alpha val="60000"/>
                  </a:schemeClr>
                </a:solidFill>
                <a:highlight>
                  <a:srgbClr val="000000"/>
                </a:highlight>
              </a:rPr>
              <a:t>Transforming &amp; analyzing the data using Big Data Tool(Databricks).</a:t>
            </a:r>
          </a:p>
          <a:p>
            <a:pPr marL="400050" indent="-342900">
              <a:spcAft>
                <a:spcPts val="800"/>
              </a:spcAft>
              <a:buFont typeface="Wingdings" panose="05000000000000000000" pitchFamily="2" charset="2"/>
              <a:buChar char="Ø"/>
            </a:pPr>
            <a:endParaRPr lang="en-US" sz="2200" dirty="0">
              <a:solidFill>
                <a:schemeClr val="tx1">
                  <a:alpha val="60000"/>
                </a:schemeClr>
              </a:solidFill>
              <a:highlight>
                <a:srgbClr val="000000"/>
              </a:highlight>
            </a:endParaRPr>
          </a:p>
          <a:p>
            <a:pPr marL="400050" indent="-342900">
              <a:spcAft>
                <a:spcPts val="800"/>
              </a:spcAft>
              <a:buFont typeface="Wingdings" panose="05000000000000000000" pitchFamily="2" charset="2"/>
              <a:buChar char="Ø"/>
            </a:pPr>
            <a:r>
              <a:rPr lang="en-US" sz="2200" dirty="0">
                <a:solidFill>
                  <a:schemeClr val="tx1">
                    <a:alpha val="60000"/>
                  </a:schemeClr>
                </a:solidFill>
                <a:highlight>
                  <a:srgbClr val="000000"/>
                </a:highlight>
              </a:rPr>
              <a:t>Need to ingest the data into SQL Data warehouse.</a:t>
            </a:r>
          </a:p>
          <a:p>
            <a:pPr marL="400050" indent="-342900">
              <a:spcAft>
                <a:spcPts val="800"/>
              </a:spcAft>
              <a:buFont typeface="Wingdings" panose="05000000000000000000" pitchFamily="2" charset="2"/>
              <a:buChar char="Ø"/>
            </a:pPr>
            <a:endParaRPr lang="en-US" sz="2200" dirty="0">
              <a:solidFill>
                <a:schemeClr val="tx1">
                  <a:alpha val="60000"/>
                </a:schemeClr>
              </a:solidFill>
              <a:highlight>
                <a:srgbClr val="000000"/>
              </a:highlight>
            </a:endParaRPr>
          </a:p>
          <a:p>
            <a:pPr marL="400050" indent="-342900">
              <a:spcAft>
                <a:spcPts val="800"/>
              </a:spcAft>
              <a:buFont typeface="Wingdings" panose="05000000000000000000" pitchFamily="2" charset="2"/>
              <a:buChar char="Ø"/>
            </a:pPr>
            <a:r>
              <a:rPr lang="en-US" sz="2200" dirty="0">
                <a:solidFill>
                  <a:schemeClr val="tx1">
                    <a:alpha val="60000"/>
                  </a:schemeClr>
                </a:solidFill>
                <a:highlight>
                  <a:srgbClr val="000000"/>
                </a:highlight>
              </a:rPr>
              <a:t>Automate data workflows for real time incoming Data everyday.</a:t>
            </a:r>
          </a:p>
          <a:p>
            <a:pPr marL="400050" indent="-342900">
              <a:spcAft>
                <a:spcPts val="800"/>
              </a:spcAft>
              <a:buFont typeface="Wingdings" panose="05000000000000000000" pitchFamily="2" charset="2"/>
              <a:buChar char="Ø"/>
            </a:pPr>
            <a:endParaRPr lang="en-US" sz="2200" dirty="0">
              <a:solidFill>
                <a:schemeClr val="tx1">
                  <a:alpha val="60000"/>
                </a:schemeClr>
              </a:solidFill>
              <a:highlight>
                <a:srgbClr val="000000"/>
              </a:highlight>
            </a:endParaRPr>
          </a:p>
          <a:p>
            <a:pPr marL="400050" indent="-342900">
              <a:spcAft>
                <a:spcPts val="800"/>
              </a:spcAft>
              <a:buFont typeface="Wingdings" panose="05000000000000000000" pitchFamily="2" charset="2"/>
              <a:buChar char="Ø"/>
            </a:pPr>
            <a:r>
              <a:rPr lang="en-US" sz="2200" dirty="0">
                <a:solidFill>
                  <a:schemeClr val="tx1">
                    <a:alpha val="60000"/>
                  </a:schemeClr>
                </a:solidFill>
                <a:highlight>
                  <a:srgbClr val="000000"/>
                </a:highlight>
              </a:rPr>
              <a:t>Integrate the Data warehouse to Power BI for Dashboard creation for business solutions.</a:t>
            </a:r>
          </a:p>
          <a:p>
            <a:pPr marL="400050" indent="-342900">
              <a:spcAft>
                <a:spcPts val="800"/>
              </a:spcAft>
              <a:buFont typeface="Wingdings" panose="05000000000000000000" pitchFamily="2" charset="2"/>
              <a:buChar char="Ø"/>
            </a:pPr>
            <a:endParaRPr lang="en-US" sz="2200" dirty="0">
              <a:solidFill>
                <a:schemeClr val="tx1">
                  <a:alpha val="60000"/>
                </a:schemeClr>
              </a:solidFill>
              <a:highlight>
                <a:srgbClr val="000000"/>
              </a:highlight>
            </a:endParaRPr>
          </a:p>
          <a:p>
            <a:pPr marL="400050" indent="-342900">
              <a:spcAft>
                <a:spcPts val="800"/>
              </a:spcAft>
              <a:buFont typeface="Wingdings" panose="05000000000000000000" pitchFamily="2" charset="2"/>
              <a:buChar char="Ø"/>
            </a:pPr>
            <a:endParaRPr lang="en-US" sz="2200" dirty="0">
              <a:solidFill>
                <a:schemeClr val="tx1">
                  <a:alpha val="60000"/>
                </a:schemeClr>
              </a:solidFill>
              <a:highlight>
                <a:srgbClr val="000000"/>
              </a:highlight>
            </a:endParaRPr>
          </a:p>
        </p:txBody>
      </p:sp>
    </p:spTree>
    <p:extLst>
      <p:ext uri="{BB962C8B-B14F-4D97-AF65-F5344CB8AC3E}">
        <p14:creationId xmlns:p14="http://schemas.microsoft.com/office/powerpoint/2010/main" val="185630054"/>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E5A48E5B-0579-AA29-FA3E-0A4DB4E755BE}"/>
              </a:ext>
            </a:extLst>
          </p:cNvPr>
          <p:cNvSpPr>
            <a:spLocks noGrp="1"/>
          </p:cNvSpPr>
          <p:nvPr>
            <p:ph type="title"/>
          </p:nvPr>
        </p:nvSpPr>
        <p:spPr>
          <a:xfrm>
            <a:off x="8036041" y="618518"/>
            <a:ext cx="3281003" cy="629257"/>
          </a:xfrm>
        </p:spPr>
        <p:txBody>
          <a:bodyPr vert="horz" lIns="91440" tIns="45720" rIns="91440" bIns="45720" rtlCol="0" anchor="b">
            <a:normAutofit/>
          </a:bodyPr>
          <a:lstStyle/>
          <a:p>
            <a:r>
              <a:rPr lang="en-US" sz="2800" b="1" dirty="0"/>
              <a:t>Introduction</a:t>
            </a:r>
          </a:p>
        </p:txBody>
      </p:sp>
      <p:sp>
        <p:nvSpPr>
          <p:cNvPr id="16" name="Round Diagonal Corner Rectangle 11">
            <a:extLst>
              <a:ext uri="{FF2B5EF4-FFF2-40B4-BE49-F238E27FC236}">
                <a16:creationId xmlns:a16="http://schemas.microsoft.com/office/drawing/2014/main" id="{73D430B3-B555-4951-AFBC-C9868F0B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22">
            <a:extLst>
              <a:ext uri="{FF2B5EF4-FFF2-40B4-BE49-F238E27FC236}">
                <a16:creationId xmlns:a16="http://schemas.microsoft.com/office/drawing/2014/main" id="{C674A8B6-96D1-0D8F-E00E-AD8850651329}"/>
              </a:ext>
            </a:extLst>
          </p:cNvPr>
          <p:cNvPicPr>
            <a:picLocks noChangeAspect="1"/>
          </p:cNvPicPr>
          <p:nvPr/>
        </p:nvPicPr>
        <p:blipFill>
          <a:blip r:embed="rId3"/>
          <a:srcRect l="8565" r="8565"/>
          <a:stretch/>
        </p:blipFill>
        <p:spPr>
          <a:xfrm>
            <a:off x="1803565" y="3214710"/>
            <a:ext cx="1829106" cy="2207199"/>
          </a:xfrm>
          <a:prstGeom prst="rect">
            <a:avLst/>
          </a:prstGeom>
        </p:spPr>
      </p:pic>
      <p:pic>
        <p:nvPicPr>
          <p:cNvPr id="6" name="Picture Placeholder 19">
            <a:extLst>
              <a:ext uri="{FF2B5EF4-FFF2-40B4-BE49-F238E27FC236}">
                <a16:creationId xmlns:a16="http://schemas.microsoft.com/office/drawing/2014/main" id="{24E57509-FC6B-734A-19CD-64CBC8B96502}"/>
              </a:ext>
            </a:extLst>
          </p:cNvPr>
          <p:cNvPicPr>
            <a:picLocks noChangeAspect="1"/>
          </p:cNvPicPr>
          <p:nvPr/>
        </p:nvPicPr>
        <p:blipFill>
          <a:blip r:embed="rId4"/>
          <a:srcRect l="9806" r="9806"/>
          <a:stretch/>
        </p:blipFill>
        <p:spPr>
          <a:xfrm>
            <a:off x="4857044" y="1137621"/>
            <a:ext cx="1774323" cy="2207199"/>
          </a:xfrm>
          <a:prstGeom prst="rect">
            <a:avLst/>
          </a:prstGeom>
          <a:solidFill>
            <a:schemeClr val="accent5"/>
          </a:solidFill>
        </p:spPr>
      </p:pic>
      <p:pic>
        <p:nvPicPr>
          <p:cNvPr id="9" name="Picture 8" descr="A picture containing electric blue, blue, design&#10;&#10;Description automatically generated">
            <a:extLst>
              <a:ext uri="{FF2B5EF4-FFF2-40B4-BE49-F238E27FC236}">
                <a16:creationId xmlns:a16="http://schemas.microsoft.com/office/drawing/2014/main" id="{941D4B48-28E5-A922-BCBF-939B77FEF51B}"/>
              </a:ext>
            </a:extLst>
          </p:cNvPr>
          <p:cNvPicPr>
            <a:picLocks noChangeAspect="1"/>
          </p:cNvPicPr>
          <p:nvPr/>
        </p:nvPicPr>
        <p:blipFill>
          <a:blip r:embed="rId5"/>
          <a:stretch>
            <a:fillRect/>
          </a:stretch>
        </p:blipFill>
        <p:spPr>
          <a:xfrm>
            <a:off x="1614518" y="933146"/>
            <a:ext cx="2207199" cy="2207199"/>
          </a:xfrm>
          <a:prstGeom prst="rect">
            <a:avLst/>
          </a:prstGeom>
        </p:spPr>
      </p:pic>
      <p:pic>
        <p:nvPicPr>
          <p:cNvPr id="7" name="Picture Placeholder 24">
            <a:extLst>
              <a:ext uri="{FF2B5EF4-FFF2-40B4-BE49-F238E27FC236}">
                <a16:creationId xmlns:a16="http://schemas.microsoft.com/office/drawing/2014/main" id="{05394C57-B861-AC56-0B89-8A57ABC17250}"/>
              </a:ext>
            </a:extLst>
          </p:cNvPr>
          <p:cNvPicPr>
            <a:picLocks noChangeAspect="1"/>
          </p:cNvPicPr>
          <p:nvPr/>
        </p:nvPicPr>
        <p:blipFill>
          <a:blip r:embed="rId6"/>
          <a:srcRect l="28563" r="28563"/>
          <a:stretch/>
        </p:blipFill>
        <p:spPr>
          <a:xfrm>
            <a:off x="4855648" y="3505686"/>
            <a:ext cx="1777115" cy="2207199"/>
          </a:xfrm>
          <a:prstGeom prst="rect">
            <a:avLst/>
          </a:prstGeom>
          <a:solidFill>
            <a:schemeClr val="accent5"/>
          </a:solidFill>
        </p:spPr>
      </p:pic>
      <p:sp>
        <p:nvSpPr>
          <p:cNvPr id="11" name="Content Placeholder 11">
            <a:extLst>
              <a:ext uri="{FF2B5EF4-FFF2-40B4-BE49-F238E27FC236}">
                <a16:creationId xmlns:a16="http://schemas.microsoft.com/office/drawing/2014/main" id="{BE8D0C03-6099-96E7-6EB0-715B9A3C4BFC}"/>
              </a:ext>
            </a:extLst>
          </p:cNvPr>
          <p:cNvSpPr txBox="1">
            <a:spLocks/>
          </p:cNvSpPr>
          <p:nvPr/>
        </p:nvSpPr>
        <p:spPr>
          <a:xfrm>
            <a:off x="7658099" y="1449386"/>
            <a:ext cx="3950009" cy="385040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lnSpc>
                <a:spcPct val="110000"/>
              </a:lnSpc>
            </a:pPr>
            <a:r>
              <a:rPr lang="en-US" sz="1600" b="1"/>
              <a:t>Azure service is one stop shop that includes all the essential tools for the Orchestration for Data like Data Factory(ADF), Databricks for Analysis which is in-demand big data tool,  even we can Monitor our work that gives an edge over all other Resources. It also provides the code free environment to overcome the complexity for coding, also it provides very efficient integration with other resources like SQL databases, Spark pools, Power BI with higher scalability along with reasonable pricing tiers and consumption base model. </a:t>
            </a:r>
            <a:endParaRPr lang="en-US" sz="1600" b="1" dirty="0"/>
          </a:p>
        </p:txBody>
      </p:sp>
    </p:spTree>
    <p:extLst>
      <p:ext uri="{BB962C8B-B14F-4D97-AF65-F5344CB8AC3E}">
        <p14:creationId xmlns:p14="http://schemas.microsoft.com/office/powerpoint/2010/main" val="170492840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54" name="Rectangle 53">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Rectangle 56">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8"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9"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screenshot, diagram, font">
            <a:extLst>
              <a:ext uri="{FF2B5EF4-FFF2-40B4-BE49-F238E27FC236}">
                <a16:creationId xmlns:a16="http://schemas.microsoft.com/office/drawing/2014/main" id="{B6C06BE5-99A7-1880-E9FE-00B3B219FA3F}"/>
              </a:ext>
            </a:extLst>
          </p:cNvPr>
          <p:cNvPicPr>
            <a:picLocks noChangeAspect="1"/>
          </p:cNvPicPr>
          <p:nvPr/>
        </p:nvPicPr>
        <p:blipFill>
          <a:blip r:embed="rId4"/>
          <a:stretch>
            <a:fillRect/>
          </a:stretch>
        </p:blipFill>
        <p:spPr>
          <a:xfrm>
            <a:off x="2625481" y="1327409"/>
            <a:ext cx="8065720" cy="4577297"/>
          </a:xfrm>
          <a:prstGeom prst="rect">
            <a:avLst/>
          </a:prstGeom>
        </p:spPr>
      </p:pic>
      <p:sp>
        <p:nvSpPr>
          <p:cNvPr id="4" name="Rectangle 3">
            <a:extLst>
              <a:ext uri="{FF2B5EF4-FFF2-40B4-BE49-F238E27FC236}">
                <a16:creationId xmlns:a16="http://schemas.microsoft.com/office/drawing/2014/main" id="{DD2DFC50-EB26-96B4-534B-60A208E00A4D}"/>
              </a:ext>
            </a:extLst>
          </p:cNvPr>
          <p:cNvSpPr/>
          <p:nvPr/>
        </p:nvSpPr>
        <p:spPr>
          <a:xfrm>
            <a:off x="2625478" y="760393"/>
            <a:ext cx="4458987" cy="646331"/>
          </a:xfrm>
          <a:prstGeom prst="rect">
            <a:avLst/>
          </a:prstGeom>
          <a:noFill/>
        </p:spPr>
        <p:txBody>
          <a:bodyPr wrap="square" lIns="91440" tIns="45720" rIns="91440" bIns="45720">
            <a:spAutoFit/>
          </a:bodyPr>
          <a:lstStyle/>
          <a:p>
            <a:r>
              <a:rPr lang="en-US" sz="3600" b="1" cap="none" spc="50" dirty="0">
                <a:ln w="0"/>
                <a:solidFill>
                  <a:schemeClr val="bg2"/>
                </a:solidFill>
                <a:effectLst>
                  <a:innerShdw blurRad="63500" dist="50800" dir="13500000">
                    <a:srgbClr val="000000">
                      <a:alpha val="50000"/>
                    </a:srgbClr>
                  </a:innerShdw>
                </a:effectLst>
              </a:rPr>
              <a:t>Architecture Diagram</a:t>
            </a:r>
          </a:p>
        </p:txBody>
      </p:sp>
    </p:spTree>
    <p:extLst>
      <p:ext uri="{BB962C8B-B14F-4D97-AF65-F5344CB8AC3E}">
        <p14:creationId xmlns:p14="http://schemas.microsoft.com/office/powerpoint/2010/main" val="1095751252"/>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9" name="TextBox 8">
            <a:extLst>
              <a:ext uri="{FF2B5EF4-FFF2-40B4-BE49-F238E27FC236}">
                <a16:creationId xmlns:a16="http://schemas.microsoft.com/office/drawing/2014/main" id="{2F69E3D2-9552-58A4-799B-03558C09B4FD}"/>
              </a:ext>
            </a:extLst>
          </p:cNvPr>
          <p:cNvSpPr txBox="1"/>
          <p:nvPr/>
        </p:nvSpPr>
        <p:spPr>
          <a:xfrm>
            <a:off x="887413" y="1093787"/>
            <a:ext cx="3191571" cy="2455863"/>
          </a:xfrm>
          <a:prstGeom prst="rect">
            <a:avLst/>
          </a:prstGeom>
        </p:spPr>
        <p:txBody>
          <a:bodyPr vert="horz" lIns="91440" tIns="45720" rIns="91440" bIns="45720" rtlCol="0" anchor="ctr">
            <a:normAutofit/>
          </a:bodyPr>
          <a:lstStyle/>
          <a:p>
            <a:pPr marL="571500" indent="-571500" defTabSz="914400">
              <a:lnSpc>
                <a:spcPct val="90000"/>
              </a:lnSpc>
              <a:spcBef>
                <a:spcPct val="0"/>
              </a:spcBef>
              <a:spcAft>
                <a:spcPts val="600"/>
              </a:spcAft>
            </a:pPr>
            <a:r>
              <a:rPr lang="en-US" sz="3600" b="1" i="0" cap="all" dirty="0">
                <a:effectLst/>
                <a:latin typeface="+mj-lt"/>
                <a:ea typeface="+mj-ea"/>
                <a:cs typeface="+mj-cs"/>
              </a:rPr>
              <a:t>prerequisites</a:t>
            </a:r>
            <a:endParaRPr lang="en-US" sz="3600" cap="all" dirty="0">
              <a:latin typeface="+mj-lt"/>
              <a:ea typeface="+mj-ea"/>
              <a:cs typeface="+mj-cs"/>
            </a:endParaRPr>
          </a:p>
        </p:txBody>
      </p:sp>
      <p:sp useBgFill="1">
        <p:nvSpPr>
          <p:cNvPr id="45"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ubtitle 15">
            <a:extLst>
              <a:ext uri="{FF2B5EF4-FFF2-40B4-BE49-F238E27FC236}">
                <a16:creationId xmlns:a16="http://schemas.microsoft.com/office/drawing/2014/main" id="{70DA7F0B-74F7-5F3D-203A-DED2C5A45ED5}"/>
              </a:ext>
            </a:extLst>
          </p:cNvPr>
          <p:cNvSpPr txBox="1">
            <a:spLocks/>
          </p:cNvSpPr>
          <p:nvPr/>
        </p:nvSpPr>
        <p:spPr>
          <a:xfrm>
            <a:off x="5215467" y="1093788"/>
            <a:ext cx="5831944" cy="46974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a:r>
              <a:rPr lang="en-US" dirty="0"/>
              <a:t>Microsoft Azure account. </a:t>
            </a:r>
          </a:p>
          <a:p>
            <a:pPr marL="457200"/>
            <a:r>
              <a:rPr lang="en-US" dirty="0"/>
              <a:t>ADLs Gen 2 storage.</a:t>
            </a:r>
          </a:p>
          <a:p>
            <a:pPr marL="457200"/>
            <a:r>
              <a:rPr lang="en-US" dirty="0"/>
              <a:t>Azure Data Factory(ETL).</a:t>
            </a:r>
          </a:p>
          <a:p>
            <a:pPr marL="457200"/>
            <a:r>
              <a:rPr lang="en-US" dirty="0"/>
              <a:t>Azure Databricks(Big Data Tool).</a:t>
            </a:r>
          </a:p>
          <a:p>
            <a:pPr marL="457200"/>
            <a:r>
              <a:rPr lang="en-US" dirty="0"/>
              <a:t>SQL Database(Data Warehouse).</a:t>
            </a:r>
          </a:p>
          <a:p>
            <a:pPr marL="457200"/>
            <a:r>
              <a:rPr lang="en-US" dirty="0"/>
              <a:t>Power BI.</a:t>
            </a:r>
          </a:p>
          <a:p>
            <a:pPr marL="457200"/>
            <a:endParaRPr lang="en-US" dirty="0"/>
          </a:p>
          <a:p>
            <a:pPr marL="457200"/>
            <a:endParaRPr lang="en-US" dirty="0"/>
          </a:p>
        </p:txBody>
      </p:sp>
    </p:spTree>
    <p:extLst>
      <p:ext uri="{BB962C8B-B14F-4D97-AF65-F5344CB8AC3E}">
        <p14:creationId xmlns:p14="http://schemas.microsoft.com/office/powerpoint/2010/main" val="405235011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wipe(down)">
                                      <p:cBhvr>
                                        <p:cTn id="10" dur="500"/>
                                        <p:tgtEl>
                                          <p:spTgt spid="8">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down)">
                                      <p:cBhvr>
                                        <p:cTn id="13" dur="500"/>
                                        <p:tgtEl>
                                          <p:spTgt spid="8">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down)">
                                      <p:cBhvr>
                                        <p:cTn id="19" dur="500"/>
                                        <p:tgtEl>
                                          <p:spTgt spid="8">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wipe(down)">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4B067A-D527-4E97-63C1-B32F50BECBD5}"/>
              </a:ext>
            </a:extLst>
          </p:cNvPr>
          <p:cNvSpPr>
            <a:spLocks noGrp="1"/>
          </p:cNvSpPr>
          <p:nvPr>
            <p:ph type="title"/>
          </p:nvPr>
        </p:nvSpPr>
        <p:spPr>
          <a:xfrm>
            <a:off x="1017391" y="101401"/>
            <a:ext cx="11075082" cy="633109"/>
          </a:xfrm>
        </p:spPr>
        <p:txBody>
          <a:bodyPr>
            <a:normAutofit/>
          </a:bodyPr>
          <a:lstStyle/>
          <a:p>
            <a:pPr marL="457200" indent="-457200" algn="just" rtl="0">
              <a:buFont typeface="Wingdings" panose="05000000000000000000" pitchFamily="2" charset="2"/>
              <a:buChar char="v"/>
            </a:pPr>
            <a:r>
              <a:rPr lang="en-US" sz="3200" b="1" i="0" u="sng" dirty="0">
                <a:solidFill>
                  <a:schemeClr val="bg1">
                    <a:lumMod val="95000"/>
                    <a:lumOff val="5000"/>
                  </a:schemeClr>
                </a:solidFill>
                <a:effectLst/>
                <a:latin typeface="Inter"/>
              </a:rPr>
              <a:t>IngestING data into DATA LAKE STORAGE USING ADF.</a:t>
            </a:r>
          </a:p>
        </p:txBody>
      </p:sp>
      <p:sp>
        <p:nvSpPr>
          <p:cNvPr id="7" name="TextBox 6">
            <a:extLst>
              <a:ext uri="{FF2B5EF4-FFF2-40B4-BE49-F238E27FC236}">
                <a16:creationId xmlns:a16="http://schemas.microsoft.com/office/drawing/2014/main" id="{308E3568-018E-C94F-A119-A73E4C9E5605}"/>
              </a:ext>
            </a:extLst>
          </p:cNvPr>
          <p:cNvSpPr txBox="1"/>
          <p:nvPr/>
        </p:nvSpPr>
        <p:spPr>
          <a:xfrm>
            <a:off x="1626637" y="734510"/>
            <a:ext cx="8938726" cy="1200329"/>
          </a:xfrm>
          <a:prstGeom prst="rect">
            <a:avLst/>
          </a:prstGeom>
          <a:noFill/>
        </p:spPr>
        <p:txBody>
          <a:bodyPr wrap="square" rtlCol="0">
            <a:spAutoFit/>
          </a:bodyPr>
          <a:lstStyle/>
          <a:p>
            <a:pPr algn="just"/>
            <a:r>
              <a:rPr lang="en-IN" b="1" dirty="0"/>
              <a:t>I have Multiple Data sources in JSON, CSV &amp; Parquet file format which is daily uploaded by the Third party(Company itself). By using Azure Data Factory, I am going to ingest the data into the Data lake container(landing) also make it dynamic using Parameterization  because I want Data to get saved date wise automatically at midnight with the help of Daily Trigger. </a:t>
            </a:r>
          </a:p>
        </p:txBody>
      </p:sp>
      <p:pic>
        <p:nvPicPr>
          <p:cNvPr id="9" name="Picture 8" descr="A screenshot of a computer&#10;&#10;Description automatically generated with medium confidence">
            <a:extLst>
              <a:ext uri="{FF2B5EF4-FFF2-40B4-BE49-F238E27FC236}">
                <a16:creationId xmlns:a16="http://schemas.microsoft.com/office/drawing/2014/main" id="{5197E621-4EB9-0B5A-4990-871A387558CE}"/>
              </a:ext>
            </a:extLst>
          </p:cNvPr>
          <p:cNvPicPr>
            <a:picLocks noChangeAspect="1"/>
          </p:cNvPicPr>
          <p:nvPr/>
        </p:nvPicPr>
        <p:blipFill>
          <a:blip r:embed="rId2"/>
          <a:stretch>
            <a:fillRect/>
          </a:stretch>
        </p:blipFill>
        <p:spPr>
          <a:xfrm>
            <a:off x="1230607" y="4634061"/>
            <a:ext cx="2635526" cy="2055406"/>
          </a:xfrm>
          <a:prstGeom prst="rect">
            <a:avLst/>
          </a:prstGeom>
        </p:spPr>
      </p:pic>
      <p:pic>
        <p:nvPicPr>
          <p:cNvPr id="11" name="Picture 10" descr="A screenshot of a computer&#10;&#10;Description automatically generated with medium confidence">
            <a:extLst>
              <a:ext uri="{FF2B5EF4-FFF2-40B4-BE49-F238E27FC236}">
                <a16:creationId xmlns:a16="http://schemas.microsoft.com/office/drawing/2014/main" id="{93F45D24-6FE8-9EE7-523B-8AA566C79139}"/>
              </a:ext>
            </a:extLst>
          </p:cNvPr>
          <p:cNvPicPr>
            <a:picLocks noChangeAspect="1"/>
          </p:cNvPicPr>
          <p:nvPr/>
        </p:nvPicPr>
        <p:blipFill>
          <a:blip r:embed="rId3"/>
          <a:stretch>
            <a:fillRect/>
          </a:stretch>
        </p:blipFill>
        <p:spPr>
          <a:xfrm>
            <a:off x="1262740" y="2030820"/>
            <a:ext cx="2594065" cy="2055406"/>
          </a:xfrm>
          <a:prstGeom prst="rect">
            <a:avLst/>
          </a:prstGeom>
        </p:spPr>
      </p:pic>
      <p:sp>
        <p:nvSpPr>
          <p:cNvPr id="13" name="Arrow: Left-Up 12">
            <a:extLst>
              <a:ext uri="{FF2B5EF4-FFF2-40B4-BE49-F238E27FC236}">
                <a16:creationId xmlns:a16="http://schemas.microsoft.com/office/drawing/2014/main" id="{949D6A9D-DE3F-773A-8D93-711EBAF57242}"/>
              </a:ext>
            </a:extLst>
          </p:cNvPr>
          <p:cNvSpPr/>
          <p:nvPr/>
        </p:nvSpPr>
        <p:spPr>
          <a:xfrm rot="19042107">
            <a:off x="3663336" y="4061913"/>
            <a:ext cx="546354" cy="596464"/>
          </a:xfrm>
          <a:prstGeom prst="leftUpArrow">
            <a:avLst>
              <a:gd name="adj1" fmla="val 8503"/>
              <a:gd name="adj2" fmla="val 1036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A screenshot of a computer&#10;&#10;Description automatically generated">
            <a:extLst>
              <a:ext uri="{FF2B5EF4-FFF2-40B4-BE49-F238E27FC236}">
                <a16:creationId xmlns:a16="http://schemas.microsoft.com/office/drawing/2014/main" id="{93552F03-283E-9496-9804-84CE81FC07C1}"/>
              </a:ext>
            </a:extLst>
          </p:cNvPr>
          <p:cNvPicPr>
            <a:picLocks noChangeAspect="1"/>
          </p:cNvPicPr>
          <p:nvPr/>
        </p:nvPicPr>
        <p:blipFill>
          <a:blip r:embed="rId4"/>
          <a:stretch>
            <a:fillRect/>
          </a:stretch>
        </p:blipFill>
        <p:spPr>
          <a:xfrm>
            <a:off x="4339483" y="1928805"/>
            <a:ext cx="5331290" cy="3191096"/>
          </a:xfrm>
          <a:prstGeom prst="rect">
            <a:avLst/>
          </a:prstGeom>
        </p:spPr>
      </p:pic>
      <p:pic>
        <p:nvPicPr>
          <p:cNvPr id="17" name="Picture 16" descr="A screenshot of a computer&#10;&#10;Description automatically generated with medium confidence">
            <a:extLst>
              <a:ext uri="{FF2B5EF4-FFF2-40B4-BE49-F238E27FC236}">
                <a16:creationId xmlns:a16="http://schemas.microsoft.com/office/drawing/2014/main" id="{AE5EBECA-0B09-2499-E28D-3E39E25E1853}"/>
              </a:ext>
            </a:extLst>
          </p:cNvPr>
          <p:cNvPicPr>
            <a:picLocks noChangeAspect="1"/>
          </p:cNvPicPr>
          <p:nvPr/>
        </p:nvPicPr>
        <p:blipFill>
          <a:blip r:embed="rId5"/>
          <a:stretch>
            <a:fillRect/>
          </a:stretch>
        </p:blipFill>
        <p:spPr>
          <a:xfrm>
            <a:off x="6248124" y="5209448"/>
            <a:ext cx="3422649" cy="1508012"/>
          </a:xfrm>
          <a:prstGeom prst="rect">
            <a:avLst/>
          </a:prstGeom>
        </p:spPr>
      </p:pic>
      <p:sp>
        <p:nvSpPr>
          <p:cNvPr id="18" name="Rectangle 17">
            <a:extLst>
              <a:ext uri="{FF2B5EF4-FFF2-40B4-BE49-F238E27FC236}">
                <a16:creationId xmlns:a16="http://schemas.microsoft.com/office/drawing/2014/main" id="{EF87B931-345D-378C-D81F-9446B8327C22}"/>
              </a:ext>
            </a:extLst>
          </p:cNvPr>
          <p:cNvSpPr/>
          <p:nvPr/>
        </p:nvSpPr>
        <p:spPr>
          <a:xfrm>
            <a:off x="9926219" y="2002829"/>
            <a:ext cx="2006082" cy="1119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Here, I created linked Service for ADLs Gen 2</a:t>
            </a:r>
          </a:p>
        </p:txBody>
      </p:sp>
      <p:sp>
        <p:nvSpPr>
          <p:cNvPr id="19" name="Rectangle 18">
            <a:extLst>
              <a:ext uri="{FF2B5EF4-FFF2-40B4-BE49-F238E27FC236}">
                <a16:creationId xmlns:a16="http://schemas.microsoft.com/office/drawing/2014/main" id="{4B35D7E8-48A4-BD80-5668-51CDF360CC87}"/>
              </a:ext>
            </a:extLst>
          </p:cNvPr>
          <p:cNvSpPr/>
          <p:nvPr/>
        </p:nvSpPr>
        <p:spPr>
          <a:xfrm>
            <a:off x="9938663" y="4086225"/>
            <a:ext cx="2006082" cy="1033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400" dirty="0"/>
              <a:t>Sink location am using Parquet file format; it is faster, consume minimal space and best for big data processing.</a:t>
            </a:r>
          </a:p>
        </p:txBody>
      </p:sp>
      <p:sp>
        <p:nvSpPr>
          <p:cNvPr id="20" name="Rectangle 19">
            <a:extLst>
              <a:ext uri="{FF2B5EF4-FFF2-40B4-BE49-F238E27FC236}">
                <a16:creationId xmlns:a16="http://schemas.microsoft.com/office/drawing/2014/main" id="{2D2AC3A1-AA13-0C75-F848-186481A82576}"/>
              </a:ext>
            </a:extLst>
          </p:cNvPr>
          <p:cNvSpPr/>
          <p:nvPr/>
        </p:nvSpPr>
        <p:spPr>
          <a:xfrm>
            <a:off x="9938663" y="3349690"/>
            <a:ext cx="2006082" cy="606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Source format is JSON</a:t>
            </a:r>
          </a:p>
        </p:txBody>
      </p:sp>
      <p:sp>
        <p:nvSpPr>
          <p:cNvPr id="23" name="Arrow: Right 22">
            <a:extLst>
              <a:ext uri="{FF2B5EF4-FFF2-40B4-BE49-F238E27FC236}">
                <a16:creationId xmlns:a16="http://schemas.microsoft.com/office/drawing/2014/main" id="{FFFBAFF3-BAF5-7309-CCE5-54CA8FC2A965}"/>
              </a:ext>
            </a:extLst>
          </p:cNvPr>
          <p:cNvSpPr/>
          <p:nvPr/>
        </p:nvSpPr>
        <p:spPr>
          <a:xfrm>
            <a:off x="9116008" y="5784978"/>
            <a:ext cx="699796" cy="93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2F2FBB4A-BE6F-3D8E-FB66-0CCCFD09BC27}"/>
              </a:ext>
            </a:extLst>
          </p:cNvPr>
          <p:cNvSpPr/>
          <p:nvPr/>
        </p:nvSpPr>
        <p:spPr>
          <a:xfrm>
            <a:off x="9926219" y="5287740"/>
            <a:ext cx="2018526" cy="143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dirty="0"/>
              <a:t>After adding the sink location, I opened the dataset and assigned the folder dynamic to get the data automatic every day.</a:t>
            </a:r>
          </a:p>
        </p:txBody>
      </p:sp>
    </p:spTree>
    <p:extLst>
      <p:ext uri="{BB962C8B-B14F-4D97-AF65-F5344CB8AC3E}">
        <p14:creationId xmlns:p14="http://schemas.microsoft.com/office/powerpoint/2010/main" val="3534965110"/>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12E1831B-042D-4F67-23A8-30737B7D3B15}"/>
              </a:ext>
            </a:extLst>
          </p:cNvPr>
          <p:cNvPicPr>
            <a:picLocks noChangeAspect="1"/>
          </p:cNvPicPr>
          <p:nvPr/>
        </p:nvPicPr>
        <p:blipFill>
          <a:blip r:embed="rId2"/>
          <a:stretch>
            <a:fillRect/>
          </a:stretch>
        </p:blipFill>
        <p:spPr>
          <a:xfrm>
            <a:off x="6051040" y="2258005"/>
            <a:ext cx="2822369" cy="1806097"/>
          </a:xfrm>
          <a:prstGeom prst="rect">
            <a:avLst/>
          </a:prstGeom>
        </p:spPr>
      </p:pic>
      <p:pic>
        <p:nvPicPr>
          <p:cNvPr id="7" name="Picture 6">
            <a:extLst>
              <a:ext uri="{FF2B5EF4-FFF2-40B4-BE49-F238E27FC236}">
                <a16:creationId xmlns:a16="http://schemas.microsoft.com/office/drawing/2014/main" id="{5DA757AB-7AB3-CC87-C210-395D05FEF2E5}"/>
              </a:ext>
            </a:extLst>
          </p:cNvPr>
          <p:cNvPicPr>
            <a:picLocks noChangeAspect="1"/>
          </p:cNvPicPr>
          <p:nvPr/>
        </p:nvPicPr>
        <p:blipFill>
          <a:blip r:embed="rId3"/>
          <a:stretch>
            <a:fillRect/>
          </a:stretch>
        </p:blipFill>
        <p:spPr>
          <a:xfrm>
            <a:off x="314602" y="464949"/>
            <a:ext cx="2552921" cy="2670137"/>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D8F82AA6-AE00-816F-401B-C3B76DA0B8F4}"/>
              </a:ext>
            </a:extLst>
          </p:cNvPr>
          <p:cNvPicPr>
            <a:picLocks noChangeAspect="1"/>
          </p:cNvPicPr>
          <p:nvPr/>
        </p:nvPicPr>
        <p:blipFill>
          <a:blip r:embed="rId4"/>
          <a:stretch>
            <a:fillRect/>
          </a:stretch>
        </p:blipFill>
        <p:spPr>
          <a:xfrm>
            <a:off x="2997423" y="464948"/>
            <a:ext cx="2908855" cy="2670137"/>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D0471B91-90EA-FD52-9450-0A20B923487B}"/>
              </a:ext>
            </a:extLst>
          </p:cNvPr>
          <p:cNvPicPr>
            <a:picLocks noChangeAspect="1"/>
          </p:cNvPicPr>
          <p:nvPr/>
        </p:nvPicPr>
        <p:blipFill>
          <a:blip r:embed="rId5"/>
          <a:stretch>
            <a:fillRect/>
          </a:stretch>
        </p:blipFill>
        <p:spPr>
          <a:xfrm>
            <a:off x="6060376" y="464948"/>
            <a:ext cx="2822368" cy="1508012"/>
          </a:xfrm>
          <a:prstGeom prst="rect">
            <a:avLst/>
          </a:prstGeom>
        </p:spPr>
      </p:pic>
      <p:sp>
        <p:nvSpPr>
          <p:cNvPr id="11" name="Rectangle 10">
            <a:extLst>
              <a:ext uri="{FF2B5EF4-FFF2-40B4-BE49-F238E27FC236}">
                <a16:creationId xmlns:a16="http://schemas.microsoft.com/office/drawing/2014/main" id="{8E244F73-B4F1-E3D9-3612-9EC7212BC324}"/>
              </a:ext>
            </a:extLst>
          </p:cNvPr>
          <p:cNvSpPr/>
          <p:nvPr/>
        </p:nvSpPr>
        <p:spPr>
          <a:xfrm>
            <a:off x="9036842" y="155968"/>
            <a:ext cx="1993638" cy="61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Assigning the incoming dataset path dynamic</a:t>
            </a:r>
          </a:p>
        </p:txBody>
      </p:sp>
      <p:sp>
        <p:nvSpPr>
          <p:cNvPr id="12" name="TextBox 11">
            <a:extLst>
              <a:ext uri="{FF2B5EF4-FFF2-40B4-BE49-F238E27FC236}">
                <a16:creationId xmlns:a16="http://schemas.microsoft.com/office/drawing/2014/main" id="{4E64F894-9976-0FB3-81C2-471EF12DF296}"/>
              </a:ext>
            </a:extLst>
          </p:cNvPr>
          <p:cNvSpPr txBox="1"/>
          <p:nvPr/>
        </p:nvSpPr>
        <p:spPr>
          <a:xfrm>
            <a:off x="258616" y="3265713"/>
            <a:ext cx="2699186" cy="1077218"/>
          </a:xfrm>
          <a:prstGeom prst="rect">
            <a:avLst/>
          </a:prstGeom>
          <a:noFill/>
        </p:spPr>
        <p:txBody>
          <a:bodyPr wrap="square" rtlCol="0">
            <a:spAutoFit/>
          </a:bodyPr>
          <a:lstStyle/>
          <a:p>
            <a:pPr algn="just"/>
            <a:r>
              <a:rPr lang="en-IN" sz="1600" dirty="0"/>
              <a:t>After opening the dataset, I defined the parameters as “folderPath”  after that clicked on connection.</a:t>
            </a:r>
          </a:p>
        </p:txBody>
      </p:sp>
      <p:sp>
        <p:nvSpPr>
          <p:cNvPr id="13" name="Arrow: Right 12">
            <a:extLst>
              <a:ext uri="{FF2B5EF4-FFF2-40B4-BE49-F238E27FC236}">
                <a16:creationId xmlns:a16="http://schemas.microsoft.com/office/drawing/2014/main" id="{C2B46705-6FEE-506D-C7AF-898FD86D1572}"/>
              </a:ext>
            </a:extLst>
          </p:cNvPr>
          <p:cNvSpPr/>
          <p:nvPr/>
        </p:nvSpPr>
        <p:spPr>
          <a:xfrm>
            <a:off x="2407296" y="2286000"/>
            <a:ext cx="671804" cy="139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Up 13">
            <a:extLst>
              <a:ext uri="{FF2B5EF4-FFF2-40B4-BE49-F238E27FC236}">
                <a16:creationId xmlns:a16="http://schemas.microsoft.com/office/drawing/2014/main" id="{8661EA5D-903E-7626-1C5C-4E2520DD8117}"/>
              </a:ext>
            </a:extLst>
          </p:cNvPr>
          <p:cNvSpPr/>
          <p:nvPr/>
        </p:nvSpPr>
        <p:spPr>
          <a:xfrm>
            <a:off x="5897881" y="3069771"/>
            <a:ext cx="45719" cy="233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5CE6428-9F5F-7F3C-BD59-3CE589C4A1FE}"/>
              </a:ext>
            </a:extLst>
          </p:cNvPr>
          <p:cNvSpPr txBox="1"/>
          <p:nvPr/>
        </p:nvSpPr>
        <p:spPr>
          <a:xfrm>
            <a:off x="3013786" y="3237720"/>
            <a:ext cx="2444620" cy="830997"/>
          </a:xfrm>
          <a:prstGeom prst="rect">
            <a:avLst/>
          </a:prstGeom>
          <a:noFill/>
        </p:spPr>
        <p:txBody>
          <a:bodyPr wrap="square" rtlCol="0">
            <a:spAutoFit/>
          </a:bodyPr>
          <a:lstStyle/>
          <a:p>
            <a:pPr algn="just"/>
            <a:r>
              <a:rPr lang="en-IN" sz="1600" dirty="0"/>
              <a:t>Adding Dynamic content directory where data get saves date wise daily.</a:t>
            </a:r>
          </a:p>
        </p:txBody>
      </p:sp>
      <p:sp>
        <p:nvSpPr>
          <p:cNvPr id="16" name="Arrow: Right 15">
            <a:extLst>
              <a:ext uri="{FF2B5EF4-FFF2-40B4-BE49-F238E27FC236}">
                <a16:creationId xmlns:a16="http://schemas.microsoft.com/office/drawing/2014/main" id="{34554F61-681E-99F9-42F3-290BDF60E62A}"/>
              </a:ext>
            </a:extLst>
          </p:cNvPr>
          <p:cNvSpPr/>
          <p:nvPr/>
        </p:nvSpPr>
        <p:spPr>
          <a:xfrm rot="19086403">
            <a:off x="5435338" y="1372862"/>
            <a:ext cx="718458" cy="177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Curved Left 16">
            <a:extLst>
              <a:ext uri="{FF2B5EF4-FFF2-40B4-BE49-F238E27FC236}">
                <a16:creationId xmlns:a16="http://schemas.microsoft.com/office/drawing/2014/main" id="{C17162F6-4AB3-08CD-9CB7-5DA59BB4BBDF}"/>
              </a:ext>
            </a:extLst>
          </p:cNvPr>
          <p:cNvSpPr/>
          <p:nvPr/>
        </p:nvSpPr>
        <p:spPr>
          <a:xfrm>
            <a:off x="8935570" y="1524764"/>
            <a:ext cx="461815" cy="90119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F9443C6C-E9D2-5A2E-C1D7-437059724638}"/>
              </a:ext>
            </a:extLst>
          </p:cNvPr>
          <p:cNvSpPr/>
          <p:nvPr/>
        </p:nvSpPr>
        <p:spPr>
          <a:xfrm>
            <a:off x="6548605" y="3186404"/>
            <a:ext cx="1845909"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a:t>Assigning value to the folderPath in the expression builder.</a:t>
            </a:r>
          </a:p>
        </p:txBody>
      </p:sp>
      <p:pic>
        <p:nvPicPr>
          <p:cNvPr id="20" name="Picture 19" descr="A screenshot of a computer&#10;&#10;Description automatically generated">
            <a:extLst>
              <a:ext uri="{FF2B5EF4-FFF2-40B4-BE49-F238E27FC236}">
                <a16:creationId xmlns:a16="http://schemas.microsoft.com/office/drawing/2014/main" id="{56090C0A-5B53-ACBC-7166-2ECC45BDDD5F}"/>
              </a:ext>
            </a:extLst>
          </p:cNvPr>
          <p:cNvPicPr>
            <a:picLocks noChangeAspect="1"/>
          </p:cNvPicPr>
          <p:nvPr/>
        </p:nvPicPr>
        <p:blipFill>
          <a:blip r:embed="rId6"/>
          <a:stretch>
            <a:fillRect/>
          </a:stretch>
        </p:blipFill>
        <p:spPr>
          <a:xfrm>
            <a:off x="8936637" y="2528597"/>
            <a:ext cx="3137176" cy="4161452"/>
          </a:xfrm>
          <a:prstGeom prst="rect">
            <a:avLst/>
          </a:prstGeom>
        </p:spPr>
      </p:pic>
      <p:sp>
        <p:nvSpPr>
          <p:cNvPr id="3" name="Callout: Down Arrow 2">
            <a:extLst>
              <a:ext uri="{FF2B5EF4-FFF2-40B4-BE49-F238E27FC236}">
                <a16:creationId xmlns:a16="http://schemas.microsoft.com/office/drawing/2014/main" id="{F1E2851B-2BB2-6DB4-5F49-DED2EB1A3CB0}"/>
              </a:ext>
            </a:extLst>
          </p:cNvPr>
          <p:cNvSpPr/>
          <p:nvPr/>
        </p:nvSpPr>
        <p:spPr>
          <a:xfrm>
            <a:off x="9619861" y="923731"/>
            <a:ext cx="2292175" cy="1604866"/>
          </a:xfrm>
          <a:prstGeom prst="downArrowCallout">
            <a:avLst>
              <a:gd name="adj1" fmla="val 7558"/>
              <a:gd name="adj2" fmla="val 9302"/>
              <a:gd name="adj3" fmla="val 11046"/>
              <a:gd name="adj4" fmla="val 80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the end scheduled a daily trigger to run pipeline &amp; get the data automatically </a:t>
            </a:r>
            <a:endParaRPr lang="en-IN" dirty="0"/>
          </a:p>
        </p:txBody>
      </p:sp>
      <p:sp>
        <p:nvSpPr>
          <p:cNvPr id="4" name="Arrow: Left 3">
            <a:extLst>
              <a:ext uri="{FF2B5EF4-FFF2-40B4-BE49-F238E27FC236}">
                <a16:creationId xmlns:a16="http://schemas.microsoft.com/office/drawing/2014/main" id="{E3AC9577-CA7A-8A1D-06C2-A474C90FC017}"/>
              </a:ext>
            </a:extLst>
          </p:cNvPr>
          <p:cNvSpPr/>
          <p:nvPr/>
        </p:nvSpPr>
        <p:spPr>
          <a:xfrm>
            <a:off x="7165910" y="4814596"/>
            <a:ext cx="1632857" cy="15784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Finally, I commenced debug to run the pipeline</a:t>
            </a:r>
          </a:p>
        </p:txBody>
      </p:sp>
      <p:pic>
        <p:nvPicPr>
          <p:cNvPr id="8" name="Picture 7" descr="A screenshot of a computer&#10;&#10;Description automatically generated with medium confidence">
            <a:extLst>
              <a:ext uri="{FF2B5EF4-FFF2-40B4-BE49-F238E27FC236}">
                <a16:creationId xmlns:a16="http://schemas.microsoft.com/office/drawing/2014/main" id="{3666FCC7-D4F8-870C-22A7-4E4F88357D1E}"/>
              </a:ext>
            </a:extLst>
          </p:cNvPr>
          <p:cNvPicPr>
            <a:picLocks noChangeAspect="1"/>
          </p:cNvPicPr>
          <p:nvPr/>
        </p:nvPicPr>
        <p:blipFill>
          <a:blip r:embed="rId7"/>
          <a:stretch>
            <a:fillRect/>
          </a:stretch>
        </p:blipFill>
        <p:spPr>
          <a:xfrm>
            <a:off x="3059281" y="4420416"/>
            <a:ext cx="3933619" cy="2245555"/>
          </a:xfrm>
          <a:prstGeom prst="rect">
            <a:avLst/>
          </a:prstGeom>
        </p:spPr>
      </p:pic>
      <p:sp>
        <p:nvSpPr>
          <p:cNvPr id="21" name="TextBox 20">
            <a:extLst>
              <a:ext uri="{FF2B5EF4-FFF2-40B4-BE49-F238E27FC236}">
                <a16:creationId xmlns:a16="http://schemas.microsoft.com/office/drawing/2014/main" id="{239A46AB-57E8-2908-5FEF-F1657CFAAF2D}"/>
              </a:ext>
            </a:extLst>
          </p:cNvPr>
          <p:cNvSpPr txBox="1"/>
          <p:nvPr/>
        </p:nvSpPr>
        <p:spPr>
          <a:xfrm>
            <a:off x="886408" y="4420416"/>
            <a:ext cx="2035003" cy="923330"/>
          </a:xfrm>
          <a:prstGeom prst="rect">
            <a:avLst/>
          </a:prstGeom>
          <a:noFill/>
        </p:spPr>
        <p:txBody>
          <a:bodyPr wrap="square" rtlCol="0">
            <a:spAutoFit/>
          </a:bodyPr>
          <a:lstStyle/>
          <a:p>
            <a:pPr algn="just"/>
            <a:r>
              <a:rPr lang="en-IN" dirty="0"/>
              <a:t>Data is copied into the data lake storage successfully.</a:t>
            </a:r>
          </a:p>
        </p:txBody>
      </p:sp>
      <p:sp>
        <p:nvSpPr>
          <p:cNvPr id="22" name="Rectangle 21">
            <a:extLst>
              <a:ext uri="{FF2B5EF4-FFF2-40B4-BE49-F238E27FC236}">
                <a16:creationId xmlns:a16="http://schemas.microsoft.com/office/drawing/2014/main" id="{E89E3E3A-E5FE-94B5-DD23-88D4FA8EF805}"/>
              </a:ext>
            </a:extLst>
          </p:cNvPr>
          <p:cNvSpPr/>
          <p:nvPr/>
        </p:nvSpPr>
        <p:spPr>
          <a:xfrm>
            <a:off x="922799" y="5421231"/>
            <a:ext cx="1998612" cy="124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a:t>Now we will repeat the process for data orchestration with rest of the third-party data.</a:t>
            </a:r>
          </a:p>
        </p:txBody>
      </p:sp>
    </p:spTree>
    <p:extLst>
      <p:ext uri="{BB962C8B-B14F-4D97-AF65-F5344CB8AC3E}">
        <p14:creationId xmlns:p14="http://schemas.microsoft.com/office/powerpoint/2010/main" val="79618617"/>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7671E-1D20-F4FB-2D3E-13DB7270A313}"/>
              </a:ext>
            </a:extLst>
          </p:cNvPr>
          <p:cNvSpPr txBox="1"/>
          <p:nvPr/>
        </p:nvSpPr>
        <p:spPr>
          <a:xfrm>
            <a:off x="942392" y="74645"/>
            <a:ext cx="10403632" cy="584775"/>
          </a:xfrm>
          <a:prstGeom prst="rect">
            <a:avLst/>
          </a:prstGeom>
          <a:noFill/>
        </p:spPr>
        <p:txBody>
          <a:bodyPr wrap="square">
            <a:spAutoFit/>
          </a:bodyPr>
          <a:lstStyle/>
          <a:p>
            <a:pPr marL="457200" indent="-457200">
              <a:buFont typeface="Wingdings" panose="05000000000000000000" pitchFamily="2" charset="2"/>
              <a:buChar char="v"/>
            </a:pPr>
            <a:r>
              <a:rPr lang="en-US" sz="3200" b="1" u="sng" dirty="0">
                <a:solidFill>
                  <a:schemeClr val="bg1">
                    <a:lumMod val="95000"/>
                    <a:lumOff val="5000"/>
                  </a:schemeClr>
                </a:solidFill>
                <a:latin typeface="Inter"/>
              </a:rPr>
              <a:t>TRANSFORMING &amp; ANALYZING DATA USING DATABRICKS</a:t>
            </a:r>
            <a:r>
              <a:rPr lang="en-US" sz="3200" b="1" i="0" u="sng" dirty="0">
                <a:solidFill>
                  <a:schemeClr val="bg1">
                    <a:lumMod val="95000"/>
                    <a:lumOff val="5000"/>
                  </a:schemeClr>
                </a:solidFill>
                <a:effectLst/>
                <a:latin typeface="Inter"/>
              </a:rPr>
              <a:t>.</a:t>
            </a:r>
            <a:endParaRPr lang="en-IN" sz="3200" dirty="0"/>
          </a:p>
        </p:txBody>
      </p:sp>
      <p:sp>
        <p:nvSpPr>
          <p:cNvPr id="6" name="TextBox 5">
            <a:extLst>
              <a:ext uri="{FF2B5EF4-FFF2-40B4-BE49-F238E27FC236}">
                <a16:creationId xmlns:a16="http://schemas.microsoft.com/office/drawing/2014/main" id="{BFAE5DE7-C075-68FF-F775-8C47AB6689BB}"/>
              </a:ext>
            </a:extLst>
          </p:cNvPr>
          <p:cNvSpPr txBox="1"/>
          <p:nvPr/>
        </p:nvSpPr>
        <p:spPr>
          <a:xfrm>
            <a:off x="1119673" y="659420"/>
            <a:ext cx="10226351" cy="2308324"/>
          </a:xfrm>
          <a:prstGeom prst="rect">
            <a:avLst/>
          </a:prstGeom>
          <a:noFill/>
        </p:spPr>
        <p:txBody>
          <a:bodyPr wrap="square" rtlCol="0">
            <a:spAutoFit/>
          </a:bodyPr>
          <a:lstStyle/>
          <a:p>
            <a:pPr marL="342900" indent="-342900" algn="just">
              <a:buFont typeface="+mj-lt"/>
              <a:buAutoNum type="arabicPeriod"/>
            </a:pPr>
            <a:r>
              <a:rPr lang="en-IN" dirty="0"/>
              <a:t>Next step is </a:t>
            </a:r>
            <a:r>
              <a:rPr lang="en-US" b="0" i="0" dirty="0">
                <a:effectLst/>
                <a:latin typeface="Tw Cen MT (Body)"/>
              </a:rPr>
              <a:t>performing data transformations on the ingested data</a:t>
            </a:r>
            <a:r>
              <a:rPr lang="en-IN" b="0" i="0" dirty="0">
                <a:effectLst/>
                <a:latin typeface="Tw Cen MT (Body)"/>
              </a:rPr>
              <a:t> </a:t>
            </a:r>
            <a:r>
              <a:rPr lang="en-US" b="0" i="0" dirty="0">
                <a:effectLst/>
                <a:latin typeface="Tw Cen MT (Body)"/>
              </a:rPr>
              <a:t>clean, preprocess, and transform the data into a format suitable for analysis and downstream consumption </a:t>
            </a:r>
            <a:r>
              <a:rPr lang="en-IN" dirty="0"/>
              <a:t>using amazing big data tool(Databricks). </a:t>
            </a:r>
          </a:p>
          <a:p>
            <a:pPr marL="342900" indent="-342900" algn="just">
              <a:buFont typeface="+mj-lt"/>
              <a:buAutoNum type="arabicPeriod"/>
            </a:pPr>
            <a:r>
              <a:rPr lang="en-IN" dirty="0"/>
              <a:t>Configured single user working cluster as per my requirement also we can scale our cluster anytime.</a:t>
            </a:r>
          </a:p>
          <a:p>
            <a:pPr marL="342900" indent="-342900" algn="just">
              <a:buFont typeface="+mj-lt"/>
              <a:buAutoNum type="arabicPeriod"/>
            </a:pPr>
            <a:r>
              <a:rPr lang="en-IN" dirty="0"/>
              <a:t>Mounted the storage account &amp; Performed various analysis to clean the data, created data frame.</a:t>
            </a:r>
          </a:p>
          <a:p>
            <a:pPr marL="342900" indent="-342900" algn="just">
              <a:buFont typeface="+mj-lt"/>
              <a:buAutoNum type="arabicPeriod"/>
            </a:pPr>
            <a:r>
              <a:rPr lang="en-US" b="0" i="0" dirty="0">
                <a:effectLst/>
                <a:latin typeface="Tw Cen MT (Body)"/>
              </a:rPr>
              <a:t>written and optimize Spark code in languages such as Python &amp; SQL to perform complex calculations and other data manipulations.</a:t>
            </a:r>
            <a:r>
              <a:rPr lang="en-IN" dirty="0">
                <a:latin typeface="Tw Cen MT (Body)"/>
              </a:rPr>
              <a:t> </a:t>
            </a:r>
          </a:p>
          <a:p>
            <a:endParaRPr lang="en-IN" dirty="0"/>
          </a:p>
        </p:txBody>
      </p:sp>
      <p:pic>
        <p:nvPicPr>
          <p:cNvPr id="8" name="Picture 7" descr="A screenshot of a computer&#10;&#10;Description automatically generated with medium confidence">
            <a:extLst>
              <a:ext uri="{FF2B5EF4-FFF2-40B4-BE49-F238E27FC236}">
                <a16:creationId xmlns:a16="http://schemas.microsoft.com/office/drawing/2014/main" id="{C6DFC859-1402-CC2C-44B2-9AE65A4D1F6F}"/>
              </a:ext>
            </a:extLst>
          </p:cNvPr>
          <p:cNvPicPr>
            <a:picLocks noChangeAspect="1"/>
          </p:cNvPicPr>
          <p:nvPr/>
        </p:nvPicPr>
        <p:blipFill>
          <a:blip r:embed="rId2"/>
          <a:stretch>
            <a:fillRect/>
          </a:stretch>
        </p:blipFill>
        <p:spPr>
          <a:xfrm>
            <a:off x="1318257" y="2648612"/>
            <a:ext cx="2441703" cy="341321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3EBD32D-5396-13EE-A417-074966B95AFB}"/>
              </a:ext>
            </a:extLst>
          </p:cNvPr>
          <p:cNvPicPr>
            <a:picLocks noChangeAspect="1"/>
          </p:cNvPicPr>
          <p:nvPr/>
        </p:nvPicPr>
        <p:blipFill>
          <a:blip r:embed="rId3"/>
          <a:stretch>
            <a:fillRect/>
          </a:stretch>
        </p:blipFill>
        <p:spPr>
          <a:xfrm>
            <a:off x="4521069" y="2639284"/>
            <a:ext cx="2878461" cy="3413212"/>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27C1B679-DD6F-0BF4-2F43-44A994589A3D}"/>
              </a:ext>
            </a:extLst>
          </p:cNvPr>
          <p:cNvPicPr>
            <a:picLocks noChangeAspect="1"/>
          </p:cNvPicPr>
          <p:nvPr/>
        </p:nvPicPr>
        <p:blipFill>
          <a:blip r:embed="rId4"/>
          <a:stretch>
            <a:fillRect/>
          </a:stretch>
        </p:blipFill>
        <p:spPr>
          <a:xfrm>
            <a:off x="8263973" y="2639284"/>
            <a:ext cx="2659225" cy="3413212"/>
          </a:xfrm>
          <a:prstGeom prst="rect">
            <a:avLst/>
          </a:prstGeom>
        </p:spPr>
      </p:pic>
      <p:sp>
        <p:nvSpPr>
          <p:cNvPr id="15" name="Callout: Up Arrow 14">
            <a:extLst>
              <a:ext uri="{FF2B5EF4-FFF2-40B4-BE49-F238E27FC236}">
                <a16:creationId xmlns:a16="http://schemas.microsoft.com/office/drawing/2014/main" id="{1F561944-7EA9-FA2A-58C1-863102688B63}"/>
              </a:ext>
            </a:extLst>
          </p:cNvPr>
          <p:cNvSpPr/>
          <p:nvPr/>
        </p:nvSpPr>
        <p:spPr>
          <a:xfrm>
            <a:off x="1640631" y="6145803"/>
            <a:ext cx="1742800" cy="49759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 Created</a:t>
            </a:r>
          </a:p>
        </p:txBody>
      </p:sp>
      <p:sp>
        <p:nvSpPr>
          <p:cNvPr id="16" name="Callout: Up Arrow 15">
            <a:extLst>
              <a:ext uri="{FF2B5EF4-FFF2-40B4-BE49-F238E27FC236}">
                <a16:creationId xmlns:a16="http://schemas.microsoft.com/office/drawing/2014/main" id="{DCD121BD-B992-C4BD-0BCE-411F3124DB1A}"/>
              </a:ext>
            </a:extLst>
          </p:cNvPr>
          <p:cNvSpPr/>
          <p:nvPr/>
        </p:nvSpPr>
        <p:spPr>
          <a:xfrm>
            <a:off x="4979282" y="6136471"/>
            <a:ext cx="1900262" cy="49759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Mounted Storage</a:t>
            </a:r>
          </a:p>
        </p:txBody>
      </p:sp>
      <p:sp>
        <p:nvSpPr>
          <p:cNvPr id="17" name="Callout: Up Arrow 16">
            <a:extLst>
              <a:ext uri="{FF2B5EF4-FFF2-40B4-BE49-F238E27FC236}">
                <a16:creationId xmlns:a16="http://schemas.microsoft.com/office/drawing/2014/main" id="{646DD8DF-9E40-CC53-BC8F-17C5CE319DC4}"/>
              </a:ext>
            </a:extLst>
          </p:cNvPr>
          <p:cNvSpPr/>
          <p:nvPr/>
        </p:nvSpPr>
        <p:spPr>
          <a:xfrm>
            <a:off x="8401762" y="6145803"/>
            <a:ext cx="2444025" cy="49759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Mounted dynamic container</a:t>
            </a:r>
          </a:p>
        </p:txBody>
      </p:sp>
    </p:spTree>
    <p:extLst>
      <p:ext uri="{BB962C8B-B14F-4D97-AF65-F5344CB8AC3E}">
        <p14:creationId xmlns:p14="http://schemas.microsoft.com/office/powerpoint/2010/main" val="1708047795"/>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3"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4" name="Group 17">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 name="Group 18">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1"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3"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0" name="Group 19">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75" name="Rectangle 58">
            <a:extLst>
              <a:ext uri="{FF2B5EF4-FFF2-40B4-BE49-F238E27FC236}">
                <a16:creationId xmlns:a16="http://schemas.microsoft.com/office/drawing/2014/main" id="{5FC14DC2-4A54-40AC-8EF3-06CEBE60D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8EC2BBA-55E7-4DA8-AF56-7DBA1F819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with medium confidence">
            <a:extLst>
              <a:ext uri="{FF2B5EF4-FFF2-40B4-BE49-F238E27FC236}">
                <a16:creationId xmlns:a16="http://schemas.microsoft.com/office/drawing/2014/main" id="{C53D4DC5-11A9-BC40-6CB6-F2AE67A6E5B6}"/>
              </a:ext>
            </a:extLst>
          </p:cNvPr>
          <p:cNvPicPr>
            <a:picLocks noChangeAspect="1"/>
          </p:cNvPicPr>
          <p:nvPr/>
        </p:nvPicPr>
        <p:blipFill>
          <a:blip r:embed="rId4"/>
          <a:stretch>
            <a:fillRect/>
          </a:stretch>
        </p:blipFill>
        <p:spPr>
          <a:xfrm>
            <a:off x="643467" y="317871"/>
            <a:ext cx="2864063" cy="3894017"/>
          </a:xfrm>
          <a:prstGeom prst="rect">
            <a:avLst/>
          </a:prstGeom>
        </p:spPr>
      </p:pic>
      <p:sp>
        <p:nvSpPr>
          <p:cNvPr id="3" name="Callout: Up Arrow 2">
            <a:extLst>
              <a:ext uri="{FF2B5EF4-FFF2-40B4-BE49-F238E27FC236}">
                <a16:creationId xmlns:a16="http://schemas.microsoft.com/office/drawing/2014/main" id="{FA7E2705-EF0C-44CB-4C8F-2563AC8AD30C}"/>
              </a:ext>
            </a:extLst>
          </p:cNvPr>
          <p:cNvSpPr/>
          <p:nvPr/>
        </p:nvSpPr>
        <p:spPr>
          <a:xfrm>
            <a:off x="913246" y="4253028"/>
            <a:ext cx="2335107" cy="47541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4340">
              <a:spcAft>
                <a:spcPts val="600"/>
              </a:spcAft>
            </a:pPr>
            <a:r>
              <a:rPr lang="en-IN" sz="1330" kern="1200">
                <a:solidFill>
                  <a:schemeClr val="lt1"/>
                </a:solidFill>
                <a:latin typeface="+mn-lt"/>
                <a:ea typeface="+mn-ea"/>
                <a:cs typeface="+mn-cs"/>
              </a:rPr>
              <a:t>Performed Analysis in notebook</a:t>
            </a:r>
            <a:endParaRPr lang="en-IN" sz="1400"/>
          </a:p>
        </p:txBody>
      </p:sp>
      <p:sp>
        <p:nvSpPr>
          <p:cNvPr id="4" name="Arrow: Pentagon 3">
            <a:extLst>
              <a:ext uri="{FF2B5EF4-FFF2-40B4-BE49-F238E27FC236}">
                <a16:creationId xmlns:a16="http://schemas.microsoft.com/office/drawing/2014/main" id="{660DDB24-4130-2973-9E54-B54A8FF0ADB2}"/>
              </a:ext>
            </a:extLst>
          </p:cNvPr>
          <p:cNvSpPr/>
          <p:nvPr/>
        </p:nvSpPr>
        <p:spPr>
          <a:xfrm>
            <a:off x="3543181" y="1730975"/>
            <a:ext cx="1518420" cy="90039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4340">
              <a:spcAft>
                <a:spcPts val="600"/>
              </a:spcAft>
            </a:pPr>
            <a:r>
              <a:rPr lang="en-IN" sz="1235" kern="1200">
                <a:solidFill>
                  <a:schemeClr val="lt1"/>
                </a:solidFill>
                <a:latin typeface="+mn-lt"/>
                <a:ea typeface="+mn-ea"/>
                <a:cs typeface="+mn-cs"/>
              </a:rPr>
              <a:t>After analysis,</a:t>
            </a:r>
          </a:p>
          <a:p>
            <a:pPr defTabSz="434340">
              <a:spcAft>
                <a:spcPts val="600"/>
              </a:spcAft>
            </a:pPr>
            <a:r>
              <a:rPr lang="en-IN" sz="1235" kern="1200">
                <a:solidFill>
                  <a:schemeClr val="lt1"/>
                </a:solidFill>
                <a:latin typeface="+mn-lt"/>
                <a:ea typeface="+mn-ea"/>
                <a:cs typeface="+mn-cs"/>
              </a:rPr>
              <a:t>Must save data into dynamic landing container</a:t>
            </a:r>
            <a:endParaRPr lang="en-IN" sz="1300"/>
          </a:p>
        </p:txBody>
      </p:sp>
      <p:pic>
        <p:nvPicPr>
          <p:cNvPr id="6" name="Picture 5" descr="A screenshot of a computer&#10;&#10;Description automatically generated with medium confidence">
            <a:extLst>
              <a:ext uri="{FF2B5EF4-FFF2-40B4-BE49-F238E27FC236}">
                <a16:creationId xmlns:a16="http://schemas.microsoft.com/office/drawing/2014/main" id="{CF1005C4-BDCB-8263-0829-D790D005D36C}"/>
              </a:ext>
            </a:extLst>
          </p:cNvPr>
          <p:cNvPicPr>
            <a:picLocks noChangeAspect="1"/>
          </p:cNvPicPr>
          <p:nvPr/>
        </p:nvPicPr>
        <p:blipFill>
          <a:blip r:embed="rId5"/>
          <a:stretch>
            <a:fillRect/>
          </a:stretch>
        </p:blipFill>
        <p:spPr>
          <a:xfrm>
            <a:off x="5080788" y="317872"/>
            <a:ext cx="2610753" cy="3894017"/>
          </a:xfrm>
          <a:prstGeom prst="rect">
            <a:avLst/>
          </a:prstGeom>
        </p:spPr>
      </p:pic>
      <p:sp>
        <p:nvSpPr>
          <p:cNvPr id="7" name="Callout: Up Arrow 6">
            <a:extLst>
              <a:ext uri="{FF2B5EF4-FFF2-40B4-BE49-F238E27FC236}">
                <a16:creationId xmlns:a16="http://schemas.microsoft.com/office/drawing/2014/main" id="{663DA61E-EAB4-E337-A25E-42A745A5F20C}"/>
              </a:ext>
            </a:extLst>
          </p:cNvPr>
          <p:cNvSpPr/>
          <p:nvPr/>
        </p:nvSpPr>
        <p:spPr>
          <a:xfrm>
            <a:off x="5307316" y="4253028"/>
            <a:ext cx="2335107" cy="47541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4340">
              <a:spcAft>
                <a:spcPts val="600"/>
              </a:spcAft>
            </a:pPr>
            <a:r>
              <a:rPr lang="en-IN" sz="1330" kern="1200">
                <a:solidFill>
                  <a:schemeClr val="lt1"/>
                </a:solidFill>
                <a:latin typeface="+mn-lt"/>
                <a:ea typeface="+mn-ea"/>
                <a:cs typeface="+mn-cs"/>
              </a:rPr>
              <a:t>Writing the data to storage</a:t>
            </a:r>
            <a:endParaRPr lang="en-IN" sz="1400"/>
          </a:p>
        </p:txBody>
      </p:sp>
      <p:sp>
        <p:nvSpPr>
          <p:cNvPr id="8" name="Arrow: Pentagon 7">
            <a:extLst>
              <a:ext uri="{FF2B5EF4-FFF2-40B4-BE49-F238E27FC236}">
                <a16:creationId xmlns:a16="http://schemas.microsoft.com/office/drawing/2014/main" id="{F8AA9F6C-D34A-9CEA-F5B6-5CDBF4446F46}"/>
              </a:ext>
            </a:extLst>
          </p:cNvPr>
          <p:cNvSpPr/>
          <p:nvPr/>
        </p:nvSpPr>
        <p:spPr>
          <a:xfrm>
            <a:off x="7728291" y="1730974"/>
            <a:ext cx="1497334" cy="97171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4340">
              <a:spcAft>
                <a:spcPts val="600"/>
              </a:spcAft>
            </a:pPr>
            <a:r>
              <a:rPr lang="en-IN" sz="1235" kern="1200">
                <a:solidFill>
                  <a:schemeClr val="lt1"/>
                </a:solidFill>
                <a:latin typeface="+mn-lt"/>
                <a:ea typeface="+mn-ea"/>
                <a:cs typeface="+mn-cs"/>
              </a:rPr>
              <a:t>Repeat the process for rest of the landing container</a:t>
            </a:r>
          </a:p>
          <a:p>
            <a:pPr defTabSz="434340">
              <a:spcAft>
                <a:spcPts val="600"/>
              </a:spcAft>
            </a:pPr>
            <a:r>
              <a:rPr lang="en-IN" sz="1235" kern="1200">
                <a:solidFill>
                  <a:schemeClr val="lt1"/>
                </a:solidFill>
                <a:latin typeface="+mn-lt"/>
                <a:ea typeface="+mn-ea"/>
                <a:cs typeface="+mn-cs"/>
              </a:rPr>
              <a:t>data </a:t>
            </a:r>
            <a:endParaRPr lang="en-IN" sz="1300"/>
          </a:p>
        </p:txBody>
      </p:sp>
      <p:pic>
        <p:nvPicPr>
          <p:cNvPr id="10" name="Picture 9" descr="A screenshot of a computer&#10;&#10;Description automatically generated">
            <a:extLst>
              <a:ext uri="{FF2B5EF4-FFF2-40B4-BE49-F238E27FC236}">
                <a16:creationId xmlns:a16="http://schemas.microsoft.com/office/drawing/2014/main" id="{BD97805E-C06A-0CFC-D2D7-46F666DAC014}"/>
              </a:ext>
            </a:extLst>
          </p:cNvPr>
          <p:cNvPicPr>
            <a:picLocks noChangeAspect="1"/>
          </p:cNvPicPr>
          <p:nvPr/>
        </p:nvPicPr>
        <p:blipFill>
          <a:blip r:embed="rId6"/>
          <a:stretch>
            <a:fillRect/>
          </a:stretch>
        </p:blipFill>
        <p:spPr>
          <a:xfrm>
            <a:off x="9262373" y="354856"/>
            <a:ext cx="2244139" cy="3857032"/>
          </a:xfrm>
          <a:prstGeom prst="rect">
            <a:avLst/>
          </a:prstGeom>
        </p:spPr>
      </p:pic>
      <p:sp>
        <p:nvSpPr>
          <p:cNvPr id="11" name="Callout: Up Arrow 10">
            <a:extLst>
              <a:ext uri="{FF2B5EF4-FFF2-40B4-BE49-F238E27FC236}">
                <a16:creationId xmlns:a16="http://schemas.microsoft.com/office/drawing/2014/main" id="{67EE3044-5328-F36C-A3F9-262DDF257EF0}"/>
              </a:ext>
            </a:extLst>
          </p:cNvPr>
          <p:cNvSpPr/>
          <p:nvPr/>
        </p:nvSpPr>
        <p:spPr>
          <a:xfrm>
            <a:off x="9213426" y="4253027"/>
            <a:ext cx="2335107" cy="55355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4340">
              <a:spcAft>
                <a:spcPts val="600"/>
              </a:spcAft>
            </a:pPr>
            <a:r>
              <a:rPr lang="en-IN" sz="1330" kern="1200">
                <a:solidFill>
                  <a:schemeClr val="lt1"/>
                </a:solidFill>
                <a:latin typeface="+mn-lt"/>
                <a:ea typeface="+mn-ea"/>
                <a:cs typeface="+mn-cs"/>
              </a:rPr>
              <a:t>Performed analysis for rest of the data</a:t>
            </a:r>
            <a:endParaRPr lang="en-IN" sz="1400"/>
          </a:p>
        </p:txBody>
      </p:sp>
      <p:sp>
        <p:nvSpPr>
          <p:cNvPr id="13" name="TextBox 12">
            <a:extLst>
              <a:ext uri="{FF2B5EF4-FFF2-40B4-BE49-F238E27FC236}">
                <a16:creationId xmlns:a16="http://schemas.microsoft.com/office/drawing/2014/main" id="{C180B411-E280-6C75-2367-D2503C5664D1}"/>
              </a:ext>
            </a:extLst>
          </p:cNvPr>
          <p:cNvSpPr txBox="1"/>
          <p:nvPr/>
        </p:nvSpPr>
        <p:spPr>
          <a:xfrm>
            <a:off x="1166327" y="5187820"/>
            <a:ext cx="9787812" cy="1200329"/>
          </a:xfrm>
          <a:prstGeom prst="rect">
            <a:avLst/>
          </a:prstGeom>
          <a:noFill/>
        </p:spPr>
        <p:txBody>
          <a:bodyPr wrap="square" rtlCol="0">
            <a:spAutoFit/>
          </a:bodyPr>
          <a:lstStyle/>
          <a:p>
            <a:pPr marL="285750" indent="-285750" algn="just">
              <a:buFont typeface="Wingdings" panose="05000000000000000000" pitchFamily="2" charset="2"/>
              <a:buChar char="§"/>
            </a:pPr>
            <a:r>
              <a:rPr lang="en-IN" dirty="0">
                <a:solidFill>
                  <a:schemeClr val="bg1"/>
                </a:solidFill>
              </a:rPr>
              <a:t>After Data Transformation, I attached the Databricks Notebook to the copy activity into Data Factory.</a:t>
            </a:r>
          </a:p>
          <a:p>
            <a:pPr marL="285750" indent="-285750" algn="just">
              <a:buFont typeface="Wingdings" panose="05000000000000000000" pitchFamily="2" charset="2"/>
              <a:buChar char="§"/>
            </a:pPr>
            <a:r>
              <a:rPr lang="en-IN" dirty="0">
                <a:solidFill>
                  <a:schemeClr val="bg1"/>
                </a:solidFill>
              </a:rPr>
              <a:t>Further, I attached the notebook to another copy activity to ingest the data into SQL Data Warehouse.</a:t>
            </a:r>
          </a:p>
          <a:p>
            <a:pPr marL="285750" indent="-285750" algn="just">
              <a:buFont typeface="Wingdings" panose="05000000000000000000" pitchFamily="2" charset="2"/>
              <a:buChar char="§"/>
            </a:pPr>
            <a:r>
              <a:rPr lang="en-IN" dirty="0">
                <a:solidFill>
                  <a:schemeClr val="bg1"/>
                </a:solidFill>
              </a:rPr>
              <a:t>Applied the process with all the data pipelines and automated the process with the same which I</a:t>
            </a:r>
          </a:p>
          <a:p>
            <a:pPr algn="just"/>
            <a:r>
              <a:rPr lang="en-IN" dirty="0">
                <a:solidFill>
                  <a:schemeClr val="bg1"/>
                </a:solidFill>
              </a:rPr>
              <a:t>    used during data ingestion using trigger and parameterization.</a:t>
            </a:r>
          </a:p>
        </p:txBody>
      </p:sp>
    </p:spTree>
    <p:extLst>
      <p:ext uri="{BB962C8B-B14F-4D97-AF65-F5344CB8AC3E}">
        <p14:creationId xmlns:p14="http://schemas.microsoft.com/office/powerpoint/2010/main" val="2161140814"/>
      </p:ext>
    </p:extLst>
  </p:cSld>
  <p:clrMapOvr>
    <a:masterClrMapping/>
  </p:clrMapOvr>
  <p:transition>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1487</TotalTime>
  <Words>958</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Inter</vt:lpstr>
      <vt:lpstr>Tw Cen MT</vt:lpstr>
      <vt:lpstr>Tw Cen MT (Body)</vt:lpstr>
      <vt:lpstr>Wingdings</vt:lpstr>
      <vt:lpstr>Circuit</vt:lpstr>
      <vt:lpstr>PowerPoint Presentation</vt:lpstr>
      <vt:lpstr>AIM OF THE PROJECT</vt:lpstr>
      <vt:lpstr>Introduction</vt:lpstr>
      <vt:lpstr>PowerPoint Presentation</vt:lpstr>
      <vt:lpstr>PowerPoint Presentation</vt:lpstr>
      <vt:lpstr>IngestING data into DATA LAKE STORAGE USING ADF.</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Tipu raj</dc:creator>
  <cp:lastModifiedBy>Tipu raj</cp:lastModifiedBy>
  <cp:revision>42</cp:revision>
  <dcterms:created xsi:type="dcterms:W3CDTF">2023-06-01T17:10:30Z</dcterms:created>
  <dcterms:modified xsi:type="dcterms:W3CDTF">2023-06-04T01:07:38Z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2023-06-01T18:08:29Z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2de3a0a1-64b6-4a9b-a6b4-71d5b2d281df</vt:lpwstr>
  </property>
  <property fmtid="{D5CDD505-2E9C-101B-9397-08002B2CF9AE}" pid="7" name="MSIP_Label_defa4170-0d19-0005-0004-bc88714345d2_ActionId">
    <vt:lpwstr>eb13deaf-4bae-4c4f-868e-7845312d50c3</vt:lpwstr>
  </property>
  <property fmtid="{D5CDD505-2E9C-101B-9397-08002B2CF9AE}" pid="8" name="MSIP_Label_defa4170-0d19-0005-0004-bc88714345d2_ContentBits">
    <vt:lpwstr>0</vt:lpwstr>
  </property>
</Properties>
</file>