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12192000"/>
  <p:notesSz cx="6858000" cy="9144000"/>
  <p:embeddedFontLst>
    <p:embeddedFont>
      <p:font typeface="Gill Sans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Juliet Escalon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A8C4BC-F541-43AC-9707-0883F30C9A15}">
  <a:tblStyle styleId="{56A8C4BC-F541-43AC-9707-0883F30C9A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GillSans-bold.fntdata"/><Relationship Id="rId12" Type="http://schemas.openxmlformats.org/officeDocument/2006/relationships/slide" Target="slides/slide6.xml"/><Relationship Id="rId34" Type="http://schemas.openxmlformats.org/officeDocument/2006/relationships/font" Target="fonts/GillSans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6-28T10:35:24.091">
    <p:pos x="-16" y="352"/>
    <p:text>remove</p:text>
  </p:cm>
  <p:cm authorId="0" idx="2" dt="2022-06-28T10:38:08.959">
    <p:pos x="-16" y="452"/>
    <p:text>remove</p:text>
  </p:cm>
  <p:cm authorId="0" idx="3" dt="2022-06-28T10:34:37.688">
    <p:pos x="-16" y="552"/>
    <p:text>remove</p:text>
  </p:cm>
  <p:cm authorId="0" idx="4" dt="2022-06-28T10:38:58.666">
    <p:pos x="-16" y="652"/>
    <p:text>remove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P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5b0dac68f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35b0dac68f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5b0dac68f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35b0dac68f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5b0dac68f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35b0dac68f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5b0dac68f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35b0dac68f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5b0dac68f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35b0dac68f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b0dac68f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35b0dac68f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5b0dac68f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135b0dac68f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5b0dac68f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135b0dac68f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5b0dac68f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35b0dac68f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79f4324b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1379f4324b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79f4324bc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379f4324bc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576fd1ee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13576fd1ee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576fd1ee4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13576fd1ee4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576fd1ee4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13576fd1ee4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3576fd1ee4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13576fd1ee4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f2ba55d11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2f2ba55d11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7e8e095c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37e8e095c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f2ba55d1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2f2ba55d11_1_32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f2ba55d11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2f2ba55d11_1_84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44483dd0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f44483dd0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5b0dac68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35b0dac68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5b0dac68f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35b0dac68f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OBJECT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8778240" y="6377940"/>
            <a:ext cx="28041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OBJECT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778240" y="6377940"/>
            <a:ext cx="28041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jp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8.jp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jp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8.jp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8.jpg"/><Relationship Id="rId9" Type="http://schemas.openxmlformats.org/officeDocument/2006/relationships/image" Target="../media/image20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8.jpg"/><Relationship Id="rId5" Type="http://schemas.openxmlformats.org/officeDocument/2006/relationships/image" Target="../media/image13.png"/><Relationship Id="rId6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8.jp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8.jp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Relationship Id="rId8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8.jpg"/><Relationship Id="rId9" Type="http://schemas.openxmlformats.org/officeDocument/2006/relationships/image" Target="../media/image23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Relationship Id="rId8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8.jpg"/><Relationship Id="rId5" Type="http://schemas.openxmlformats.org/officeDocument/2006/relationships/image" Target="../media/image24.png"/><Relationship Id="rId6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Relationship Id="rId5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8.jpg"/><Relationship Id="rId5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8.jpg"/><Relationship Id="rId5" Type="http://schemas.openxmlformats.org/officeDocument/2006/relationships/image" Target="../media/image26.jpg"/><Relationship Id="rId6" Type="http://schemas.openxmlformats.org/officeDocument/2006/relationships/image" Target="../media/image2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8.jpg"/><Relationship Id="rId5" Type="http://schemas.openxmlformats.org/officeDocument/2006/relationships/image" Target="../media/image26.jpg"/><Relationship Id="rId6" Type="http://schemas.openxmlformats.org/officeDocument/2006/relationships/image" Target="../media/image2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8.jpg"/><Relationship Id="rId5" Type="http://schemas.openxmlformats.org/officeDocument/2006/relationships/image" Target="../media/image26.jpg"/><Relationship Id="rId6" Type="http://schemas.openxmlformats.org/officeDocument/2006/relationships/image" Target="../media/image2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8.jpg"/><Relationship Id="rId5" Type="http://schemas.openxmlformats.org/officeDocument/2006/relationships/image" Target="../media/image26.jpg"/><Relationship Id="rId6" Type="http://schemas.openxmlformats.org/officeDocument/2006/relationships/image" Target="../media/image28.jpg"/><Relationship Id="rId7" Type="http://schemas.openxmlformats.org/officeDocument/2006/relationships/image" Target="../media/image3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8.jpg"/><Relationship Id="rId5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8.jpg"/><Relationship Id="rId5" Type="http://schemas.openxmlformats.org/officeDocument/2006/relationships/image" Target="../media/image3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jp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jp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242570" y="1270"/>
            <a:ext cx="10908665" cy="10020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-26670" y="11430"/>
            <a:ext cx="12244705" cy="10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University of the Philippines - Cavite Campus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CQT. Ave. Salawag, Dasmariñas City, Cavite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Industrial Technology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775" y="1270"/>
            <a:ext cx="1228725" cy="123380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73945" y="73660"/>
            <a:ext cx="1839595" cy="92964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12" name="Google Shape;112;p15"/>
          <p:cNvSpPr txBox="1"/>
          <p:nvPr/>
        </p:nvSpPr>
        <p:spPr>
          <a:xfrm>
            <a:off x="-27305" y="2028190"/>
            <a:ext cx="12245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PH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</a:t>
            </a:r>
            <a:r>
              <a:rPr b="1" lang="en-PH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ECHNOLOGICAL UNIVERSITY OF THE PHILIPPINES-CAVITE WEB-BASED APPOINTMENT SYSTEM”</a:t>
            </a:r>
            <a:endParaRPr b="1" i="0" sz="4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-41275" y="4304030"/>
            <a:ext cx="12245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PH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Joseph John T. Azupardo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PH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Melisa E. Manalili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PH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Kazzeah Mae Nicole T. Permejo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PH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 major in </a:t>
            </a:r>
            <a:r>
              <a:rPr b="1" lang="en-PH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Engineering Technology</a:t>
            </a:r>
            <a:r>
              <a:rPr b="1" i="0" lang="en-PH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/>
        </p:nvSpPr>
        <p:spPr>
          <a:xfrm>
            <a:off x="0" y="542925"/>
            <a:ext cx="1224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PH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 (GUI)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848360" y="-9525"/>
            <a:ext cx="299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University of the Philippines - Cavite Campus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Industrial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320" y="0"/>
            <a:ext cx="443230" cy="44577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202" name="Google Shape;20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1840" y="30480"/>
            <a:ext cx="798830" cy="40386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203" name="Google Shape;203;p24"/>
          <p:cNvSpPr txBox="1"/>
          <p:nvPr/>
        </p:nvSpPr>
        <p:spPr>
          <a:xfrm>
            <a:off x="509270" y="1636395"/>
            <a:ext cx="11682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PH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3: USER LOGIN PAGE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br>
              <a:rPr b="1" i="0" lang="en-PH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1413" y="2542600"/>
            <a:ext cx="6902576" cy="34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3125" y="2487700"/>
            <a:ext cx="6902576" cy="3451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/>
        </p:nvSpPr>
        <p:spPr>
          <a:xfrm>
            <a:off x="0" y="542925"/>
            <a:ext cx="1224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PH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DESIGN (GUI)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848360" y="-9525"/>
            <a:ext cx="299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University of the Philippines - Cavite Campus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Industrial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320" y="0"/>
            <a:ext cx="443230" cy="44577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213" name="Google Shape;21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1840" y="30480"/>
            <a:ext cx="798830" cy="40386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214" name="Google Shape;214;p25"/>
          <p:cNvSpPr txBox="1"/>
          <p:nvPr/>
        </p:nvSpPr>
        <p:spPr>
          <a:xfrm>
            <a:off x="509270" y="1636395"/>
            <a:ext cx="11682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PH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4: ADMIN DEPARTMENT SIGN UP PAGE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br>
              <a:rPr b="1" i="0" lang="en-PH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1413" y="2542600"/>
            <a:ext cx="6902576" cy="34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26575" y="2464175"/>
            <a:ext cx="6847425" cy="3434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/>
        </p:nvSpPr>
        <p:spPr>
          <a:xfrm>
            <a:off x="0" y="542925"/>
            <a:ext cx="1224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PH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PH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 (GUI)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0" y="1114425"/>
            <a:ext cx="1224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i="0" lang="en-PH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848360" y="-9525"/>
            <a:ext cx="299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University of the Philippines - Cavite Campus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Industrial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4" name="Google Shape;22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320" y="0"/>
            <a:ext cx="443230" cy="44577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225" name="Google Shape;22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1840" y="30480"/>
            <a:ext cx="798830" cy="40386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226" name="Google Shape;226;p26"/>
          <p:cNvSpPr txBox="1"/>
          <p:nvPr/>
        </p:nvSpPr>
        <p:spPr>
          <a:xfrm>
            <a:off x="509270" y="1636395"/>
            <a:ext cx="11682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PH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5: ADMIN DEPARTMENT LOGIN PAGE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br>
              <a:rPr b="1" i="0" lang="en-PH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1413" y="2542600"/>
            <a:ext cx="6902576" cy="34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26575" y="2464175"/>
            <a:ext cx="6847425" cy="3434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26575" y="2464175"/>
            <a:ext cx="7058925" cy="35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/>
        </p:nvSpPr>
        <p:spPr>
          <a:xfrm>
            <a:off x="0" y="542925"/>
            <a:ext cx="1224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PH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PH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 (GUI)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848360" y="-9525"/>
            <a:ext cx="299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University of the Philippines - Cavite Campus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Industrial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6" name="Google Shape;23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320" y="0"/>
            <a:ext cx="443230" cy="44577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237" name="Google Shape;23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1840" y="30480"/>
            <a:ext cx="798830" cy="40386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238" name="Google Shape;238;p27"/>
          <p:cNvSpPr txBox="1"/>
          <p:nvPr/>
        </p:nvSpPr>
        <p:spPr>
          <a:xfrm>
            <a:off x="509270" y="1636395"/>
            <a:ext cx="11682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PH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6: BOOK AN APPOINTMENT PAGE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br>
              <a:rPr b="1" i="0" lang="en-PH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239" name="Google Shape;23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1413" y="2542600"/>
            <a:ext cx="6902576" cy="34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26575" y="2464175"/>
            <a:ext cx="6847425" cy="3434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26575" y="2464175"/>
            <a:ext cx="7058925" cy="35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26575" y="2464175"/>
            <a:ext cx="6847425" cy="3434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/>
        </p:nvSpPr>
        <p:spPr>
          <a:xfrm>
            <a:off x="0" y="542925"/>
            <a:ext cx="1224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PH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PH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 (GUI)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848360" y="-9525"/>
            <a:ext cx="299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University of the Philippines - Cavite Campus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Industrial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320" y="0"/>
            <a:ext cx="443230" cy="44577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250" name="Google Shape;25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1840" y="30480"/>
            <a:ext cx="798830" cy="40386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251" name="Google Shape;251;p28"/>
          <p:cNvSpPr txBox="1"/>
          <p:nvPr/>
        </p:nvSpPr>
        <p:spPr>
          <a:xfrm>
            <a:off x="509270" y="1636395"/>
            <a:ext cx="11682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PH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7: ALUMNUS FORM PAGE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br>
              <a:rPr b="1" i="0" lang="en-PH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1413" y="2542600"/>
            <a:ext cx="6902576" cy="34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26575" y="2464175"/>
            <a:ext cx="6847425" cy="3434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26575" y="2464175"/>
            <a:ext cx="7058925" cy="35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26575" y="2464175"/>
            <a:ext cx="6847425" cy="3434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47475" y="2464175"/>
            <a:ext cx="7280625" cy="35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/>
        </p:nvSpPr>
        <p:spPr>
          <a:xfrm>
            <a:off x="0" y="542925"/>
            <a:ext cx="1224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PH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PH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 (GUI)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9"/>
          <p:cNvSpPr txBox="1"/>
          <p:nvPr/>
        </p:nvSpPr>
        <p:spPr>
          <a:xfrm>
            <a:off x="848360" y="-9525"/>
            <a:ext cx="299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University of the Philippines - Cavite Campus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Industrial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3" name="Google Shape;2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320" y="0"/>
            <a:ext cx="443230" cy="44577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264" name="Google Shape;26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1840" y="30480"/>
            <a:ext cx="798830" cy="40386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265" name="Google Shape;265;p29"/>
          <p:cNvSpPr txBox="1"/>
          <p:nvPr/>
        </p:nvSpPr>
        <p:spPr>
          <a:xfrm>
            <a:off x="509270" y="1636395"/>
            <a:ext cx="11682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PH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8: STUDENT FORM PAGE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br>
              <a:rPr b="1" i="0" lang="en-PH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1413" y="2542600"/>
            <a:ext cx="6902576" cy="34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7475" y="2253675"/>
            <a:ext cx="7226525" cy="33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/>
        </p:nvSpPr>
        <p:spPr>
          <a:xfrm>
            <a:off x="0" y="542925"/>
            <a:ext cx="1224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PH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PH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 (GUI)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30"/>
          <p:cNvSpPr txBox="1"/>
          <p:nvPr/>
        </p:nvSpPr>
        <p:spPr>
          <a:xfrm>
            <a:off x="848360" y="-9525"/>
            <a:ext cx="299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University of the Philippines - Cavite Campus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Industrial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4" name="Google Shape;27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320" y="0"/>
            <a:ext cx="443230" cy="44577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275" name="Google Shape;27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1840" y="30480"/>
            <a:ext cx="798830" cy="40386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276" name="Google Shape;276;p30"/>
          <p:cNvSpPr txBox="1"/>
          <p:nvPr/>
        </p:nvSpPr>
        <p:spPr>
          <a:xfrm>
            <a:off x="509270" y="1636395"/>
            <a:ext cx="11682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PH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9: GUARDIAN FORM PAGE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br>
              <a:rPr b="1" i="0" lang="en-PH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277" name="Google Shape;27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1413" y="2542600"/>
            <a:ext cx="6902576" cy="34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7475" y="2464175"/>
            <a:ext cx="7226525" cy="31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47475" y="2396950"/>
            <a:ext cx="7226525" cy="34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/>
        </p:nvSpPr>
        <p:spPr>
          <a:xfrm>
            <a:off x="0" y="542925"/>
            <a:ext cx="1224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PH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PH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 (GUI)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848360" y="-9525"/>
            <a:ext cx="299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University of the Philippines - Cavite Campus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Industrial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6" name="Google Shape;28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320" y="0"/>
            <a:ext cx="443230" cy="44577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287" name="Google Shape;28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1840" y="30480"/>
            <a:ext cx="798830" cy="40386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288" name="Google Shape;288;p31"/>
          <p:cNvSpPr txBox="1"/>
          <p:nvPr/>
        </p:nvSpPr>
        <p:spPr>
          <a:xfrm>
            <a:off x="509270" y="1636395"/>
            <a:ext cx="11682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PH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10: ADMIN DEPARTMENT PAGE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br>
              <a:rPr b="1" i="0" lang="en-PH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289" name="Google Shape;28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1413" y="2542600"/>
            <a:ext cx="6902576" cy="34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7475" y="2464175"/>
            <a:ext cx="7226525" cy="31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47475" y="2320750"/>
            <a:ext cx="7226525" cy="33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47475" y="2329875"/>
            <a:ext cx="7226525" cy="35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/>
        </p:nvSpPr>
        <p:spPr>
          <a:xfrm>
            <a:off x="0" y="542925"/>
            <a:ext cx="1224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PH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PH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 (GUI)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848360" y="-9525"/>
            <a:ext cx="299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University of the Philippines - Cavite Campus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Industrial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9" name="Google Shape;29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320" y="0"/>
            <a:ext cx="443230" cy="44577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300" name="Google Shape;30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1840" y="30480"/>
            <a:ext cx="798830" cy="40386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301" name="Google Shape;301;p32"/>
          <p:cNvSpPr txBox="1"/>
          <p:nvPr/>
        </p:nvSpPr>
        <p:spPr>
          <a:xfrm>
            <a:off x="509270" y="1636395"/>
            <a:ext cx="11682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PH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11: SECURITY DEPARTMENT PAGE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br>
              <a:rPr b="1" i="0" lang="en-PH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302" name="Google Shape;30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1413" y="2542600"/>
            <a:ext cx="6902576" cy="34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7475" y="2464175"/>
            <a:ext cx="7226525" cy="31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47475" y="2320750"/>
            <a:ext cx="7226525" cy="33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47475" y="2253675"/>
            <a:ext cx="7226525" cy="35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47475" y="2331950"/>
            <a:ext cx="722652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/>
        </p:nvSpPr>
        <p:spPr>
          <a:xfrm>
            <a:off x="0" y="542925"/>
            <a:ext cx="1224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PH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PH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 (GUI)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33"/>
          <p:cNvSpPr txBox="1"/>
          <p:nvPr/>
        </p:nvSpPr>
        <p:spPr>
          <a:xfrm>
            <a:off x="848360" y="-9525"/>
            <a:ext cx="299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University of the Philippines - Cavite Campus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Industrial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3" name="Google Shape;31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320" y="0"/>
            <a:ext cx="443230" cy="44577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314" name="Google Shape;31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1840" y="30480"/>
            <a:ext cx="798830" cy="40386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315" name="Google Shape;315;p33"/>
          <p:cNvSpPr txBox="1"/>
          <p:nvPr/>
        </p:nvSpPr>
        <p:spPr>
          <a:xfrm>
            <a:off x="509270" y="1636395"/>
            <a:ext cx="11682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PH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11: CUSTOMER SATISFACTION SURVEY Part 1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br>
              <a:rPr b="1" i="0" lang="en-PH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316" name="Google Shape;31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7488" y="2253676"/>
            <a:ext cx="7557025" cy="37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1162" y="2253675"/>
            <a:ext cx="7903075" cy="3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-26675" y="559425"/>
            <a:ext cx="12049500" cy="7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PH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 of the Study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PH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PH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1" lang="en-PH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Aims to develop an </a:t>
            </a:r>
            <a:r>
              <a:rPr b="1" i="1" lang="en-PH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</a:t>
            </a:r>
            <a:r>
              <a:rPr b="1" i="1" lang="en-PH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web-based  appointment system for TUPC departments.</a:t>
            </a:r>
            <a:endParaRPr b="1" i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PH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1" lang="en-PH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Design and develop a web-based application system to manage, track, evaluate, book, and approve appointments</a:t>
            </a:r>
            <a:endParaRPr b="1" sz="2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PH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1.1</a:t>
            </a:r>
            <a:r>
              <a:rPr lang="en-PH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PH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function that will enable</a:t>
            </a:r>
            <a:r>
              <a:rPr lang="en-PH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admin department to manage and track the appointments.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PH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1.2</a:t>
            </a:r>
            <a:r>
              <a:rPr lang="en-PH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PH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function that will</a:t>
            </a:r>
            <a:r>
              <a:rPr lang="en-PH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enable the user to book an appointment and evaluate the performance of the system thru CSS form.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PH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1.3</a:t>
            </a:r>
            <a:r>
              <a:rPr lang="en-PH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PH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process that will</a:t>
            </a:r>
            <a:r>
              <a:rPr lang="en-PH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allow the security department to access the approved appointments list.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PH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PH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848360" y="-9525"/>
            <a:ext cx="2991485" cy="506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University of the Philippines - Cavite Campus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Industrial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320" y="0"/>
            <a:ext cx="443230" cy="44577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11840" y="30480"/>
            <a:ext cx="798830" cy="40386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/>
        </p:nvSpPr>
        <p:spPr>
          <a:xfrm>
            <a:off x="0" y="542925"/>
            <a:ext cx="1224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PH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PH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 (GUI)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34"/>
          <p:cNvSpPr txBox="1"/>
          <p:nvPr/>
        </p:nvSpPr>
        <p:spPr>
          <a:xfrm>
            <a:off x="848360" y="-9525"/>
            <a:ext cx="299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University of the Philippines - Cavite Campus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Industrial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4" name="Google Shape;32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320" y="0"/>
            <a:ext cx="443230" cy="44577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325" name="Google Shape;32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1840" y="30480"/>
            <a:ext cx="798830" cy="40386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326" name="Google Shape;326;p34"/>
          <p:cNvSpPr txBox="1"/>
          <p:nvPr/>
        </p:nvSpPr>
        <p:spPr>
          <a:xfrm>
            <a:off x="509270" y="1636395"/>
            <a:ext cx="11682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PH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11: CUSTOMER SATISFACTION SURVEY Part 2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br>
              <a:rPr b="1" i="0" lang="en-PH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327" name="Google Shape;32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6688" y="2806103"/>
            <a:ext cx="9358626" cy="19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/>
          <p:nvPr/>
        </p:nvSpPr>
        <p:spPr>
          <a:xfrm>
            <a:off x="2540" y="550545"/>
            <a:ext cx="1224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PH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Design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35"/>
          <p:cNvSpPr txBox="1"/>
          <p:nvPr/>
        </p:nvSpPr>
        <p:spPr>
          <a:xfrm>
            <a:off x="848360" y="-9525"/>
            <a:ext cx="299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University of the Philippines - Cavite Campus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Industrial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4" name="Google Shape;33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320" y="0"/>
            <a:ext cx="443230" cy="44577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335" name="Google Shape;33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1840" y="30480"/>
            <a:ext cx="798830" cy="40386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336" name="Google Shape;336;p35"/>
          <p:cNvSpPr txBox="1"/>
          <p:nvPr/>
        </p:nvSpPr>
        <p:spPr>
          <a:xfrm>
            <a:off x="0" y="1114425"/>
            <a:ext cx="1224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PH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 VIEW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7" name="Google Shape;337;p35"/>
          <p:cNvPicPr preferRelativeResize="0"/>
          <p:nvPr/>
        </p:nvPicPr>
        <p:blipFill rotWithShape="1">
          <a:blip r:embed="rId5">
            <a:alphaModFix/>
          </a:blip>
          <a:srcRect b="0" l="16198" r="0" t="0"/>
          <a:stretch/>
        </p:blipFill>
        <p:spPr>
          <a:xfrm>
            <a:off x="2467937" y="1637625"/>
            <a:ext cx="7314626" cy="50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5"/>
          <p:cNvPicPr preferRelativeResize="0"/>
          <p:nvPr/>
        </p:nvPicPr>
        <p:blipFill rotWithShape="1">
          <a:blip r:embed="rId6">
            <a:alphaModFix/>
          </a:blip>
          <a:srcRect b="0" l="9929" r="9929" t="0"/>
          <a:stretch/>
        </p:blipFill>
        <p:spPr>
          <a:xfrm>
            <a:off x="2467925" y="1637625"/>
            <a:ext cx="7314650" cy="50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/>
          <p:nvPr/>
        </p:nvSpPr>
        <p:spPr>
          <a:xfrm>
            <a:off x="2540" y="550545"/>
            <a:ext cx="1224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PH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Design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36"/>
          <p:cNvSpPr txBox="1"/>
          <p:nvPr/>
        </p:nvSpPr>
        <p:spPr>
          <a:xfrm>
            <a:off x="848360" y="-9525"/>
            <a:ext cx="299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University of the Philippines - Cavite Campus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Industrial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5" name="Google Shape;34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320" y="0"/>
            <a:ext cx="443230" cy="44577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346" name="Google Shape;34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1840" y="30480"/>
            <a:ext cx="798830" cy="40386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347" name="Google Shape;347;p36"/>
          <p:cNvSpPr txBox="1"/>
          <p:nvPr/>
        </p:nvSpPr>
        <p:spPr>
          <a:xfrm>
            <a:off x="0" y="1114425"/>
            <a:ext cx="1224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PH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 VIEW WITH MEASUREMENT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8" name="Google Shape;348;p36"/>
          <p:cNvPicPr preferRelativeResize="0"/>
          <p:nvPr/>
        </p:nvPicPr>
        <p:blipFill rotWithShape="1">
          <a:blip r:embed="rId5">
            <a:alphaModFix/>
          </a:blip>
          <a:srcRect b="0" l="16198" r="0" t="0"/>
          <a:stretch/>
        </p:blipFill>
        <p:spPr>
          <a:xfrm>
            <a:off x="2467937" y="1637625"/>
            <a:ext cx="7314626" cy="50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1125" y="1637625"/>
            <a:ext cx="8728547" cy="50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/>
          <p:nvPr/>
        </p:nvSpPr>
        <p:spPr>
          <a:xfrm>
            <a:off x="2540" y="550545"/>
            <a:ext cx="1224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PH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Design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37"/>
          <p:cNvSpPr txBox="1"/>
          <p:nvPr/>
        </p:nvSpPr>
        <p:spPr>
          <a:xfrm>
            <a:off x="848360" y="-9525"/>
            <a:ext cx="299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University of the Philippines - Cavite Campus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Industrial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6" name="Google Shape;35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320" y="0"/>
            <a:ext cx="443230" cy="44577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357" name="Google Shape;35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1840" y="30480"/>
            <a:ext cx="798830" cy="40386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358" name="Google Shape;358;p37"/>
          <p:cNvSpPr txBox="1"/>
          <p:nvPr/>
        </p:nvSpPr>
        <p:spPr>
          <a:xfrm>
            <a:off x="0" y="1114425"/>
            <a:ext cx="1224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PH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EXPLODED VIEW | SIDE VIEW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9" name="Google Shape;359;p37"/>
          <p:cNvPicPr preferRelativeResize="0"/>
          <p:nvPr/>
        </p:nvPicPr>
        <p:blipFill rotWithShape="1">
          <a:blip r:embed="rId5">
            <a:alphaModFix/>
          </a:blip>
          <a:srcRect b="0" l="16198" r="0" t="0"/>
          <a:stretch/>
        </p:blipFill>
        <p:spPr>
          <a:xfrm>
            <a:off x="2467937" y="1637625"/>
            <a:ext cx="7314626" cy="50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0975" y="1637613"/>
            <a:ext cx="8728550" cy="5068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/>
          <p:nvPr/>
        </p:nvSpPr>
        <p:spPr>
          <a:xfrm>
            <a:off x="2540" y="550545"/>
            <a:ext cx="1224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PH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Design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38"/>
          <p:cNvSpPr txBox="1"/>
          <p:nvPr/>
        </p:nvSpPr>
        <p:spPr>
          <a:xfrm>
            <a:off x="848360" y="-9525"/>
            <a:ext cx="299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University of the Philippines - Cavite Campus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Industrial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7" name="Google Shape;36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320" y="0"/>
            <a:ext cx="443230" cy="44577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368" name="Google Shape;36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1840" y="30480"/>
            <a:ext cx="798830" cy="40386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369" name="Google Shape;369;p38"/>
          <p:cNvSpPr txBox="1"/>
          <p:nvPr/>
        </p:nvSpPr>
        <p:spPr>
          <a:xfrm>
            <a:off x="0" y="1114425"/>
            <a:ext cx="1224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PH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EXPLODED VIEW | TOP VIEW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0" name="Google Shape;370;p38"/>
          <p:cNvPicPr preferRelativeResize="0"/>
          <p:nvPr/>
        </p:nvPicPr>
        <p:blipFill rotWithShape="1">
          <a:blip r:embed="rId5">
            <a:alphaModFix/>
          </a:blip>
          <a:srcRect b="0" l="16198" r="0" t="0"/>
          <a:stretch/>
        </p:blipFill>
        <p:spPr>
          <a:xfrm>
            <a:off x="2467937" y="1637625"/>
            <a:ext cx="7314626" cy="50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8"/>
          <p:cNvPicPr preferRelativeResize="0"/>
          <p:nvPr/>
        </p:nvPicPr>
        <p:blipFill rotWithShape="1">
          <a:blip r:embed="rId6">
            <a:alphaModFix/>
          </a:blip>
          <a:srcRect b="18874" l="18383" r="17407" t="6875"/>
          <a:stretch/>
        </p:blipFill>
        <p:spPr>
          <a:xfrm>
            <a:off x="1938050" y="1637625"/>
            <a:ext cx="8374400" cy="50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1736" y="1637625"/>
            <a:ext cx="8728526" cy="50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 txBox="1"/>
          <p:nvPr/>
        </p:nvSpPr>
        <p:spPr>
          <a:xfrm>
            <a:off x="0" y="544830"/>
            <a:ext cx="1224534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PH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Design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39"/>
          <p:cNvSpPr txBox="1"/>
          <p:nvPr/>
        </p:nvSpPr>
        <p:spPr>
          <a:xfrm>
            <a:off x="848360" y="-9525"/>
            <a:ext cx="2991485" cy="506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University of the Philippines - Cavite Campus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Industrial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9" name="Google Shape;37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320" y="0"/>
            <a:ext cx="443230" cy="44577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380" name="Google Shape;38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1840" y="30480"/>
            <a:ext cx="798830" cy="40386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381" name="Google Shape;381;p39"/>
          <p:cNvSpPr txBox="1"/>
          <p:nvPr/>
        </p:nvSpPr>
        <p:spPr>
          <a:xfrm>
            <a:off x="0" y="1114425"/>
            <a:ext cx="1224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PH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2" name="Google Shape;38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77075"/>
            <a:ext cx="11887199" cy="163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 txBox="1"/>
          <p:nvPr/>
        </p:nvSpPr>
        <p:spPr>
          <a:xfrm>
            <a:off x="0" y="544830"/>
            <a:ext cx="1224534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PH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Design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40"/>
          <p:cNvSpPr txBox="1"/>
          <p:nvPr/>
        </p:nvSpPr>
        <p:spPr>
          <a:xfrm>
            <a:off x="848360" y="-9525"/>
            <a:ext cx="2991485" cy="506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University of the Philippines - Cavite Campus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Industrial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9" name="Google Shape;38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320" y="0"/>
            <a:ext cx="443230" cy="44577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390" name="Google Shape;39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1840" y="30480"/>
            <a:ext cx="798830" cy="40386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391" name="Google Shape;39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9700" y="740075"/>
            <a:ext cx="3716926" cy="5866327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0"/>
          <p:cNvSpPr txBox="1"/>
          <p:nvPr/>
        </p:nvSpPr>
        <p:spPr>
          <a:xfrm>
            <a:off x="0" y="1114425"/>
            <a:ext cx="1224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PH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CHART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/>
          <p:nvPr/>
        </p:nvSpPr>
        <p:spPr>
          <a:xfrm>
            <a:off x="5715" y="1823085"/>
            <a:ext cx="12245340" cy="3630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PH" sz="1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for </a:t>
            </a:r>
            <a:endParaRPr b="1" i="0" sz="1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PH" sz="1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Listening</a:t>
            </a:r>
            <a:endParaRPr b="1" i="0" sz="1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41"/>
          <p:cNvSpPr txBox="1"/>
          <p:nvPr/>
        </p:nvSpPr>
        <p:spPr>
          <a:xfrm>
            <a:off x="848360" y="-9525"/>
            <a:ext cx="2991485" cy="506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University of the Philippines - Cavite Campus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Industrial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9" name="Google Shape;39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320" y="0"/>
            <a:ext cx="443230" cy="44577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400" name="Google Shape;40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1840" y="30480"/>
            <a:ext cx="798830" cy="40386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848360" y="-9525"/>
            <a:ext cx="299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University of the Philippines - Cavite Campus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Industrial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320" y="0"/>
            <a:ext cx="443230" cy="44577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1840" y="30480"/>
            <a:ext cx="798830" cy="40386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29" name="Google Shape;129;p17"/>
          <p:cNvSpPr txBox="1"/>
          <p:nvPr/>
        </p:nvSpPr>
        <p:spPr>
          <a:xfrm>
            <a:off x="-26670" y="619760"/>
            <a:ext cx="12245400" cy="7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1" i="0" lang="en-PH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Parameters to be checked or to gathered:</a:t>
            </a:r>
            <a:endParaRPr b="1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1371600" marR="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PH" sz="2800">
                <a:latin typeface="Times New Roman"/>
                <a:ea typeface="Times New Roman"/>
                <a:cs typeface="Times New Roman"/>
                <a:sym typeface="Times New Roman"/>
              </a:rPr>
              <a:t>Admin Department Accounts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1371600" marR="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PH" sz="2800">
                <a:latin typeface="Times New Roman"/>
                <a:ea typeface="Times New Roman"/>
                <a:cs typeface="Times New Roman"/>
                <a:sym typeface="Times New Roman"/>
              </a:rPr>
              <a:t>User Accounts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2286000" marR="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PH" sz="2800">
                <a:latin typeface="Times New Roman"/>
                <a:ea typeface="Times New Roman"/>
                <a:cs typeface="Times New Roman"/>
                <a:sym typeface="Times New Roman"/>
              </a:rPr>
              <a:t>Selection Type of User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1371600" marR="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PH" sz="2800">
                <a:latin typeface="Times New Roman"/>
                <a:ea typeface="Times New Roman"/>
                <a:cs typeface="Times New Roman"/>
                <a:sym typeface="Times New Roman"/>
              </a:rPr>
              <a:t>Number of Appointments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1371600" marR="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PH" sz="2800">
                <a:latin typeface="Times New Roman"/>
                <a:ea typeface="Times New Roman"/>
                <a:cs typeface="Times New Roman"/>
                <a:sym typeface="Times New Roman"/>
              </a:rPr>
              <a:t>Approved Appointments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1371600" marR="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PH" sz="2800">
                <a:latin typeface="Times New Roman"/>
                <a:ea typeface="Times New Roman"/>
                <a:cs typeface="Times New Roman"/>
                <a:sym typeface="Times New Roman"/>
              </a:rPr>
              <a:t>Date and Time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1371600" marR="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PH" sz="2800">
                <a:latin typeface="Times New Roman"/>
                <a:ea typeface="Times New Roman"/>
                <a:cs typeface="Times New Roman"/>
                <a:sym typeface="Times New Roman"/>
              </a:rPr>
              <a:t>Purpose of Appointments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1371600" marR="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PH" sz="2800">
                <a:latin typeface="Times New Roman"/>
                <a:ea typeface="Times New Roman"/>
                <a:cs typeface="Times New Roman"/>
                <a:sym typeface="Times New Roman"/>
              </a:rPr>
              <a:t>Customer Satisfaction Survey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2286000" marR="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PH" sz="2800">
                <a:latin typeface="Times New Roman"/>
                <a:ea typeface="Times New Roman"/>
                <a:cs typeface="Times New Roman"/>
                <a:sym typeface="Times New Roman"/>
              </a:rPr>
              <a:t>Customer Satisfaction Rating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2286000" marR="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PH" sz="2800">
                <a:latin typeface="Times New Roman"/>
                <a:ea typeface="Times New Roman"/>
                <a:cs typeface="Times New Roman"/>
                <a:sym typeface="Times New Roman"/>
              </a:rPr>
              <a:t>Customer Feedback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3" marL="1943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3" marL="1943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3" marL="1943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b="1" i="0" lang="en-PH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			</a:t>
            </a:r>
            <a:endParaRPr b="1" i="0" sz="2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-26670" y="559435"/>
            <a:ext cx="1224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PH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Objectives of the Study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-26670" y="1153160"/>
            <a:ext cx="122454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i="0" lang="en-PH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Specific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i="0" lang="en-PH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PH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test and accomplish at least 80% of the web-based appointment system functionality, by the accurate data of the appointments.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PH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PH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the system with the following criteria: functionality, accuracy, reliability and efficiency to attain 3.5 rating for each category and at least 4.5 overall means.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3" marL="1943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b="1" i="0" lang="en-PH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			</a:t>
            </a:r>
            <a:endParaRPr b="1" i="0" sz="2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848360" y="-9525"/>
            <a:ext cx="299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University of the Philippines - Cavite Campus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Industrial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320" y="0"/>
            <a:ext cx="443230" cy="44577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1840" y="30480"/>
            <a:ext cx="798830" cy="40386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530234" y="523500"/>
            <a:ext cx="11450700" cy="6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PH" sz="3600"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58165" lvl="0" marL="768350" marR="0" rtl="0" algn="l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▪"/>
            </a:pPr>
            <a:r>
              <a:rPr lang="en-PH" sz="2000">
                <a:latin typeface="Times New Roman"/>
                <a:ea typeface="Times New Roman"/>
                <a:cs typeface="Times New Roman"/>
                <a:sym typeface="Times New Roman"/>
              </a:rPr>
              <a:t>The research specifically focuses in the web-based appointment system of the tup cavite campus only where in: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None/>
            </a:pPr>
            <a:r>
              <a:rPr lang="en-PH" sz="2000">
                <a:latin typeface="Times New Roman"/>
                <a:ea typeface="Times New Roman"/>
                <a:cs typeface="Times New Roman"/>
                <a:sym typeface="Times New Roman"/>
              </a:rPr>
              <a:t>            	  a.  Students of the university can: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2286000" marR="0" rtl="0" algn="l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-PH" sz="2000">
                <a:latin typeface="Times New Roman"/>
                <a:ea typeface="Times New Roman"/>
                <a:cs typeface="Times New Roman"/>
                <a:sym typeface="Times New Roman"/>
              </a:rPr>
              <a:t>Create an </a:t>
            </a:r>
            <a:r>
              <a:rPr lang="en-PH" sz="2000">
                <a:latin typeface="Times New Roman"/>
                <a:ea typeface="Times New Roman"/>
                <a:cs typeface="Times New Roman"/>
                <a:sym typeface="Times New Roman"/>
              </a:rPr>
              <a:t>account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-PH" sz="2000">
                <a:latin typeface="Times New Roman"/>
                <a:ea typeface="Times New Roman"/>
                <a:cs typeface="Times New Roman"/>
                <a:sym typeface="Times New Roman"/>
              </a:rPr>
              <a:t>Able to choose their preferred date and time of the appointment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-PH" sz="2000">
                <a:latin typeface="Times New Roman"/>
                <a:ea typeface="Times New Roman"/>
                <a:cs typeface="Times New Roman"/>
                <a:sym typeface="Times New Roman"/>
              </a:rPr>
              <a:t>Receive an email for the confirmation of </a:t>
            </a:r>
            <a:r>
              <a:rPr lang="en-PH" sz="2000">
                <a:latin typeface="Times New Roman"/>
                <a:ea typeface="Times New Roman"/>
                <a:cs typeface="Times New Roman"/>
                <a:sym typeface="Times New Roman"/>
              </a:rPr>
              <a:t>the appointment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None/>
            </a:pPr>
            <a:r>
              <a:rPr lang="en-PH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b.  Admin Department of the university can: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2286000" marR="0" rtl="0" algn="l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-PH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Able to set their availability date and time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-PH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Approve and manage pending </a:t>
            </a:r>
            <a:r>
              <a:rPr lang="en-PH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appointments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-PH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the CSS (Customer Service </a:t>
            </a:r>
            <a:r>
              <a:rPr lang="en-PH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Satisfaction</a:t>
            </a:r>
            <a:r>
              <a:rPr lang="en-PH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PH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-PH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Departments/Offices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❖"/>
            </a:pPr>
            <a:r>
              <a:rPr lang="en-PH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DIT, DED, DMS, DLA, DOE, OAA, OCL, ORE, UITC and SECURITY DEPT.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None/>
            </a:pPr>
            <a:r>
              <a:rPr lang="en-PH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c.  TUPC Security Department can;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2286000" marR="0" rtl="0" algn="l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-PH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 the appointments per day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None/>
            </a:pPr>
            <a:r>
              <a:rPr lang="en-PH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921383" y="11302"/>
            <a:ext cx="2816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12700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900">
                <a:latin typeface="Times New Roman"/>
                <a:ea typeface="Times New Roman"/>
                <a:cs typeface="Times New Roman"/>
                <a:sym typeface="Times New Roman"/>
              </a:rPr>
              <a:t>Technological University of the Philippines - Cavite Campus  Department of Industrial Technology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13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900">
                <a:latin typeface="Times New Roman"/>
                <a:ea typeface="Times New Roman"/>
                <a:cs typeface="Times New Roman"/>
                <a:sym typeface="Times New Roman"/>
              </a:rPr>
              <a:t>Bachelor of Engineering Technology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5" name="Google Shape;145;p19"/>
          <p:cNvGrpSpPr/>
          <p:nvPr/>
        </p:nvGrpSpPr>
        <p:grpSpPr>
          <a:xfrm>
            <a:off x="377459" y="0"/>
            <a:ext cx="544800" cy="523500"/>
            <a:chOff x="377459" y="0"/>
            <a:chExt cx="544800" cy="523500"/>
          </a:xfrm>
        </p:grpSpPr>
        <p:sp>
          <p:nvSpPr>
            <p:cNvPr id="146" name="Google Shape;146;p19"/>
            <p:cNvSpPr/>
            <p:nvPr/>
          </p:nvSpPr>
          <p:spPr>
            <a:xfrm>
              <a:off x="377459" y="0"/>
              <a:ext cx="544800" cy="5235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401319" y="0"/>
              <a:ext cx="443100" cy="445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48" name="Google Shape;148;p19"/>
          <p:cNvGrpSpPr/>
          <p:nvPr/>
        </p:nvGrpSpPr>
        <p:grpSpPr>
          <a:xfrm>
            <a:off x="10887953" y="6619"/>
            <a:ext cx="900300" cy="505500"/>
            <a:chOff x="10887953" y="6619"/>
            <a:chExt cx="900300" cy="505500"/>
          </a:xfrm>
        </p:grpSpPr>
        <p:sp>
          <p:nvSpPr>
            <p:cNvPr id="149" name="Google Shape;149;p19"/>
            <p:cNvSpPr/>
            <p:nvPr/>
          </p:nvSpPr>
          <p:spPr>
            <a:xfrm>
              <a:off x="10887953" y="6619"/>
              <a:ext cx="900300" cy="5055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10911828" y="30479"/>
              <a:ext cx="798900" cy="4038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/>
        </p:nvSpPr>
        <p:spPr>
          <a:xfrm>
            <a:off x="530225" y="437225"/>
            <a:ext cx="11814300" cy="6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PH" sz="3600">
                <a:latin typeface="Times New Roman"/>
                <a:ea typeface="Times New Roman"/>
                <a:cs typeface="Times New Roman"/>
                <a:sym typeface="Times New Roman"/>
              </a:rPr>
              <a:t>Limitation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8965" lvl="0" marL="75120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▪"/>
            </a:pPr>
            <a:r>
              <a:rPr lang="en-PH" sz="2800">
                <a:latin typeface="Times New Roman"/>
                <a:ea typeface="Times New Roman"/>
                <a:cs typeface="Times New Roman"/>
                <a:sym typeface="Times New Roman"/>
              </a:rPr>
              <a:t>Limited number of appointment per day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8965" lvl="0" marL="75120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▪"/>
            </a:pPr>
            <a:r>
              <a:rPr lang="en-PH" sz="2800">
                <a:latin typeface="Times New Roman"/>
                <a:ea typeface="Times New Roman"/>
                <a:cs typeface="Times New Roman"/>
                <a:sym typeface="Times New Roman"/>
              </a:rPr>
              <a:t>This system is for student services only.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8965" lvl="0" marL="75120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2800"/>
              <a:buFont typeface="Times New Roman"/>
              <a:buChar char="▪"/>
            </a:pPr>
            <a:r>
              <a:rPr lang="en-PH" sz="2800">
                <a:latin typeface="Times New Roman"/>
                <a:ea typeface="Times New Roman"/>
                <a:cs typeface="Times New Roman"/>
                <a:sym typeface="Times New Roman"/>
              </a:rPr>
              <a:t>Strictly one account per department.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8965" lvl="0" marL="75120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2800"/>
              <a:buFont typeface="Times New Roman"/>
              <a:buChar char="▪"/>
            </a:pPr>
            <a:r>
              <a:rPr lang="en-PH" sz="2800">
                <a:latin typeface="Times New Roman"/>
                <a:ea typeface="Times New Roman"/>
                <a:cs typeface="Times New Roman"/>
                <a:sym typeface="Times New Roman"/>
              </a:rPr>
              <a:t>Specific Department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921383" y="11302"/>
            <a:ext cx="2816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12700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900">
                <a:latin typeface="Times New Roman"/>
                <a:ea typeface="Times New Roman"/>
                <a:cs typeface="Times New Roman"/>
                <a:sym typeface="Times New Roman"/>
              </a:rPr>
              <a:t>Technological University of the Philippines - Cavite Campus  Department of Industrial Technology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13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900">
                <a:latin typeface="Times New Roman"/>
                <a:ea typeface="Times New Roman"/>
                <a:cs typeface="Times New Roman"/>
                <a:sym typeface="Times New Roman"/>
              </a:rPr>
              <a:t>Bachelor of Engineering Technology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7" name="Google Shape;157;p20"/>
          <p:cNvGrpSpPr/>
          <p:nvPr/>
        </p:nvGrpSpPr>
        <p:grpSpPr>
          <a:xfrm>
            <a:off x="377459" y="0"/>
            <a:ext cx="544800" cy="523500"/>
            <a:chOff x="377459" y="0"/>
            <a:chExt cx="544800" cy="523500"/>
          </a:xfrm>
        </p:grpSpPr>
        <p:sp>
          <p:nvSpPr>
            <p:cNvPr id="158" name="Google Shape;158;p20"/>
            <p:cNvSpPr/>
            <p:nvPr/>
          </p:nvSpPr>
          <p:spPr>
            <a:xfrm>
              <a:off x="377459" y="0"/>
              <a:ext cx="544800" cy="5235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401319" y="0"/>
              <a:ext cx="443100" cy="445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60" name="Google Shape;160;p20"/>
          <p:cNvGrpSpPr/>
          <p:nvPr/>
        </p:nvGrpSpPr>
        <p:grpSpPr>
          <a:xfrm>
            <a:off x="10887953" y="6619"/>
            <a:ext cx="900300" cy="505500"/>
            <a:chOff x="10887953" y="6619"/>
            <a:chExt cx="900300" cy="505500"/>
          </a:xfrm>
        </p:grpSpPr>
        <p:sp>
          <p:nvSpPr>
            <p:cNvPr id="161" name="Google Shape;161;p20"/>
            <p:cNvSpPr/>
            <p:nvPr/>
          </p:nvSpPr>
          <p:spPr>
            <a:xfrm>
              <a:off x="10887953" y="6619"/>
              <a:ext cx="900300" cy="5055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10911828" y="30479"/>
              <a:ext cx="798900" cy="4038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/>
        </p:nvSpPr>
        <p:spPr>
          <a:xfrm>
            <a:off x="0" y="542925"/>
            <a:ext cx="1224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PH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Conceptual Model of the Study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0" y="1114425"/>
            <a:ext cx="1224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i="0" lang="en-PH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(Design-Thinking Model) 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848360" y="-9525"/>
            <a:ext cx="299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University of the Philippines - Cavite Campus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Industrial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320" y="0"/>
            <a:ext cx="443230" cy="44577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171" name="Google Shape;17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1840" y="30480"/>
            <a:ext cx="798830" cy="40386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graphicFrame>
        <p:nvGraphicFramePr>
          <p:cNvPr id="172" name="Google Shape;172;p21"/>
          <p:cNvGraphicFramePr/>
          <p:nvPr/>
        </p:nvGraphicFramePr>
        <p:xfrm>
          <a:off x="925200" y="205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{56A8C4BC-F541-43AC-9707-0883F30C9A15}</a:tableStyleId>
              </a:tblPr>
              <a:tblGrid>
                <a:gridCol w="2079000"/>
                <a:gridCol w="2079000"/>
                <a:gridCol w="2079000"/>
                <a:gridCol w="2079000"/>
                <a:gridCol w="2079000"/>
              </a:tblGrid>
              <a:tr h="57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</a:t>
                      </a:r>
                      <a:r>
                        <a:rPr lang="en-PH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Empathize</a:t>
                      </a:r>
                      <a:r>
                        <a:rPr lang="en-PH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Define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Ideate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Prototype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635575"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PH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Students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PH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Admin departments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PH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Personal experience of researches testing the web-based online appointment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PH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Through experience, observation and survey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PH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Having trouble where to find to  book an appointment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PH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Walk in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PH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Teachers or admin are not available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PH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have a proper appointments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PH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lessen the walk in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PH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create a web-based system that is only for the appointments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PH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AIO touchscreen for checking of appointments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PH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Web-based for the appointment system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PH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Functionality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PH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Reliability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PH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PH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Efficiency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/>
        </p:nvSpPr>
        <p:spPr>
          <a:xfrm>
            <a:off x="0" y="542925"/>
            <a:ext cx="1224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PH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PH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(GUI)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0" y="1114425"/>
            <a:ext cx="1224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i="0" lang="en-PH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848360" y="-9525"/>
            <a:ext cx="299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University of the Philippines - Cavite Campus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Industrial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320" y="0"/>
            <a:ext cx="443230" cy="44577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181" name="Google Shape;18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1840" y="30480"/>
            <a:ext cx="798830" cy="40386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82" name="Google Shape;182;p22"/>
          <p:cNvSpPr txBox="1"/>
          <p:nvPr/>
        </p:nvSpPr>
        <p:spPr>
          <a:xfrm>
            <a:off x="509270" y="1636395"/>
            <a:ext cx="11682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PH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1: LANDING PAGE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br>
              <a:rPr b="1" i="0" lang="en-PH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1413" y="2484501"/>
            <a:ext cx="6902576" cy="35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/>
        </p:nvSpPr>
        <p:spPr>
          <a:xfrm>
            <a:off x="0" y="542925"/>
            <a:ext cx="1224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PH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DESIGN (GUI)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0" y="1114425"/>
            <a:ext cx="1224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i="0" lang="en-PH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848360" y="-9525"/>
            <a:ext cx="299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University of the Philippines - Cavite Campus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Industrial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Technology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320" y="0"/>
            <a:ext cx="443230" cy="44577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192" name="Google Shape;19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1840" y="30480"/>
            <a:ext cx="798830" cy="40386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93" name="Google Shape;193;p23"/>
          <p:cNvSpPr txBox="1"/>
          <p:nvPr/>
        </p:nvSpPr>
        <p:spPr>
          <a:xfrm>
            <a:off x="509270" y="1636395"/>
            <a:ext cx="11682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PH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2: USER SIGN UP PAGE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br>
              <a:rPr b="1" i="0" lang="en-PH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1413" y="2542600"/>
            <a:ext cx="6902576" cy="34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