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Poppins Semi-Bold" panose="00000700000000000000"/>
      <p:bold r:id="rId14"/>
    </p:embeddedFont>
    <p:embeddedFont>
      <p:font typeface="Poppins" panose="00000500000000000000"/>
      <p:regular r:id="rId15"/>
    </p:embeddedFont>
    <p:embeddedFont>
      <p:font typeface="Poppins Bold" panose="00000800000000000000"/>
      <p:bold r:id="rId16"/>
    </p:embeddedFont>
    <p:embeddedFont>
      <p:font typeface="DM Sans"/>
      <p:regular r:id="rId17"/>
    </p:embeddedFont>
    <p:embeddedFont>
      <p:font typeface="DM Sans Bold"/>
      <p:bold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github.com/DEDSHOT007/crop-farmer_scheme_predictor" TargetMode="External"/><Relationship Id="rId3" Type="http://schemas.openxmlformats.org/officeDocument/2006/relationships/hyperlink" Target="https://www.kaggle.com" TargetMode="External"/><Relationship Id="rId2" Type="http://schemas.openxmlformats.org/officeDocument/2006/relationships/hyperlink" Target="https://www.data.gov.in" TargetMode="Externa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467" b="-9467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610563" y="3113533"/>
            <a:ext cx="13066873" cy="378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13000" b="1" spc="-701">
                <a:solidFill>
                  <a:srgbClr val="1C2120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CROP</a:t>
            </a:r>
            <a:endParaRPr lang="en-US" sz="13000" b="1" spc="-701">
              <a:solidFill>
                <a:srgbClr val="1C2120"/>
              </a:solidFill>
              <a:latin typeface="Poppins Semi-Bold" panose="00000700000000000000"/>
              <a:ea typeface="Poppins Semi-Bold" panose="00000700000000000000"/>
              <a:cs typeface="Poppins Semi-Bold" panose="00000700000000000000"/>
              <a:sym typeface="Poppins Semi-Bold" panose="00000700000000000000"/>
            </a:endParaRPr>
          </a:p>
          <a:p>
            <a:pPr algn="ctr">
              <a:lnSpc>
                <a:spcPts val="5040"/>
              </a:lnSpc>
            </a:pPr>
            <a:r>
              <a:rPr lang="en-US" sz="6000" b="1" spc="-324">
                <a:solidFill>
                  <a:srgbClr val="1C2120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FARMER SCHEME ELIGIBILITY PREDICTION</a:t>
            </a:r>
            <a:endParaRPr lang="en-US" sz="6000" b="1" spc="-324">
              <a:solidFill>
                <a:srgbClr val="1C2120"/>
              </a:solidFill>
              <a:latin typeface="Poppins Semi-Bold" panose="00000700000000000000"/>
              <a:ea typeface="Poppins Semi-Bold" panose="00000700000000000000"/>
              <a:cs typeface="Poppins Semi-Bold" panose="00000700000000000000"/>
              <a:sym typeface="Poppins Semi-Bold" panose="00000700000000000000"/>
            </a:endParaRPr>
          </a:p>
          <a:p>
            <a:pPr algn="ctr">
              <a:lnSpc>
                <a:spcPts val="756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1845198" y="8819716"/>
            <a:ext cx="6617965" cy="915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SANJAY KS</a:t>
            </a:r>
            <a:endParaRPr lang="en-US" sz="3445" spc="-68">
              <a:solidFill>
                <a:srgbClr val="1C212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PES1PG24CA307</a:t>
            </a:r>
            <a:endParaRPr lang="en-US" sz="3445" spc="-68">
              <a:solidFill>
                <a:srgbClr val="1C212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7788" y="-177024"/>
            <a:ext cx="7097803" cy="11057957"/>
          </a:xfrm>
          <a:custGeom>
            <a:avLst/>
            <a:gdLst/>
            <a:ahLst/>
            <a:cxnLst/>
            <a:rect l="l" t="t" r="r" b="b"/>
            <a:pathLst>
              <a:path w="7097803" h="11057957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31569" r="-2267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63290" cy="2792187"/>
            </a:xfrm>
            <a:custGeom>
              <a:avLst/>
              <a:gdLst/>
              <a:ahLst/>
              <a:cxnLst/>
              <a:rect l="l" t="t" r="r" b="b"/>
              <a:pathLst>
                <a:path w="1963290" h="2792187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538569" y="502308"/>
            <a:ext cx="8011990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Abstract</a:t>
            </a:r>
            <a:endParaRPr lang="en-US" sz="8180" b="1">
              <a:solidFill>
                <a:srgbClr val="1C212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971171" y="2129669"/>
            <a:ext cx="12114239" cy="6693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0"/>
              </a:lnSpc>
              <a:spcBef>
                <a:spcPct val="0"/>
              </a:spcBef>
            </a:pPr>
            <a:r>
              <a:rPr lang="en-US" sz="2630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Develops a p</a:t>
            </a:r>
            <a:r>
              <a:rPr lang="en-US" sz="2630" u="none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redictive system to help Indian farmers access eligible government schemes.</a:t>
            </a:r>
            <a:endParaRPr lang="en-US" sz="2630" u="none" spc="15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550"/>
              </a:lnSpc>
              <a:spcBef>
                <a:spcPct val="0"/>
              </a:spcBef>
            </a:pPr>
          </a:p>
          <a:p>
            <a:pPr algn="l">
              <a:lnSpc>
                <a:spcPts val="3550"/>
              </a:lnSpc>
              <a:spcBef>
                <a:spcPct val="0"/>
              </a:spcBef>
            </a:pPr>
            <a:r>
              <a:rPr lang="en-US" sz="2630" u="none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Utilizes machine learning to analyze farmer-specific data such as demographics, crop types, income, and landholding.</a:t>
            </a:r>
            <a:endParaRPr lang="en-US" sz="2630" u="none" spc="15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550"/>
              </a:lnSpc>
              <a:spcBef>
                <a:spcPct val="0"/>
              </a:spcBef>
            </a:pPr>
          </a:p>
          <a:p>
            <a:pPr algn="l">
              <a:lnSpc>
                <a:spcPts val="3550"/>
              </a:lnSpc>
              <a:spcBef>
                <a:spcPct val="0"/>
              </a:spcBef>
            </a:pPr>
            <a:r>
              <a:rPr lang="en-US" sz="2630" u="none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Recommends schemes like PMFBY, PM-Kisan, and FPO support based on personalized eligibility.</a:t>
            </a:r>
            <a:endParaRPr lang="en-US" sz="2630" u="none" spc="15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550"/>
              </a:lnSpc>
              <a:spcBef>
                <a:spcPct val="0"/>
              </a:spcBef>
            </a:pPr>
          </a:p>
          <a:p>
            <a:pPr algn="l">
              <a:lnSpc>
                <a:spcPts val="3550"/>
              </a:lnSpc>
              <a:spcBef>
                <a:spcPct val="0"/>
              </a:spcBef>
            </a:pPr>
            <a:r>
              <a:rPr lang="en-US" sz="2630" u="none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Employs Decision Forest-based algorithms for robust and accurate predictions.</a:t>
            </a:r>
            <a:endParaRPr lang="en-US" sz="2630" u="none" spc="15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550"/>
              </a:lnSpc>
              <a:spcBef>
                <a:spcPct val="0"/>
              </a:spcBef>
            </a:pPr>
          </a:p>
          <a:p>
            <a:pPr algn="l">
              <a:lnSpc>
                <a:spcPts val="3550"/>
              </a:lnSpc>
              <a:spcBef>
                <a:spcPct val="0"/>
              </a:spcBef>
            </a:pPr>
            <a:r>
              <a:rPr lang="en-US" sz="2630" u="none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Integrated into a Flask web application for easy and widespread accessibility.</a:t>
            </a:r>
            <a:endParaRPr lang="en-US" sz="2630" u="none" spc="15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>
              <a:lnSpc>
                <a:spcPts val="355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083134" y="1616740"/>
            <a:ext cx="6830714" cy="2128485"/>
            <a:chOff x="0" y="0"/>
            <a:chExt cx="2286638" cy="7125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083134" y="4079914"/>
            <a:ext cx="6830714" cy="2128485"/>
            <a:chOff x="0" y="0"/>
            <a:chExt cx="2286638" cy="7125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0083134" y="6541774"/>
            <a:ext cx="6830714" cy="2128485"/>
            <a:chOff x="0" y="0"/>
            <a:chExt cx="2286638" cy="7125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0" y="1029815"/>
            <a:ext cx="8537476" cy="2462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25"/>
              </a:lnSpc>
            </a:pPr>
            <a:r>
              <a:rPr lang="en-US" sz="8180" b="1">
                <a:solidFill>
                  <a:srgbClr val="1C212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Problem Statement</a:t>
            </a:r>
            <a:endParaRPr lang="en-US" sz="8180" b="1">
              <a:solidFill>
                <a:srgbClr val="1C212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36127" y="4051339"/>
            <a:ext cx="8663909" cy="2216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545"/>
              </a:lnSpc>
              <a:spcBef>
                <a:spcPct val="0"/>
              </a:spcBef>
            </a:pPr>
            <a:r>
              <a:rPr lang="en-US" sz="2625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r>
              <a:rPr lang="en-US" sz="2625" u="none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espite numerous government schemes for the welfare of farmers, many remain unaware of their eligibility.</a:t>
            </a:r>
            <a:endParaRPr lang="en-US" sz="2625" u="none" spc="15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>
              <a:lnSpc>
                <a:spcPts val="3545"/>
              </a:lnSpc>
              <a:spcBef>
                <a:spcPct val="0"/>
              </a:spcBef>
            </a:pPr>
            <a:r>
              <a:rPr lang="en-US" sz="2625" u="none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Manual identification is inefficient and lacks personalization.</a:t>
            </a:r>
            <a:endParaRPr lang="en-US" sz="2625" u="none" spc="15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578396" y="2056082"/>
            <a:ext cx="5840190" cy="184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5"/>
              </a:lnSpc>
              <a:spcBef>
                <a:spcPct val="0"/>
              </a:spcBef>
            </a:pPr>
            <a:r>
              <a:rPr lang="en-US" sz="3285" b="1" spc="52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A</a:t>
            </a:r>
            <a:r>
              <a:rPr lang="en-US" sz="3285" b="1" u="none" spc="52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utomating the eligibility prediction process</a:t>
            </a:r>
            <a:endParaRPr lang="en-US" sz="3285" b="1" u="none" spc="52">
              <a:solidFill>
                <a:srgbClr val="1C212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2905"/>
              </a:lnSpc>
              <a:spcBef>
                <a:spcPct val="0"/>
              </a:spcBef>
            </a:pPr>
          </a:p>
          <a:p>
            <a:pPr marL="0" lvl="0" indent="0" algn="ctr">
              <a:lnSpc>
                <a:spcPts val="2905"/>
              </a:lnSpc>
              <a:spcBef>
                <a:spcPct val="0"/>
              </a:spcBef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10578396" y="4537333"/>
            <a:ext cx="5840190" cy="1671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5"/>
              </a:lnSpc>
              <a:spcBef>
                <a:spcPct val="0"/>
              </a:spcBef>
            </a:pPr>
            <a:r>
              <a:rPr lang="en-US" sz="3280" b="1" spc="52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P</a:t>
            </a:r>
            <a:r>
              <a:rPr lang="en-US" sz="3280" b="1" u="none" spc="52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roviding personalized scheme recommendations</a:t>
            </a:r>
            <a:endParaRPr lang="en-US" sz="3280" b="1" u="none" spc="52">
              <a:solidFill>
                <a:srgbClr val="1C212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0" lvl="0" indent="0" algn="ctr">
              <a:lnSpc>
                <a:spcPts val="4425"/>
              </a:lnSpc>
              <a:spcBef>
                <a:spcPct val="0"/>
              </a:spcBef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10440028" y="6776265"/>
            <a:ext cx="5997608" cy="2233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5"/>
              </a:lnSpc>
              <a:spcBef>
                <a:spcPct val="0"/>
              </a:spcBef>
            </a:pPr>
            <a:r>
              <a:rPr lang="en-US" sz="3280" b="1" spc="52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E</a:t>
            </a:r>
            <a:r>
              <a:rPr lang="en-US" sz="3280" b="1" u="none" spc="52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nhancing accessibility through a user-friendly web interface</a:t>
            </a:r>
            <a:endParaRPr lang="en-US" sz="3280" b="1" u="none" spc="52">
              <a:solidFill>
                <a:srgbClr val="1C212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0" lvl="0" indent="0" algn="ctr">
              <a:lnSpc>
                <a:spcPts val="4425"/>
              </a:lnSpc>
              <a:spcBef>
                <a:spcPct val="0"/>
              </a:spcBef>
            </a:pPr>
          </a:p>
        </p:txBody>
      </p:sp>
      <p:grpSp>
        <p:nvGrpSpPr>
          <p:cNvPr id="16" name="Group 16"/>
          <p:cNvGrpSpPr/>
          <p:nvPr/>
        </p:nvGrpSpPr>
        <p:grpSpPr>
          <a:xfrm rot="0">
            <a:off x="2745414" y="6881040"/>
            <a:ext cx="4845334" cy="582575"/>
            <a:chOff x="0" y="0"/>
            <a:chExt cx="1276137" cy="15343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76137" cy="153435"/>
            </a:xfrm>
            <a:custGeom>
              <a:avLst/>
              <a:gdLst/>
              <a:ahLst/>
              <a:cxnLst/>
              <a:rect l="l" t="t" r="r" b="b"/>
              <a:pathLst>
                <a:path w="1276137" h="153435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236538" y="7017522"/>
            <a:ext cx="3863086" cy="319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5"/>
              </a:lnSpc>
            </a:pPr>
            <a:r>
              <a:rPr lang="en-US" sz="2190">
                <a:solidFill>
                  <a:srgbClr val="1C212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This project addresses &gt;&gt;&gt;</a:t>
            </a:r>
            <a:endParaRPr lang="en-US" sz="2190">
              <a:solidFill>
                <a:srgbClr val="1C212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33369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0" y="0"/>
            <a:ext cx="7753631" cy="10601584"/>
            <a:chOff x="0" y="0"/>
            <a:chExt cx="2042109" cy="27921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42109" cy="2792187"/>
            </a:xfrm>
            <a:custGeom>
              <a:avLst/>
              <a:gdLst/>
              <a:ahLst/>
              <a:cxnLst/>
              <a:rect l="l" t="t" r="r" b="b"/>
              <a:pathLst>
                <a:path w="2042109" h="2792187">
                  <a:moveTo>
                    <a:pt x="0" y="0"/>
                  </a:moveTo>
                  <a:lnTo>
                    <a:pt x="2042109" y="0"/>
                  </a:lnTo>
                  <a:lnTo>
                    <a:pt x="2042109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42109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125794" y="502308"/>
            <a:ext cx="9655222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Record of Dataset</a:t>
            </a:r>
            <a:endParaRPr lang="en-US" sz="8180" b="1">
              <a:solidFill>
                <a:srgbClr val="1C212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83365" y="2215420"/>
            <a:ext cx="10285504" cy="727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r>
              <a:rPr lang="en-US" sz="2630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-US" sz="2630" u="none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ultiple datasets were used to simulate and train the model:</a:t>
            </a:r>
            <a:endParaRPr lang="en-US" sz="2630" u="none" spc="15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80060" lvl="1" indent="-240030" algn="l">
              <a:lnSpc>
                <a:spcPts val="30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20" u="none" spc="1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PMFBY Enrollment and Claim Data (2018–2022)</a:t>
            </a:r>
            <a:endParaRPr lang="en-US" sz="2220" u="none" spc="133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80060" lvl="1" indent="-240030" algn="l">
              <a:lnSpc>
                <a:spcPts val="30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20" u="none" spc="1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State UT wise Number of Farmer Producer Organisations (FPOs) Registered under 10,000 FPOs Scheme as on 22-07-2024</a:t>
            </a:r>
            <a:endParaRPr lang="en-US" sz="2220" u="none" spc="133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80060" lvl="1" indent="-240030" algn="l">
              <a:lnSpc>
                <a:spcPts val="30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20" u="none" spc="1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StateUTs-wise Details of the Total Farmer Applications Enrolled and Farmer Applications Paid Claims under PMFBY (Pradhan Mantri Fasal Bima Yojana) from 2018-19 to 2021-22</a:t>
            </a:r>
            <a:endParaRPr lang="en-US" sz="2220" u="none" spc="133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80060" lvl="1" indent="-240030" algn="l">
              <a:lnSpc>
                <a:spcPts val="30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20" u="none" spc="1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Scheme_Data</a:t>
            </a:r>
            <a:endParaRPr lang="en-US" sz="2220" u="none" spc="133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80060" lvl="1" indent="-240030" algn="l">
              <a:lnSpc>
                <a:spcPts val="30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20" u="none" spc="1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PMFBY coverage</a:t>
            </a:r>
            <a:endParaRPr lang="en-US" sz="2220" u="none" spc="133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000"/>
              </a:lnSpc>
              <a:spcBef>
                <a:spcPct val="0"/>
              </a:spcBef>
            </a:pPr>
          </a:p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2220" b="1" u="none" spc="13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Website Links :</a:t>
            </a:r>
            <a:endParaRPr lang="en-US" sz="2220" b="1" u="none" spc="133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2220" u="sng" spc="1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2" tooltip="https://www.data.gov.in"/>
              </a:rPr>
              <a:t>https://www.data.gov.in/</a:t>
            </a:r>
            <a:endParaRPr lang="en-US" sz="2220" u="sng" spc="133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sz="2220" u="sng" spc="1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3" tooltip="https://www.kaggle.com"/>
              </a:rPr>
              <a:t>https://www.kaggle.com/</a:t>
            </a:r>
            <a:endParaRPr lang="en-US" sz="2220" u="sng" spc="133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000"/>
              </a:lnSpc>
              <a:spcBef>
                <a:spcPct val="0"/>
              </a:spcBef>
            </a:pPr>
          </a:p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r>
              <a:rPr lang="en-US" sz="2630" u="none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Combined to form a unified dataset with 10,000 rows and 15 key attributes.</a:t>
            </a:r>
            <a:endParaRPr lang="en-US" sz="2630" u="none" spc="15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r>
              <a:rPr lang="en-US" altLang="en-GB" sz="2220" u="none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 tooltip="" action="ppaction://hlinkfile"/>
              </a:rPr>
              <a:t>https://github.com/DEDSHOT007/crop-farmer_scheme_predictor</a:t>
            </a:r>
            <a:endParaRPr lang="en-US" altLang="en-GB" sz="2220" u="none" spc="15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58003" y="2813346"/>
            <a:ext cx="12971993" cy="1783649"/>
          </a:xfrm>
          <a:custGeom>
            <a:avLst/>
            <a:gdLst/>
            <a:ahLst/>
            <a:cxnLst/>
            <a:rect l="l" t="t" r="r" b="b"/>
            <a:pathLst>
              <a:path w="12971993" h="1783649">
                <a:moveTo>
                  <a:pt x="0" y="0"/>
                </a:moveTo>
                <a:lnTo>
                  <a:pt x="12971994" y="0"/>
                </a:lnTo>
                <a:lnTo>
                  <a:pt x="12971994" y="1783649"/>
                </a:lnTo>
                <a:lnTo>
                  <a:pt x="0" y="178364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463486" y="5143500"/>
            <a:ext cx="13361028" cy="1769144"/>
          </a:xfrm>
          <a:custGeom>
            <a:avLst/>
            <a:gdLst/>
            <a:ahLst/>
            <a:cxnLst/>
            <a:rect l="l" t="t" r="r" b="b"/>
            <a:pathLst>
              <a:path w="13361028" h="1769144">
                <a:moveTo>
                  <a:pt x="0" y="0"/>
                </a:moveTo>
                <a:lnTo>
                  <a:pt x="13361028" y="0"/>
                </a:lnTo>
                <a:lnTo>
                  <a:pt x="13361028" y="1769144"/>
                </a:lnTo>
                <a:lnTo>
                  <a:pt x="0" y="1769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774" b="-1991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01642" y="-38100"/>
            <a:ext cx="9484716" cy="1281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25"/>
              </a:lnSpc>
            </a:pPr>
            <a:r>
              <a:rPr lang="en-US" sz="8180" b="1">
                <a:solidFill>
                  <a:srgbClr val="1C212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Sample Dataset</a:t>
            </a:r>
            <a:endParaRPr lang="en-US" sz="8180" b="1">
              <a:solidFill>
                <a:srgbClr val="1C212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14584"/>
            <a:ext cx="6585768" cy="10601584"/>
          </a:xfrm>
          <a:custGeom>
            <a:avLst/>
            <a:gdLst/>
            <a:ahLst/>
            <a:cxnLst/>
            <a:rect l="l" t="t" r="r" b="b"/>
            <a:pathLst>
              <a:path w="6585768" h="10601584">
                <a:moveTo>
                  <a:pt x="0" y="0"/>
                </a:moveTo>
                <a:lnTo>
                  <a:pt x="6585768" y="0"/>
                </a:lnTo>
                <a:lnTo>
                  <a:pt x="6585768" y="10601584"/>
                </a:lnTo>
                <a:lnTo>
                  <a:pt x="0" y="106015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65000"/>
            </a:blip>
            <a:stretch>
              <a:fillRect r="-2421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-532539" y="-157292"/>
            <a:ext cx="7118308" cy="10601584"/>
            <a:chOff x="0" y="0"/>
            <a:chExt cx="1874781" cy="27921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74781" cy="2792187"/>
            </a:xfrm>
            <a:custGeom>
              <a:avLst/>
              <a:gdLst/>
              <a:ahLst/>
              <a:cxnLst/>
              <a:rect l="l" t="t" r="r" b="b"/>
              <a:pathLst>
                <a:path w="1874781" h="2792187">
                  <a:moveTo>
                    <a:pt x="0" y="0"/>
                  </a:moveTo>
                  <a:lnTo>
                    <a:pt x="1874781" y="0"/>
                  </a:lnTo>
                  <a:lnTo>
                    <a:pt x="1874781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874781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746203" y="292519"/>
            <a:ext cx="10780724" cy="2143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Attributes of the Dataset</a:t>
            </a:r>
            <a:endParaRPr lang="en-US" sz="8180" b="1">
              <a:solidFill>
                <a:srgbClr val="1C212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36072" y="2407904"/>
            <a:ext cx="12557866" cy="7141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r>
              <a:rPr lang="en-US" sz="2630" b="1" spc="15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</a:t>
            </a:r>
            <a:r>
              <a:rPr lang="en-US" sz="2630" b="1" u="none" spc="15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ey Features Used in Prediction:</a:t>
            </a:r>
            <a:endParaRPr lang="en-US" sz="2630" b="1" u="none" spc="157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567690" lvl="1" indent="-283845" algn="l">
              <a:lnSpc>
                <a:spcPts val="355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630" u="none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age: Farmer's age</a:t>
            </a:r>
            <a:endParaRPr lang="en-US" sz="2630" u="none" spc="15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67690" lvl="1" indent="-283845" algn="l">
              <a:lnSpc>
                <a:spcPts val="355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630" u="none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gender: Male/Female/Other</a:t>
            </a:r>
            <a:endParaRPr lang="en-US" sz="2630" u="none" spc="15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67690" lvl="1" indent="-283845" algn="l">
              <a:lnSpc>
                <a:spcPts val="355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630" u="none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education: Literacy level</a:t>
            </a:r>
            <a:endParaRPr lang="en-US" sz="2630" u="none" spc="15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67690" lvl="1" indent="-283845" algn="l">
              <a:lnSpc>
                <a:spcPts val="355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630" u="none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land_size_acres: Size of landholding</a:t>
            </a:r>
            <a:endParaRPr lang="en-US" sz="2630" u="none" spc="15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67690" lvl="1" indent="-283845" algn="l">
              <a:lnSpc>
                <a:spcPts val="355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630" u="none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annual_income: Yearly income from agriculture</a:t>
            </a:r>
            <a:endParaRPr lang="en-US" sz="2630" u="none" spc="15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67690" lvl="1" indent="-283845" algn="l">
              <a:lnSpc>
                <a:spcPts val="355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630" u="none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crop_type: Primary crop grown</a:t>
            </a:r>
            <a:endParaRPr lang="en-US" sz="2630" u="none" spc="15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67690" lvl="1" indent="-283845" algn="l">
              <a:lnSpc>
                <a:spcPts val="355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630" u="none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region: Geographical region (North, South, etc.)</a:t>
            </a:r>
            <a:endParaRPr lang="en-US" sz="2630" u="none" spc="15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67690" lvl="1" indent="-283845" algn="l">
              <a:lnSpc>
                <a:spcPts val="355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630" u="none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state, district: Administrative region</a:t>
            </a:r>
            <a:endParaRPr lang="en-US" sz="2630" u="none" spc="15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67690" lvl="1" indent="-283845" algn="l">
              <a:lnSpc>
                <a:spcPts val="355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630" u="none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has_taken_crop_insurance: Boolean flag</a:t>
            </a:r>
            <a:endParaRPr lang="en-US" sz="2630" u="none" spc="15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67690" lvl="1" indent="-283845" algn="l">
              <a:lnSpc>
                <a:spcPts val="355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630" u="none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is_member_fpo: Farmer Producer Org membership</a:t>
            </a:r>
            <a:endParaRPr lang="en-US" sz="2630" u="none" spc="15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550"/>
              </a:lnSpc>
              <a:spcBef>
                <a:spcPct val="0"/>
              </a:spcBef>
            </a:pPr>
          </a:p>
          <a:p>
            <a:pPr marL="0" lvl="0" indent="0" algn="l">
              <a:lnSpc>
                <a:spcPts val="3550"/>
              </a:lnSpc>
              <a:spcBef>
                <a:spcPct val="0"/>
              </a:spcBef>
            </a:pPr>
            <a:r>
              <a:rPr lang="en-US" sz="2630" b="1" u="none" spc="15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Target Variables (Labels):</a:t>
            </a:r>
            <a:endParaRPr lang="en-US" sz="2630" b="1" u="none" spc="157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567690" lvl="1" indent="-283845" algn="l">
              <a:lnSpc>
                <a:spcPts val="355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630" u="none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eligible_pmfby</a:t>
            </a:r>
            <a:endParaRPr lang="en-US" sz="2630" u="none" spc="15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67690" lvl="1" indent="-283845" algn="l">
              <a:lnSpc>
                <a:spcPts val="355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630" u="none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eligible_pmkisan</a:t>
            </a:r>
            <a:endParaRPr lang="en-US" sz="2630" u="none" spc="15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67690" lvl="1" indent="-283845" algn="l">
              <a:lnSpc>
                <a:spcPts val="355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630" u="none" spc="15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eligible_fpo_support</a:t>
            </a:r>
            <a:endParaRPr lang="en-US" sz="2630" u="none" spc="15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31845" y="-499677"/>
            <a:ext cx="10057950" cy="11286354"/>
          </a:xfrm>
          <a:custGeom>
            <a:avLst/>
            <a:gdLst/>
            <a:ahLst/>
            <a:cxnLst/>
            <a:rect l="l" t="t" r="r" b="b"/>
            <a:pathLst>
              <a:path w="10057950" h="11286354">
                <a:moveTo>
                  <a:pt x="0" y="0"/>
                </a:moveTo>
                <a:lnTo>
                  <a:pt x="10057950" y="0"/>
                </a:lnTo>
                <a:lnTo>
                  <a:pt x="10057950" y="11286354"/>
                </a:lnTo>
                <a:lnTo>
                  <a:pt x="0" y="1128635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65000"/>
            </a:blip>
            <a:stretch>
              <a:fillRect l="-6106" r="-6106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1731845" y="0"/>
            <a:ext cx="7118308" cy="10601584"/>
            <a:chOff x="0" y="0"/>
            <a:chExt cx="1874781" cy="27921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74781" cy="2792187"/>
            </a:xfrm>
            <a:custGeom>
              <a:avLst/>
              <a:gdLst/>
              <a:ahLst/>
              <a:cxnLst/>
              <a:rect l="l" t="t" r="r" b="b"/>
              <a:pathLst>
                <a:path w="1874781" h="2792187">
                  <a:moveTo>
                    <a:pt x="0" y="0"/>
                  </a:moveTo>
                  <a:lnTo>
                    <a:pt x="1874781" y="0"/>
                  </a:lnTo>
                  <a:lnTo>
                    <a:pt x="1874781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874781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96530" y="2540981"/>
            <a:ext cx="16562770" cy="5930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9755" lvl="1" indent="-289560" algn="l">
              <a:lnSpc>
                <a:spcPts val="362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685" b="1" spc="16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Random F</a:t>
            </a:r>
            <a:r>
              <a:rPr lang="en-US" sz="2685" b="1" u="none" spc="16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orest Classifier</a:t>
            </a:r>
            <a:r>
              <a:rPr lang="en-US" sz="2685" u="none" spc="16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used as the primary predictive model.</a:t>
            </a:r>
            <a:endParaRPr lang="en-US" sz="2685" u="none" spc="16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79755" lvl="1" indent="-289560" algn="l">
              <a:lnSpc>
                <a:spcPts val="362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685" u="none" spc="16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Operates by constructing</a:t>
            </a:r>
            <a:r>
              <a:rPr lang="en-US" sz="2685" b="1" u="none" spc="16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multiple decision trees</a:t>
            </a:r>
            <a:r>
              <a:rPr lang="en-US" sz="2685" u="none" spc="16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and combining their outputs for better accuracy.</a:t>
            </a:r>
            <a:endParaRPr lang="en-US" sz="2685" u="none" spc="16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79755" lvl="1" indent="-289560" algn="l">
              <a:lnSpc>
                <a:spcPts val="362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685" u="none" spc="16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Chosen for its ability to handle:</a:t>
            </a:r>
            <a:endParaRPr lang="en-US" sz="2685" u="none" spc="16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158875" lvl="2" indent="-386080" algn="l">
              <a:lnSpc>
                <a:spcPts val="3625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2685" u="none" spc="16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Both numerical and categorical data</a:t>
            </a:r>
            <a:endParaRPr lang="en-US" sz="2685" u="none" spc="16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158875" lvl="2" indent="-386080" algn="l">
              <a:lnSpc>
                <a:spcPts val="3625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2685" u="none" spc="16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Missing values and noisy data</a:t>
            </a:r>
            <a:endParaRPr lang="en-US" sz="2685" u="none" spc="16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79755" lvl="1" indent="-289560" algn="l">
              <a:lnSpc>
                <a:spcPts val="362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685" u="none" spc="16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Provides </a:t>
            </a:r>
            <a:r>
              <a:rPr lang="en-US" sz="2685" b="1" u="none" spc="16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high performance and low overfitting</a:t>
            </a:r>
            <a:r>
              <a:rPr lang="en-US" sz="2685" u="none" spc="16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compared to single decision trees.</a:t>
            </a:r>
            <a:endParaRPr lang="en-US" sz="2685" u="none" spc="16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79755" lvl="1" indent="-289560" algn="l">
              <a:lnSpc>
                <a:spcPts val="362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685" u="none" spc="16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Additionally evaluated </a:t>
            </a:r>
            <a:r>
              <a:rPr lang="en-US" sz="2685" b="1" u="none" spc="16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XGBoost</a:t>
            </a:r>
            <a:r>
              <a:rPr lang="en-US" sz="2685" u="none" spc="16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a gradient boosting method that enhances accuracy in complex patterns.</a:t>
            </a:r>
            <a:endParaRPr lang="en-US" sz="2685" u="none" spc="16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79755" lvl="1" indent="-289560" algn="l">
              <a:lnSpc>
                <a:spcPts val="362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685" u="none" spc="16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Models trained on features like:</a:t>
            </a:r>
            <a:endParaRPr lang="en-US" sz="2685" u="none" spc="16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158875" lvl="2" indent="-386080" algn="l">
              <a:lnSpc>
                <a:spcPts val="3625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2685" u="none" spc="16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Age, land size, crop type, income, region, insurance status</a:t>
            </a:r>
            <a:endParaRPr lang="en-US" sz="2685" u="none" spc="16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79755" lvl="1" indent="-289560" algn="l">
              <a:lnSpc>
                <a:spcPts val="362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685" u="none" spc="16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Achieved accuracy over 99% on processed and refined eligibility data.</a:t>
            </a:r>
            <a:endParaRPr lang="en-US" sz="2685" u="none" spc="16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3625"/>
              </a:lnSpc>
              <a:spcBef>
                <a:spcPct val="0"/>
              </a:spcBef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028700" y="785364"/>
            <a:ext cx="8537476" cy="1281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25"/>
              </a:lnSpc>
            </a:pPr>
            <a:r>
              <a:rPr lang="en-US" sz="8180" b="1">
                <a:solidFill>
                  <a:srgbClr val="1C212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Algorithm Used</a:t>
            </a:r>
            <a:endParaRPr lang="en-US" sz="8180" b="1">
              <a:solidFill>
                <a:srgbClr val="1C212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82017" y="3580456"/>
            <a:ext cx="11923966" cy="1563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sz="12025" b="1">
                <a:solidFill>
                  <a:srgbClr val="1C212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Thank you!</a:t>
            </a:r>
            <a:endParaRPr lang="en-US" sz="12025" b="1">
              <a:solidFill>
                <a:srgbClr val="1C212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2618</Words>
  <Application>WPS Presentation</Application>
  <PresentationFormat>On-screen Show (4:3)</PresentationFormat>
  <Paragraphs>90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Poppins Semi-Bold</vt:lpstr>
      <vt:lpstr>Poppins</vt:lpstr>
      <vt:lpstr>Poppins Bold</vt:lpstr>
      <vt:lpstr>DM Sans</vt:lpstr>
      <vt:lpstr>DM Sans Bold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GOVT. SCHEME</dc:title>
  <dc:creator/>
  <cp:lastModifiedBy>Sanjay K S</cp:lastModifiedBy>
  <cp:revision>2</cp:revision>
  <dcterms:created xsi:type="dcterms:W3CDTF">2006-08-16T00:00:00Z</dcterms:created>
  <dcterms:modified xsi:type="dcterms:W3CDTF">2025-05-27T17:06:47Z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A944B6C829D74250838BCD07D7FAB177_12</vt:lpwstr>
  </property>
  <property fmtid="{D5CDD505-2E9C-101B-9397-08002B2CF9AE}" pid="3" name="KSOProductBuildVer">
    <vt:lpwstr>2057-12.2.0.21183</vt:lpwstr>
  </property>
</Properties>
</file>