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6"/>
  </p:notesMasterIdLst>
  <p:handoutMasterIdLst>
    <p:handoutMasterId r:id="rId37"/>
  </p:handoutMasterIdLst>
  <p:sldIdLst>
    <p:sldId id="325" r:id="rId5"/>
    <p:sldId id="355" r:id="rId6"/>
    <p:sldId id="356" r:id="rId7"/>
    <p:sldId id="367" r:id="rId8"/>
    <p:sldId id="357" r:id="rId9"/>
    <p:sldId id="360" r:id="rId10"/>
    <p:sldId id="369" r:id="rId11"/>
    <p:sldId id="362" r:id="rId12"/>
    <p:sldId id="363" r:id="rId13"/>
    <p:sldId id="364" r:id="rId14"/>
    <p:sldId id="368" r:id="rId15"/>
    <p:sldId id="326" r:id="rId16"/>
    <p:sldId id="327" r:id="rId17"/>
    <p:sldId id="328" r:id="rId18"/>
    <p:sldId id="329" r:id="rId19"/>
    <p:sldId id="330" r:id="rId20"/>
    <p:sldId id="343" r:id="rId21"/>
    <p:sldId id="341" r:id="rId22"/>
    <p:sldId id="331" r:id="rId23"/>
    <p:sldId id="342" r:id="rId24"/>
    <p:sldId id="336" r:id="rId25"/>
    <p:sldId id="338" r:id="rId26"/>
    <p:sldId id="353" r:id="rId27"/>
    <p:sldId id="354" r:id="rId28"/>
    <p:sldId id="344" r:id="rId29"/>
    <p:sldId id="345" r:id="rId30"/>
    <p:sldId id="347" r:id="rId31"/>
    <p:sldId id="346" r:id="rId32"/>
    <p:sldId id="349" r:id="rId33"/>
    <p:sldId id="350" r:id="rId34"/>
    <p:sldId id="33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8576F3C-C1BE-4FFB-8EEC-CEA8EE84EAA9}">
          <p14:sldIdLst>
            <p14:sldId id="325"/>
            <p14:sldId id="355"/>
            <p14:sldId id="356"/>
            <p14:sldId id="367"/>
            <p14:sldId id="357"/>
            <p14:sldId id="360"/>
            <p14:sldId id="369"/>
            <p14:sldId id="362"/>
            <p14:sldId id="363"/>
            <p14:sldId id="364"/>
            <p14:sldId id="368"/>
            <p14:sldId id="326"/>
            <p14:sldId id="327"/>
          </p14:sldIdLst>
        </p14:section>
        <p14:section name="Untitled Section" id="{D75396E1-0E0B-4F27-876B-424539E2446E}">
          <p14:sldIdLst>
            <p14:sldId id="328"/>
            <p14:sldId id="329"/>
            <p14:sldId id="330"/>
            <p14:sldId id="343"/>
            <p14:sldId id="341"/>
            <p14:sldId id="331"/>
            <p14:sldId id="342"/>
            <p14:sldId id="336"/>
            <p14:sldId id="338"/>
            <p14:sldId id="353"/>
            <p14:sldId id="354"/>
            <p14:sldId id="344"/>
            <p14:sldId id="345"/>
            <p14:sldId id="347"/>
            <p14:sldId id="346"/>
            <p14:sldId id="349"/>
            <p14:sldId id="350"/>
            <p14:sldId id="339"/>
          </p14:sldIdLst>
        </p14:section>
      </p14:sectionLst>
    </p:ex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205" autoAdjust="0"/>
  </p:normalViewPr>
  <p:slideViewPr>
    <p:cSldViewPr snapToGrid="0">
      <p:cViewPr varScale="1">
        <p:scale>
          <a:sx n="81" d="100"/>
          <a:sy n="81" d="100"/>
        </p:scale>
        <p:origin x="590" y="6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7/27/2023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7/27/2023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www.nature.com/articles/s41598-023-38622-8#ref-CR9" TargetMode="External"/><Relationship Id="rId2" Type="http://schemas.openxmlformats.org/officeDocument/2006/relationships/hyperlink" Target="https://www.nature.com/articles/s41598-023-38622-8#ref-CR5" TargetMode="External"/><Relationship Id="rId1" Type="http://schemas.openxmlformats.org/officeDocument/2006/relationships/slideLayout" Target="../slideLayouts/slideLayout6.xml"/><Relationship Id="rId5" Type="http://schemas.openxmlformats.org/officeDocument/2006/relationships/hyperlink" Target="https://www.nature.com/articles/s41598-023-38622-8#ref-CR11" TargetMode="External"/><Relationship Id="rId4" Type="http://schemas.openxmlformats.org/officeDocument/2006/relationships/hyperlink" Target="https://www.nature.com/articles/s41598-023-38622-8#ref-CR10"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nature.com/articles/s41598-023-38622-8#Fig1" TargetMode="External"/><Relationship Id="rId2" Type="http://schemas.openxmlformats.org/officeDocument/2006/relationships/hyperlink" Target="https://www.nature.com/articles/s41598-023-38622-8#ref-CR15" TargetMode="External"/><Relationship Id="rId1" Type="http://schemas.openxmlformats.org/officeDocument/2006/relationships/slideLayout" Target="../slideLayouts/slideLayout6.xml"/><Relationship Id="rId4" Type="http://schemas.openxmlformats.org/officeDocument/2006/relationships/hyperlink" Target="https://www.nature.com/articles/s41598-023-38622-8#Tab2"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nature.com/articles/s41598-023-38622-8#Fig1" TargetMode="External"/><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hyperlink" Target="https://www.nature.com/articles/s41598-023-38622-8#ref-CR15" TargetMode="External"/><Relationship Id="rId4" Type="http://schemas.openxmlformats.org/officeDocument/2006/relationships/hyperlink" Target="https://www.nature.com/articles/s41598-023-38622-8#Sec6"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dirty="0"/>
              <a:t>TIME SERIES ANALYSIS</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JUDISMA A. SALI</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0" y="-188536"/>
            <a:ext cx="6656832" cy="6858000"/>
          </a:xfrm>
        </p:spPr>
      </p:pic>
      <p:sp>
        <p:nvSpPr>
          <p:cNvPr id="48" name="Rectangle 47">
            <a:extLst>
              <a:ext uri="{FF2B5EF4-FFF2-40B4-BE49-F238E27FC236}">
                <a16:creationId xmlns:a16="http://schemas.microsoft.com/office/drawing/2014/main" id="{217F23FC-AC97-DC78-C63F-66C5BF23A07A}"/>
              </a:ext>
              <a:ext uri="{C183D7F6-B498-43B3-948B-1728B52AA6E4}">
                <adec:decorative xmlns:adec="http://schemas.microsoft.com/office/drawing/2017/decorative" val="1"/>
              </a:ext>
            </a:extLst>
          </p:cNvPr>
          <p:cNvSpPr/>
          <p:nvPr/>
        </p:nvSpPr>
        <p:spPr>
          <a:xfrm>
            <a:off x="2120552" y="-176179"/>
            <a:ext cx="10071448" cy="6858000"/>
          </a:xfrm>
          <a:prstGeom prst="rect">
            <a:avLst/>
          </a:prstGeom>
          <a:gradFill>
            <a:gsLst>
              <a:gs pos="0">
                <a:schemeClr val="bg1">
                  <a:alpha val="0"/>
                </a:schemeClr>
              </a:gs>
              <a:gs pos="42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1298448" y="421064"/>
            <a:ext cx="6656832" cy="530352"/>
          </a:xfrm>
        </p:spPr>
        <p:txBody>
          <a:bodyPr/>
          <a:lstStyle/>
          <a:p>
            <a:pPr algn="l"/>
            <a:r>
              <a:rPr lang="en-PH" b="1" i="0" dirty="0">
                <a:solidFill>
                  <a:srgbClr val="222222"/>
                </a:solidFill>
                <a:effectLst/>
                <a:latin typeface="-apple-system"/>
              </a:rPr>
              <a:t>Conclusion</a:t>
            </a:r>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a:xfrm rot="16200000">
            <a:off x="-242952" y="1262960"/>
            <a:ext cx="1784352" cy="189457"/>
          </a:xfrm>
        </p:spPr>
        <p:txBody>
          <a:bodyPr/>
          <a:lstStyle/>
          <a:p>
            <a:r>
              <a:rPr lang="en-US" dirty="0"/>
              <a:t>presentation title</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a:xfrm>
            <a:off x="420624" y="5831265"/>
            <a:ext cx="457200" cy="184150"/>
          </a:xfrm>
        </p:spPr>
        <p:txBody>
          <a:bodyPr/>
          <a:lstStyle/>
          <a:p>
            <a:fld id="{75DF2D63-3FF5-D547-96B9-BE9CCD1ABA58}" type="slidenum">
              <a:rPr lang="en-US" smtClean="0"/>
              <a:pPr/>
              <a:t>10</a:t>
            </a:fld>
            <a:endParaRPr lang="en-US" dirty="0"/>
          </a:p>
        </p:txBody>
      </p:sp>
      <p:sp>
        <p:nvSpPr>
          <p:cNvPr id="6" name="Text Placeholder 5">
            <a:extLst>
              <a:ext uri="{FF2B5EF4-FFF2-40B4-BE49-F238E27FC236}">
                <a16:creationId xmlns:a16="http://schemas.microsoft.com/office/drawing/2014/main" id="{16743F76-FD81-DAAA-A5BA-6E77D3B83F8A}"/>
              </a:ext>
            </a:extLst>
          </p:cNvPr>
          <p:cNvSpPr>
            <a:spLocks noGrp="1"/>
          </p:cNvSpPr>
          <p:nvPr>
            <p:ph type="body" sz="quarter" idx="3"/>
          </p:nvPr>
        </p:nvSpPr>
        <p:spPr>
          <a:xfrm>
            <a:off x="1187777" y="1480008"/>
            <a:ext cx="10013567" cy="4741683"/>
          </a:xfrm>
        </p:spPr>
        <p:txBody>
          <a:bodyPr/>
          <a:lstStyle/>
          <a:p>
            <a:r>
              <a:rPr lang="en-US" sz="1400" dirty="0">
                <a:latin typeface="Arial" panose="020B0604020202020204" pitchFamily="34" charset="0"/>
                <a:cs typeface="Arial" panose="020B0604020202020204" pitchFamily="34" charset="0"/>
              </a:rPr>
              <a:t>This study performed an analysis of the epidemiological behavior of the new coronavirus </a:t>
            </a:r>
            <a:r>
              <a:rPr lang="en-US" sz="1400" dirty="0" err="1">
                <a:latin typeface="Arial" panose="020B0604020202020204" pitchFamily="34" charset="0"/>
                <a:cs typeface="Arial" panose="020B0604020202020204" pitchFamily="34" charset="0"/>
              </a:rPr>
              <a:t>contamination</a:t>
            </a:r>
            <a:r>
              <a:rPr lang="en-US" sz="1400" dirty="0">
                <a:latin typeface="Arial" panose="020B0604020202020204" pitchFamily="34" charset="0"/>
                <a:cs typeface="Arial" panose="020B0604020202020204" pitchFamily="34" charset="0"/>
              </a:rPr>
              <a:t> curve by epidemiological weeks, in the years 2020 and 2021, in Brazil. Thus, it was</a:t>
            </a:r>
          </a:p>
          <a:p>
            <a:r>
              <a:rPr lang="en-US" sz="1400" dirty="0">
                <a:latin typeface="Arial" panose="020B0604020202020204" pitchFamily="34" charset="0"/>
                <a:cs typeface="Arial" panose="020B0604020202020204" pitchFamily="34" charset="0"/>
              </a:rPr>
              <a:t>identified that Brazil was severely impacted by the new coronavirus, considering the high rates</a:t>
            </a:r>
          </a:p>
          <a:p>
            <a:r>
              <a:rPr lang="en-US" sz="1400" dirty="0">
                <a:latin typeface="Arial" panose="020B0604020202020204" pitchFamily="34" charset="0"/>
                <a:cs typeface="Arial" panose="020B0604020202020204" pitchFamily="34" charset="0"/>
              </a:rPr>
              <a:t>of confirmed cases of the virus in the country, the low adherence of the population to </a:t>
            </a:r>
            <a:r>
              <a:rPr lang="en-US" sz="1400" dirty="0" err="1">
                <a:latin typeface="Arial" panose="020B0604020202020204" pitchFamily="34" charset="0"/>
                <a:cs typeface="Arial" panose="020B0604020202020204" pitchFamily="34" charset="0"/>
              </a:rPr>
              <a:t>preventive</a:t>
            </a:r>
            <a:r>
              <a:rPr lang="en-US" sz="1400" dirty="0">
                <a:latin typeface="Arial" panose="020B0604020202020204" pitchFamily="34" charset="0"/>
                <a:cs typeface="Arial" panose="020B0604020202020204" pitchFamily="34" charset="0"/>
              </a:rPr>
              <a:t> measures, the late start of mass vaccination among Brazilians, and the lack of structure in</a:t>
            </a:r>
          </a:p>
          <a:p>
            <a:r>
              <a:rPr lang="en-US" sz="1400" dirty="0">
                <a:latin typeface="Arial" panose="020B0604020202020204" pitchFamily="34" charset="0"/>
                <a:cs typeface="Arial" panose="020B0604020202020204" pitchFamily="34" charset="0"/>
              </a:rPr>
              <a:t>the health system, which was not appropriately prepared for the high demand generated by</a:t>
            </a:r>
          </a:p>
          <a:p>
            <a:r>
              <a:rPr lang="en-US" sz="1400" dirty="0">
                <a:latin typeface="Arial" panose="020B0604020202020204" pitchFamily="34" charset="0"/>
                <a:cs typeface="Arial" panose="020B0604020202020204" pitchFamily="34" charset="0"/>
              </a:rPr>
              <a:t>COVID-19.</a:t>
            </a:r>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478464"/>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522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0" y="-188536"/>
            <a:ext cx="6656832" cy="6858000"/>
          </a:xfrm>
        </p:spPr>
      </p:pic>
      <p:sp>
        <p:nvSpPr>
          <p:cNvPr id="48" name="Rectangle 47">
            <a:extLst>
              <a:ext uri="{FF2B5EF4-FFF2-40B4-BE49-F238E27FC236}">
                <a16:creationId xmlns:a16="http://schemas.microsoft.com/office/drawing/2014/main" id="{217F23FC-AC97-DC78-C63F-66C5BF23A07A}"/>
              </a:ext>
              <a:ext uri="{C183D7F6-B498-43B3-948B-1728B52AA6E4}">
                <adec:decorative xmlns:adec="http://schemas.microsoft.com/office/drawing/2017/decorative" val="1"/>
              </a:ext>
            </a:extLst>
          </p:cNvPr>
          <p:cNvSpPr/>
          <p:nvPr/>
        </p:nvSpPr>
        <p:spPr>
          <a:xfrm>
            <a:off x="2120552" y="-176179"/>
            <a:ext cx="10071448" cy="6858000"/>
          </a:xfrm>
          <a:prstGeom prst="rect">
            <a:avLst/>
          </a:prstGeom>
          <a:gradFill>
            <a:gsLst>
              <a:gs pos="0">
                <a:schemeClr val="bg1">
                  <a:alpha val="0"/>
                </a:schemeClr>
              </a:gs>
              <a:gs pos="42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1298448" y="421064"/>
            <a:ext cx="6656832" cy="530352"/>
          </a:xfrm>
        </p:spPr>
        <p:txBody>
          <a:bodyPr/>
          <a:lstStyle/>
          <a:p>
            <a:pPr algn="l"/>
            <a:r>
              <a:rPr lang="en-PH" b="1" i="0" dirty="0">
                <a:solidFill>
                  <a:srgbClr val="222222"/>
                </a:solidFill>
                <a:effectLst/>
                <a:latin typeface="-apple-system"/>
              </a:rPr>
              <a:t>Conclusion</a:t>
            </a:r>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a:xfrm rot="16200000">
            <a:off x="-242952" y="1262960"/>
            <a:ext cx="1784352" cy="189457"/>
          </a:xfrm>
        </p:spPr>
        <p:txBody>
          <a:bodyPr/>
          <a:lstStyle/>
          <a:p>
            <a:r>
              <a:rPr lang="en-US" dirty="0"/>
              <a:t>presentation title</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a:xfrm>
            <a:off x="420624" y="5831265"/>
            <a:ext cx="457200" cy="184150"/>
          </a:xfrm>
        </p:spPr>
        <p:txBody>
          <a:bodyPr/>
          <a:lstStyle/>
          <a:p>
            <a:fld id="{75DF2D63-3FF5-D547-96B9-BE9CCD1ABA58}" type="slidenum">
              <a:rPr lang="en-US" smtClean="0"/>
              <a:pPr/>
              <a:t>11</a:t>
            </a:fld>
            <a:endParaRPr lang="en-US" dirty="0"/>
          </a:p>
        </p:txBody>
      </p:sp>
      <p:sp>
        <p:nvSpPr>
          <p:cNvPr id="6" name="Text Placeholder 5">
            <a:extLst>
              <a:ext uri="{FF2B5EF4-FFF2-40B4-BE49-F238E27FC236}">
                <a16:creationId xmlns:a16="http://schemas.microsoft.com/office/drawing/2014/main" id="{16743F76-FD81-DAAA-A5BA-6E77D3B83F8A}"/>
              </a:ext>
            </a:extLst>
          </p:cNvPr>
          <p:cNvSpPr>
            <a:spLocks noGrp="1"/>
          </p:cNvSpPr>
          <p:nvPr>
            <p:ph type="body" sz="quarter" idx="3"/>
          </p:nvPr>
        </p:nvSpPr>
        <p:spPr>
          <a:xfrm>
            <a:off x="1187777" y="1480008"/>
            <a:ext cx="10013567" cy="4741683"/>
          </a:xfrm>
        </p:spPr>
        <p:txBody>
          <a:bodyPr/>
          <a:lstStyle/>
          <a:p>
            <a:r>
              <a:rPr lang="en-US" sz="1400" dirty="0">
                <a:latin typeface="Arial" panose="020B0604020202020204" pitchFamily="34" charset="0"/>
                <a:cs typeface="Arial" panose="020B0604020202020204" pitchFamily="34" charset="0"/>
              </a:rPr>
              <a:t>As for the limitations of the study, the authors searched several information systems in Brazil, but they always found impediments to carrying out the study, such as corrupted spreadsheets and the file size exceeding the software limit, which made it impossible to open the files,</a:t>
            </a:r>
          </a:p>
          <a:p>
            <a:r>
              <a:rPr lang="en-US" sz="1400" dirty="0">
                <a:latin typeface="Arial" panose="020B0604020202020204" pitchFamily="34" charset="0"/>
                <a:cs typeface="Arial" panose="020B0604020202020204" pitchFamily="34" charset="0"/>
              </a:rPr>
              <a:t>or even the data was not open to the public. Thus, the scarcity of variables in the public domain</a:t>
            </a:r>
          </a:p>
          <a:p>
            <a:r>
              <a:rPr lang="en-US" sz="1400" dirty="0">
                <a:latin typeface="Arial" panose="020B0604020202020204" pitchFamily="34" charset="0"/>
                <a:cs typeface="Arial" panose="020B0604020202020204" pitchFamily="34" charset="0"/>
              </a:rPr>
              <a:t>and difficulty of access were barriers to a better analysis of the epidemiological profile of confirmed cases of COVID-19.</a:t>
            </a:r>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478464"/>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518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400" y="2479249"/>
            <a:ext cx="3602736" cy="4015819"/>
          </a:xfrm>
        </p:spPr>
        <p:txBody>
          <a:bodyPr/>
          <a:lstStyle/>
          <a:p>
            <a:r>
              <a:rPr lang="en-US" sz="1800" dirty="0"/>
              <a:t>abstract</a:t>
            </a:r>
          </a:p>
          <a:p>
            <a:r>
              <a:rPr lang="en-US" sz="1800" dirty="0"/>
              <a:t>introduction</a:t>
            </a:r>
          </a:p>
          <a:p>
            <a:r>
              <a:rPr lang="en-US" sz="1800" dirty="0"/>
              <a:t>Synchronization and information exchange</a:t>
            </a:r>
          </a:p>
          <a:p>
            <a:r>
              <a:rPr lang="en-US" sz="1800" dirty="0"/>
              <a:t>METHODS</a:t>
            </a:r>
          </a:p>
          <a:p>
            <a:r>
              <a:rPr lang="en-US" sz="1800" dirty="0"/>
              <a:t>RESULTS</a:t>
            </a:r>
          </a:p>
          <a:p>
            <a:r>
              <a:rPr lang="en-US" sz="1800" dirty="0"/>
              <a:t>DISCUSSION</a:t>
            </a:r>
          </a:p>
          <a:p>
            <a:r>
              <a:rPr lang="en-US" sz="1800" dirty="0"/>
              <a:t>CONCLUSION</a:t>
            </a:r>
          </a:p>
          <a:p>
            <a:endParaRPr lang="en-US" sz="1800" dirty="0"/>
          </a:p>
          <a:p>
            <a:endParaRPr lang="en-US" sz="1800" dirty="0"/>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p:pic>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400" y="1124711"/>
            <a:ext cx="4491038" cy="1547051"/>
          </a:xfrm>
        </p:spPr>
        <p:txBody>
          <a:bodyPr/>
          <a:lstStyle/>
          <a:p>
            <a:pPr algn="l"/>
            <a:r>
              <a:rPr lang="en-PH" sz="1800" b="1" i="0" u="none" strike="noStrike" baseline="0" dirty="0">
                <a:latin typeface="Corbel-Bold"/>
              </a:rPr>
              <a:t>Complexity synchronization:</a:t>
            </a:r>
            <a:br>
              <a:rPr lang="en-PH" sz="1800" b="1" i="0" u="none" strike="noStrike" baseline="0" dirty="0">
                <a:latin typeface="Corbel-Bold"/>
              </a:rPr>
            </a:br>
            <a:r>
              <a:rPr lang="en-PH" sz="1800" b="1" i="0" u="none" strike="noStrike" baseline="0" dirty="0">
                <a:latin typeface="Corbel-Bold"/>
              </a:rPr>
              <a:t>a measure of interaction</a:t>
            </a:r>
            <a:br>
              <a:rPr lang="en-PH" sz="1800" b="1" i="0" u="none" strike="noStrike" baseline="0" dirty="0">
                <a:latin typeface="Corbel-Bold"/>
              </a:rPr>
            </a:br>
            <a:r>
              <a:rPr lang="en-US" sz="1800" b="1" i="0" u="none" strike="noStrike" baseline="0" dirty="0">
                <a:latin typeface="Corbel-Bold"/>
              </a:rPr>
              <a:t>between the brain, heart and lungs</a:t>
            </a:r>
            <a:endParaRPr lang="en-US" dirty="0"/>
          </a:p>
        </p:txBody>
      </p:sp>
    </p:spTree>
    <p:extLst>
      <p:ext uri="{BB962C8B-B14F-4D97-AF65-F5344CB8AC3E}">
        <p14:creationId xmlns:p14="http://schemas.microsoft.com/office/powerpoint/2010/main" val="2910866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449824" y="649224"/>
            <a:ext cx="5760720" cy="548640"/>
          </a:xfrm>
        </p:spPr>
        <p:txBody>
          <a:bodyPr/>
          <a:lstStyle/>
          <a:p>
            <a:r>
              <a:rPr lang="en-US" dirty="0"/>
              <a:t>abstract</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1300163" y="1457325"/>
            <a:ext cx="9910381" cy="4986338"/>
          </a:xfrm>
        </p:spPr>
        <p:txBody>
          <a:bodyPr/>
          <a:lstStyle/>
          <a:p>
            <a:pPr marL="0" indent="0">
              <a:lnSpc>
                <a:spcPts val="2400"/>
              </a:lnSpc>
              <a:buNone/>
            </a:pPr>
            <a:r>
              <a:rPr lang="en-US" b="0" i="0" dirty="0">
                <a:solidFill>
                  <a:srgbClr val="222222"/>
                </a:solidFill>
                <a:effectLst/>
                <a:latin typeface="-apple-system"/>
              </a:rPr>
              <a:t>Herein we address the measurable consequences of the network effect (NE) on time series generated by different parts of the brain, heart, and lung organ-networks (ONs), which are directly related to their inter-network and intra-network interactions. Moreover, these same physiologic ONs have been shown to generate crucial event (CE) time series, and herein are shown, using modified diffusion entropy analysis (MDEA) to have scaling indices with quasiperiodic changes in complexity, as measured by scaling indices, over time. Such time series are generated by different parts of the brain, heart, and lung ONs, and the results do not depend on the underlying coherence properties of the associated time series but demonstrate a generalized synchronization of complexity. This high-order synchrony among the scaling indices of EEG (brain), ECG (heart), and respiratory time series is governed by the quantitative interdependence of the multifractal behavior of the various physiological ONs’ dynamics. This consequence of the NE opens the door for an entirely general characterization of the dynamics of complex networks in terms of complexity synchronization (CS) independently of the scientific, engineering, or technological context. CS is truly a transdisciplinary effect.</a:t>
            </a:r>
            <a:endParaRPr lang="en-US" sz="2000" spc="0" dirty="0"/>
          </a:p>
        </p:txBody>
      </p:sp>
    </p:spTree>
    <p:extLst>
      <p:ext uri="{BB962C8B-B14F-4D97-AF65-F5344CB8AC3E}">
        <p14:creationId xmlns:p14="http://schemas.microsoft.com/office/powerpoint/2010/main" val="2810133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040636" y="1481328"/>
            <a:ext cx="8110728" cy="705691"/>
          </a:xfrm>
        </p:spPr>
        <p:txBody>
          <a:bodyPr/>
          <a:lstStyle/>
          <a:p>
            <a:r>
              <a:rPr lang="en-US" sz="1800" dirty="0"/>
              <a:t>introduction</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1923068" y="2139696"/>
            <a:ext cx="8228296" cy="2931925"/>
          </a:xfrm>
        </p:spPr>
        <p:txBody>
          <a:bodyPr/>
          <a:lstStyle/>
          <a:p>
            <a:pPr marL="0" indent="0">
              <a:lnSpc>
                <a:spcPts val="2400"/>
              </a:lnSpc>
              <a:buNone/>
            </a:pPr>
            <a:r>
              <a:rPr lang="en-US" sz="1400" spc="0" dirty="0"/>
              <a:t>Since the turn of the century Network Science and Complexity Theory have been growing dramatically and their nexus has led to profoundly different ways of thinking about physiology, health, disease, and medicine in general from the modeling based on the Newtonian paradigm. The observational ubiquity of inverse power law (IPL) spectra in complex phenomena entails theory for dynamic fractal phenomena capturing their fractal dimension, dynamics, and statistics1. These and other properties are consequences of the complexity resulting from nonlinear dynamic networks collectively summarized for biomedical phenomena as the network effect (NE)2 or focused more narrowly as Network Physiology3. The NE is often described by homogeneous scaling variables with power law scaling having an index δ</a:t>
            </a:r>
          </a:p>
          <a:p>
            <a:pPr marL="0" indent="0">
              <a:lnSpc>
                <a:spcPts val="2400"/>
              </a:lnSpc>
              <a:buNone/>
            </a:pPr>
            <a:r>
              <a:rPr lang="en-US" sz="1400" spc="0" dirty="0"/>
              <a:t> determined by the fractal dimension of the time series4 being a direct measure of the ON’s complexity.</a:t>
            </a:r>
          </a:p>
        </p:txBody>
      </p:sp>
    </p:spTree>
    <p:extLst>
      <p:ext uri="{BB962C8B-B14F-4D97-AF65-F5344CB8AC3E}">
        <p14:creationId xmlns:p14="http://schemas.microsoft.com/office/powerpoint/2010/main" val="2924417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AF87EFB-973F-4B53-B56F-129FB0B63F31}"/>
              </a:ext>
            </a:extLst>
          </p:cNvPr>
          <p:cNvSpPr>
            <a:spLocks noGrp="1"/>
          </p:cNvSpPr>
          <p:nvPr>
            <p:ph idx="1"/>
          </p:nvPr>
        </p:nvSpPr>
        <p:spPr>
          <a:xfrm>
            <a:off x="1295400" y="961533"/>
            <a:ext cx="9820656" cy="5246955"/>
          </a:xfrm>
        </p:spPr>
        <p:txBody>
          <a:bodyPr/>
          <a:lstStyle/>
          <a:p>
            <a:pPr marL="0" indent="0">
              <a:buNone/>
            </a:pPr>
            <a:r>
              <a:rPr lang="en-US" dirty="0"/>
              <a:t>Recent advances in data processing techniques have revealed a new kind of synchronization, CS (scaling), based on crucial events (CEs)5, which enables the detection of synchrony among complex dynamic ONs operating on different time scales and not necessarily in stationary regimes, as we shall show. A CE time series is a renewal statistical process generated by an IPL probability density function (PDF). If the time intervals between events is τ, the IPL PDF is ψ(τ)∝τ−μ and the IPL index μ is in the domain 1&lt;μ&lt;3. Asymptotically, the generated process of CEs is ergodic for 2&lt;μ&lt;3, with a finite average time interval between CEs and is non-ergodic for 1&lt;μ&lt;2, with an infinite average time interval between CEs. The scaling (complexity) of healthy brainwave time series is shown to be multifractal, as are the healthy respiratory and healthy cardiovascular time series. Moreover, the multifractal scaling of these three healthy systems is herein determined to be in synchrony with one another.</a:t>
            </a:r>
            <a:endParaRPr lang="en-PH" dirty="0"/>
          </a:p>
        </p:txBody>
      </p:sp>
    </p:spTree>
    <p:extLst>
      <p:ext uri="{BB962C8B-B14F-4D97-AF65-F5344CB8AC3E}">
        <p14:creationId xmlns:p14="http://schemas.microsoft.com/office/powerpoint/2010/main" val="1263875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pPr algn="l"/>
            <a:r>
              <a:rPr lang="en-PH" sz="2800" b="0" i="0" dirty="0">
                <a:solidFill>
                  <a:srgbClr val="222222"/>
                </a:solidFill>
                <a:effectLst/>
                <a:latin typeface="-apple-system"/>
              </a:rPr>
              <a:t>Synchronization and information exchange</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16</a:t>
            </a:fld>
            <a:endParaRPr lang="en-US" dirty="0"/>
          </a:p>
        </p:txBody>
      </p:sp>
      <p:sp>
        <p:nvSpPr>
          <p:cNvPr id="7" name="Content Placeholder 6">
            <a:extLst>
              <a:ext uri="{FF2B5EF4-FFF2-40B4-BE49-F238E27FC236}">
                <a16:creationId xmlns:a16="http://schemas.microsoft.com/office/drawing/2014/main" id="{E8EBFCA7-5BAD-65E8-A8E9-7F3F3118A48F}"/>
              </a:ext>
            </a:extLst>
          </p:cNvPr>
          <p:cNvSpPr>
            <a:spLocks noGrp="1"/>
          </p:cNvSpPr>
          <p:nvPr>
            <p:ph idx="1"/>
          </p:nvPr>
        </p:nvSpPr>
        <p:spPr/>
        <p:txBody>
          <a:bodyPr/>
          <a:lstStyle/>
          <a:p>
            <a:r>
              <a:rPr lang="en-US" sz="2000" b="0" i="0" dirty="0">
                <a:solidFill>
                  <a:srgbClr val="222222"/>
                </a:solidFill>
                <a:effectLst/>
                <a:latin typeface="-apple-system"/>
              </a:rPr>
              <a:t>The Complexity Matching Hypothesis (CMH)</a:t>
            </a:r>
            <a:r>
              <a:rPr lang="en-US" sz="2000" b="0" i="0" baseline="30000" dirty="0">
                <a:solidFill>
                  <a:srgbClr val="006699"/>
                </a:solidFill>
                <a:effectLst/>
                <a:latin typeface="-apple-system"/>
                <a:hlinkClick r:id="rId2" tooltip="West, B. J. &amp; Grigolini, P. CRUCIAL EVENTS: Why are Catastrophes Never Expected? (World Scientific, 2021)."/>
              </a:rPr>
              <a:t>5</a:t>
            </a:r>
            <a:r>
              <a:rPr lang="en-US" sz="2000" b="0" i="0" dirty="0">
                <a:solidFill>
                  <a:srgbClr val="222222"/>
                </a:solidFill>
                <a:effectLst/>
                <a:latin typeface="-apple-system"/>
              </a:rPr>
              <a:t> was a major step in understanding the nature of complexity in daily life and states that the information exchange between interacting networks is optimal when the level of complexity of the two networks are the same</a:t>
            </a:r>
            <a:r>
              <a:rPr lang="en-US" sz="2000" b="0" i="0" baseline="30000" dirty="0">
                <a:solidFill>
                  <a:srgbClr val="006699"/>
                </a:solidFill>
                <a:effectLst/>
                <a:latin typeface="-apple-system"/>
                <a:hlinkClick r:id="rId3" tooltip="West, B. J., Geneston, E. L. &amp; Grigolini, P. Maximizing information exchange between complex networks. Phys. Rep. 468, 1–99 (2008)."/>
              </a:rPr>
              <a:t>9</a:t>
            </a:r>
            <a:r>
              <a:rPr lang="en-US" sz="2000" b="0" i="0" dirty="0">
                <a:solidFill>
                  <a:srgbClr val="222222"/>
                </a:solidFill>
                <a:effectLst/>
                <a:latin typeface="-apple-system"/>
              </a:rPr>
              <a:t>. This information flow has also been identified with ‘strong anticipation’ and in their nomenclature the dynamics have been interpreted as ‘anticipation synchronization’ resulting from the coupling between ‘master’ and ‘slave’ networks</a:t>
            </a:r>
            <a:r>
              <a:rPr lang="en-US" sz="2000" b="0" i="0" baseline="30000" dirty="0">
                <a:solidFill>
                  <a:srgbClr val="006699"/>
                </a:solidFill>
                <a:effectLst/>
                <a:latin typeface="-apple-system"/>
                <a:hlinkClick r:id="rId4" tooltip="Stephen, D. G. &amp; Dixon, J. A. Strong anticipation: Multifractal cascade dynamics modulate scaling in synchronization behaviors. Chaos Solitons Fractals 44, 160–168 (2011)."/>
              </a:rPr>
              <a:t>10</a:t>
            </a:r>
            <a:r>
              <a:rPr lang="en-US" sz="2000" b="0" i="0" dirty="0">
                <a:solidFill>
                  <a:srgbClr val="222222"/>
                </a:solidFill>
                <a:effectLst/>
                <a:latin typeface="-apple-system"/>
              </a:rPr>
              <a:t>. </a:t>
            </a:r>
            <a:r>
              <a:rPr lang="en-US" sz="2000" b="0" i="0" dirty="0" err="1">
                <a:solidFill>
                  <a:srgbClr val="222222"/>
                </a:solidFill>
                <a:effectLst/>
                <a:latin typeface="-apple-system"/>
              </a:rPr>
              <a:t>Marmelat</a:t>
            </a:r>
            <a:r>
              <a:rPr lang="en-US" sz="2000" b="0" i="0" dirty="0">
                <a:solidFill>
                  <a:srgbClr val="222222"/>
                </a:solidFill>
                <a:effectLst/>
                <a:latin typeface="-apple-system"/>
              </a:rPr>
              <a:t> and Delignieres</a:t>
            </a:r>
            <a:r>
              <a:rPr lang="en-US" sz="2000" b="0" i="0" baseline="30000" dirty="0">
                <a:solidFill>
                  <a:srgbClr val="006699"/>
                </a:solidFill>
                <a:effectLst/>
                <a:latin typeface="-apple-system"/>
                <a:hlinkClick r:id="rId5" tooltip="Marmelat, V. &amp; Delignières, D. Strong anticipation: Complexity matching in interpersonal coordination. Exp. Brain Res. 222, 137–148 (2012)."/>
              </a:rPr>
              <a:t>11</a:t>
            </a:r>
            <a:r>
              <a:rPr lang="en-US" sz="2000" b="0" i="0" dirty="0">
                <a:solidFill>
                  <a:srgbClr val="222222"/>
                </a:solidFill>
                <a:effectLst/>
                <a:latin typeface="-apple-system"/>
              </a:rPr>
              <a:t> applied this interpretation to interpersonal synchronization through a matching of the complexity indices (fractal dimensions). Along with colleagues they12 also examined the CMH using a method based on the correlation between multifractal spectra, considering different ranges of time scales. They could distinguish between “situations underlain by genuine statistical matching, and situations where statistical matching results from local adjustments.” They analyzed empirical datasets of biannual coordination, interpersonal coordination, and walking in synchrony with a fractal metronome.</a:t>
            </a:r>
            <a:endParaRPr lang="en-PH" sz="2000" dirty="0"/>
          </a:p>
        </p:txBody>
      </p:sp>
    </p:spTree>
    <p:extLst>
      <p:ext uri="{BB962C8B-B14F-4D97-AF65-F5344CB8AC3E}">
        <p14:creationId xmlns:p14="http://schemas.microsoft.com/office/powerpoint/2010/main" val="1239358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pPr algn="l"/>
            <a:r>
              <a:rPr lang="en-US" sz="2800" b="1" i="0" dirty="0">
                <a:solidFill>
                  <a:srgbClr val="222222"/>
                </a:solidFill>
                <a:effectLst/>
                <a:latin typeface="-apple-system"/>
              </a:rPr>
              <a:t>Methods</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17</a:t>
            </a:fld>
            <a:endParaRPr lang="en-US" dirty="0"/>
          </a:p>
        </p:txBody>
      </p:sp>
      <p:sp>
        <p:nvSpPr>
          <p:cNvPr id="7" name="Content Placeholder 6">
            <a:extLst>
              <a:ext uri="{FF2B5EF4-FFF2-40B4-BE49-F238E27FC236}">
                <a16:creationId xmlns:a16="http://schemas.microsoft.com/office/drawing/2014/main" id="{E8EBFCA7-5BAD-65E8-A8E9-7F3F3118A48F}"/>
              </a:ext>
            </a:extLst>
          </p:cNvPr>
          <p:cNvSpPr>
            <a:spLocks noGrp="1"/>
          </p:cNvSpPr>
          <p:nvPr>
            <p:ph idx="1"/>
          </p:nvPr>
        </p:nvSpPr>
        <p:spPr/>
        <p:txBody>
          <a:bodyPr/>
          <a:lstStyle/>
          <a:p>
            <a:pPr marL="0" indent="0" algn="l">
              <a:buNone/>
            </a:pPr>
            <a:r>
              <a:rPr lang="en-US" sz="2000" b="0" i="0" dirty="0">
                <a:solidFill>
                  <a:srgbClr val="222222"/>
                </a:solidFill>
                <a:effectLst/>
                <a:latin typeface="-apple-system"/>
              </a:rPr>
              <a:t>Participants</a:t>
            </a:r>
          </a:p>
          <a:p>
            <a:pPr marL="0" indent="0" algn="l">
              <a:buNone/>
            </a:pPr>
            <a:endParaRPr lang="en-US" sz="2000" b="0" i="0" dirty="0">
              <a:solidFill>
                <a:srgbClr val="222222"/>
              </a:solidFill>
              <a:effectLst/>
              <a:latin typeface="-apple-system"/>
            </a:endParaRPr>
          </a:p>
          <a:p>
            <a:pPr marL="0" indent="0" algn="l">
              <a:buNone/>
            </a:pPr>
            <a:r>
              <a:rPr lang="en-US" sz="2000" b="0" i="0" dirty="0">
                <a:solidFill>
                  <a:srgbClr val="222222"/>
                </a:solidFill>
                <a:effectLst/>
                <a:latin typeface="-apple-system"/>
              </a:rPr>
              <a:t>Two participants with the cleanest (artifact-free) raw data were selected from a neurofeedback training study</a:t>
            </a:r>
            <a:r>
              <a:rPr lang="en-US" sz="2000" b="0" i="0" baseline="30000" dirty="0">
                <a:solidFill>
                  <a:srgbClr val="006699"/>
                </a:solidFill>
                <a:effectLst/>
                <a:latin typeface="-apple-system"/>
                <a:hlinkClick r:id="rId2" tooltip="Kerick, S. E. et al. Neural and behavioral adaptations to frontal theta neurofeedback training: A proof of concept study. PLoS ONE 18, e0283418 (2023)."/>
              </a:rPr>
              <a:t>15</a:t>
            </a:r>
            <a:r>
              <a:rPr lang="en-US" sz="2000" b="0" i="0" dirty="0">
                <a:solidFill>
                  <a:srgbClr val="222222"/>
                </a:solidFill>
                <a:effectLst/>
                <a:latin typeface="-apple-system"/>
              </a:rPr>
              <a:t> for analysis and the results are presented in Fig. </a:t>
            </a:r>
            <a:r>
              <a:rPr lang="en-US" sz="2000" b="0" i="0" dirty="0">
                <a:solidFill>
                  <a:srgbClr val="006699"/>
                </a:solidFill>
                <a:effectLst/>
                <a:latin typeface="-apple-system"/>
                <a:hlinkClick r:id="rId3"/>
              </a:rPr>
              <a:t>1</a:t>
            </a:r>
            <a:r>
              <a:rPr lang="en-US" sz="2000" b="0" i="0" dirty="0">
                <a:solidFill>
                  <a:srgbClr val="222222"/>
                </a:solidFill>
                <a:effectLst/>
                <a:latin typeface="-apple-system"/>
              </a:rPr>
              <a:t> and Table </a:t>
            </a:r>
            <a:r>
              <a:rPr lang="en-US" sz="2000" b="0" i="0" dirty="0">
                <a:solidFill>
                  <a:srgbClr val="006699"/>
                </a:solidFill>
                <a:effectLst/>
                <a:latin typeface="-apple-system"/>
                <a:hlinkClick r:id="rId4"/>
              </a:rPr>
              <a:t>2</a:t>
            </a:r>
            <a:r>
              <a:rPr lang="en-US" sz="2000" b="0" i="0" dirty="0">
                <a:solidFill>
                  <a:srgbClr val="222222"/>
                </a:solidFill>
                <a:effectLst/>
                <a:latin typeface="-apple-system"/>
              </a:rPr>
              <a:t>. Volunteers who agreed to participate were asked to read and sign an Informed Consent Agreement (approved by the Human Use Committee at the US Army Research Laboratory and the Institutional Review Board at the University of Maryland, Baltimore County, in accordance with the Declaration of Helsinki and the U.S. Code of Federal Regulations).</a:t>
            </a:r>
          </a:p>
        </p:txBody>
      </p:sp>
    </p:spTree>
    <p:extLst>
      <p:ext uri="{BB962C8B-B14F-4D97-AF65-F5344CB8AC3E}">
        <p14:creationId xmlns:p14="http://schemas.microsoft.com/office/powerpoint/2010/main" val="4203851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472184" y="311085"/>
            <a:ext cx="5157216" cy="650450"/>
          </a:xfrm>
        </p:spPr>
        <p:txBody>
          <a:bodyPr/>
          <a:lstStyle/>
          <a:p>
            <a:pPr algn="l"/>
            <a:r>
              <a:rPr lang="en-PH" b="1" i="0" dirty="0">
                <a:solidFill>
                  <a:srgbClr val="222222"/>
                </a:solidFill>
                <a:effectLst/>
                <a:latin typeface="-apple-system"/>
              </a:rPr>
              <a:t>Results</a:t>
            </a:r>
          </a:p>
        </p:txBody>
      </p:sp>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a:xfrm>
            <a:off x="1819656" y="1140643"/>
            <a:ext cx="9106010" cy="5260157"/>
          </a:xfrm>
        </p:spPr>
        <p:txBody>
          <a:bodyPr/>
          <a:lstStyle/>
          <a:p>
            <a:endParaRPr lang="en-US" dirty="0"/>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18</a:t>
            </a:fld>
            <a:endParaRPr lang="en-US" dirty="0"/>
          </a:p>
        </p:txBody>
      </p:sp>
      <p:pic>
        <p:nvPicPr>
          <p:cNvPr id="8" name="Picture 7">
            <a:extLst>
              <a:ext uri="{FF2B5EF4-FFF2-40B4-BE49-F238E27FC236}">
                <a16:creationId xmlns:a16="http://schemas.microsoft.com/office/drawing/2014/main" id="{AEC86F5F-3AE8-5C2C-4343-21B5544B9C98}"/>
              </a:ext>
            </a:extLst>
          </p:cNvPr>
          <p:cNvPicPr>
            <a:picLocks noChangeAspect="1"/>
          </p:cNvPicPr>
          <p:nvPr/>
        </p:nvPicPr>
        <p:blipFill>
          <a:blip r:embed="rId2"/>
          <a:stretch>
            <a:fillRect/>
          </a:stretch>
        </p:blipFill>
        <p:spPr>
          <a:xfrm>
            <a:off x="1819657" y="1140643"/>
            <a:ext cx="9106009" cy="5031794"/>
          </a:xfrm>
          <a:prstGeom prst="rect">
            <a:avLst/>
          </a:prstGeom>
        </p:spPr>
      </p:pic>
    </p:spTree>
    <p:extLst>
      <p:ext uri="{BB962C8B-B14F-4D97-AF65-F5344CB8AC3E}">
        <p14:creationId xmlns:p14="http://schemas.microsoft.com/office/powerpoint/2010/main" val="1854391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472184" y="311085"/>
            <a:ext cx="5157216" cy="650450"/>
          </a:xfrm>
        </p:spPr>
        <p:txBody>
          <a:bodyPr/>
          <a:lstStyle/>
          <a:p>
            <a:pPr algn="l"/>
            <a:r>
              <a:rPr lang="en-PH" b="1" i="0" dirty="0">
                <a:solidFill>
                  <a:srgbClr val="222222"/>
                </a:solidFill>
                <a:effectLst/>
                <a:latin typeface="-apple-system"/>
              </a:rPr>
              <a:t>Results</a:t>
            </a:r>
          </a:p>
        </p:txBody>
      </p:sp>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a:xfrm>
            <a:off x="1819656" y="1140643"/>
            <a:ext cx="9106010" cy="5260157"/>
          </a:xfrm>
        </p:spPr>
        <p:txBody>
          <a:bodyPr/>
          <a:lstStyle/>
          <a:p>
            <a:r>
              <a:rPr lang="en-US" sz="1800" dirty="0">
                <a:solidFill>
                  <a:srgbClr val="222222"/>
                </a:solidFill>
                <a:latin typeface="-apple-system"/>
              </a:rPr>
              <a:t>A </a:t>
            </a:r>
            <a:r>
              <a:rPr lang="en-US" sz="1800" b="0" i="0" dirty="0">
                <a:solidFill>
                  <a:srgbClr val="222222"/>
                </a:solidFill>
                <a:effectLst/>
                <a:latin typeface="-apple-system"/>
              </a:rPr>
              <a:t>new way to characterize how the brain can exchange information with two other major physiological ONs, as depicted in Fig. </a:t>
            </a:r>
            <a:r>
              <a:rPr lang="en-US" sz="1800" b="0" i="0" dirty="0">
                <a:solidFill>
                  <a:srgbClr val="006699"/>
                </a:solidFill>
                <a:effectLst/>
                <a:latin typeface="-apple-system"/>
                <a:hlinkClick r:id="rId3"/>
              </a:rPr>
              <a:t>1</a:t>
            </a:r>
            <a:r>
              <a:rPr lang="en-US" sz="1800" b="0" i="0" dirty="0">
                <a:solidFill>
                  <a:srgbClr val="222222"/>
                </a:solidFill>
                <a:effectLst/>
                <a:latin typeface="-apple-system"/>
              </a:rPr>
              <a:t>, those being the respiratory and cardiovascular networks. In this figure the power law scaling indices are depicted for the processed time series, as discussed in the “</a:t>
            </a:r>
            <a:r>
              <a:rPr lang="en-US" sz="1800" b="0" i="0" dirty="0">
                <a:solidFill>
                  <a:srgbClr val="006699"/>
                </a:solidFill>
                <a:effectLst/>
                <a:latin typeface="-apple-system"/>
                <a:hlinkClick r:id="rId4"/>
              </a:rPr>
              <a:t>Methods</a:t>
            </a:r>
            <a:r>
              <a:rPr lang="en-US" sz="1800" b="0" i="0" dirty="0">
                <a:solidFill>
                  <a:srgbClr val="222222"/>
                </a:solidFill>
                <a:effectLst/>
                <a:latin typeface="-apple-system"/>
              </a:rPr>
              <a:t>” section, from each of the 64 channels of a standard EEG, along with those from ECG and respiratory ONs. These 66 time series were simultaneously measured. It is clear from the figure that the quasiperiodic behavior of the scaling indices from the 64 EEG channels are in synchrony with each other as well as with those from the ECG and respiratory ONs. This figure compares the scaling results from two individuals’ time series chosen from a neurofeedback training study (see</a:t>
            </a:r>
            <a:r>
              <a:rPr lang="en-US" sz="1800" b="0" i="0" baseline="30000" dirty="0">
                <a:solidFill>
                  <a:srgbClr val="006699"/>
                </a:solidFill>
                <a:effectLst/>
                <a:latin typeface="-apple-system"/>
                <a:hlinkClick r:id="rId5" tooltip="Kerick, S. E. et al. Neural and behavioral adaptations to frontal theta neurofeedback training: A proof of concept study. PLoS ONE 18, e0283418 (2023)."/>
              </a:rPr>
              <a:t>15</a:t>
            </a:r>
            <a:r>
              <a:rPr lang="en-US" sz="1800" b="0" i="0" dirty="0">
                <a:solidFill>
                  <a:srgbClr val="222222"/>
                </a:solidFill>
                <a:effectLst/>
                <a:latin typeface="-apple-system"/>
              </a:rPr>
              <a:t> for details) based on the highest quality of raw data among all participants (i.e., the data were void of any muscle or movement artifacts) responding to two separate and distinct tasks. The upper two panels in Fig. </a:t>
            </a:r>
            <a:r>
              <a:rPr lang="en-US" sz="1800" b="0" i="0" dirty="0">
                <a:solidFill>
                  <a:srgbClr val="006699"/>
                </a:solidFill>
                <a:effectLst/>
                <a:latin typeface="-apple-system"/>
                <a:hlinkClick r:id="rId3"/>
              </a:rPr>
              <a:t>1</a:t>
            </a:r>
            <a:r>
              <a:rPr lang="en-US" sz="1800" b="0" i="0" dirty="0">
                <a:solidFill>
                  <a:srgbClr val="222222"/>
                </a:solidFill>
                <a:effectLst/>
                <a:latin typeface="-apple-system"/>
              </a:rPr>
              <a:t> display the scaling response of the brain, lung, and heart of two individuals during neurofeedback training. </a:t>
            </a:r>
            <a:endParaRPr lang="en-US" sz="1800" dirty="0"/>
          </a:p>
          <a:p>
            <a:endParaRPr lang="en-US" sz="1800" dirty="0"/>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19</a:t>
            </a:fld>
            <a:endParaRPr lang="en-US" dirty="0"/>
          </a:p>
        </p:txBody>
      </p:sp>
    </p:spTree>
    <p:extLst>
      <p:ext uri="{BB962C8B-B14F-4D97-AF65-F5344CB8AC3E}">
        <p14:creationId xmlns:p14="http://schemas.microsoft.com/office/powerpoint/2010/main" val="2590855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400" y="2479249"/>
            <a:ext cx="3602736" cy="4015819"/>
          </a:xfrm>
        </p:spPr>
        <p:txBody>
          <a:bodyPr/>
          <a:lstStyle/>
          <a:p>
            <a:r>
              <a:rPr lang="en-US" sz="1800" dirty="0"/>
              <a:t>abstract</a:t>
            </a:r>
          </a:p>
          <a:p>
            <a:r>
              <a:rPr lang="en-US" sz="1800" dirty="0"/>
              <a:t>introduction</a:t>
            </a:r>
          </a:p>
          <a:p>
            <a:r>
              <a:rPr lang="en-US" sz="1800" dirty="0"/>
              <a:t>MATERIALS AND METHODS</a:t>
            </a:r>
          </a:p>
          <a:p>
            <a:r>
              <a:rPr lang="en-US" sz="1800" dirty="0"/>
              <a:t>RESULTS</a:t>
            </a:r>
          </a:p>
          <a:p>
            <a:r>
              <a:rPr lang="en-US" sz="1800" dirty="0"/>
              <a:t>DISCUSSION</a:t>
            </a:r>
          </a:p>
          <a:p>
            <a:r>
              <a:rPr lang="en-US" sz="1800" dirty="0"/>
              <a:t>CONCLUSION</a:t>
            </a:r>
          </a:p>
          <a:p>
            <a:endParaRPr lang="en-US" sz="1800" dirty="0"/>
          </a:p>
          <a:p>
            <a:endParaRPr lang="en-US" sz="1800" dirty="0"/>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p:pic>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400" y="1124711"/>
            <a:ext cx="4491038" cy="1547051"/>
          </a:xfrm>
        </p:spPr>
        <p:txBody>
          <a:bodyPr/>
          <a:lstStyle/>
          <a:p>
            <a:pPr algn="l"/>
            <a:r>
              <a:rPr lang="en-US" sz="1800" b="1" i="0" u="none" strike="noStrike" baseline="0" dirty="0">
                <a:latin typeface="Corbel-Bold"/>
              </a:rPr>
              <a:t>Epidemiological behavior of the COVID-19</a:t>
            </a:r>
            <a:br>
              <a:rPr lang="en-US" sz="1800" b="1" i="0" u="none" strike="noStrike" baseline="0" dirty="0">
                <a:latin typeface="Corbel-Bold"/>
              </a:rPr>
            </a:br>
            <a:r>
              <a:rPr lang="en-US" sz="1800" b="1" i="0" u="none" strike="noStrike" baseline="0" dirty="0">
                <a:latin typeface="Corbel-Bold"/>
              </a:rPr>
              <a:t>contamination curve in Brazil: Time-series</a:t>
            </a:r>
            <a:br>
              <a:rPr lang="en-US" sz="1800" b="1" i="0" u="none" strike="noStrike" baseline="0" dirty="0">
                <a:latin typeface="Corbel-Bold"/>
              </a:rPr>
            </a:br>
            <a:r>
              <a:rPr lang="en-US" sz="1800" b="1" i="0" u="none" strike="noStrike" baseline="0" dirty="0">
                <a:latin typeface="Corbel-Bold"/>
              </a:rPr>
              <a:t>analysis</a:t>
            </a:r>
            <a:endParaRPr lang="en-US" dirty="0"/>
          </a:p>
        </p:txBody>
      </p:sp>
    </p:spTree>
    <p:extLst>
      <p:ext uri="{BB962C8B-B14F-4D97-AF65-F5344CB8AC3E}">
        <p14:creationId xmlns:p14="http://schemas.microsoft.com/office/powerpoint/2010/main" val="3186139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472184" y="311085"/>
            <a:ext cx="5157216" cy="650450"/>
          </a:xfrm>
        </p:spPr>
        <p:txBody>
          <a:bodyPr/>
          <a:lstStyle/>
          <a:p>
            <a:pPr algn="l"/>
            <a:r>
              <a:rPr lang="en-PH" b="1" i="0" dirty="0">
                <a:solidFill>
                  <a:srgbClr val="222222"/>
                </a:solidFill>
                <a:effectLst/>
                <a:latin typeface="-apple-system"/>
              </a:rPr>
              <a:t>DISCUSSION</a:t>
            </a:r>
          </a:p>
        </p:txBody>
      </p:sp>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a:xfrm>
            <a:off x="1819656" y="1140643"/>
            <a:ext cx="9106010" cy="5260157"/>
          </a:xfrm>
        </p:spPr>
        <p:txBody>
          <a:bodyPr/>
          <a:lstStyle/>
          <a:p>
            <a:r>
              <a:rPr lang="en-US" sz="1800" dirty="0">
                <a:solidFill>
                  <a:srgbClr val="222222"/>
                </a:solidFill>
                <a:latin typeface="-apple-system"/>
              </a:rPr>
              <a:t>We have defined complexity in terms of the IPL index for the waiting-time PDF for crucial events, a form of self-organized temporal complexity19,20 (SOTC) and shown elsewhere8 that complexity change results from the interaction between at least two complex networks. We have processed CE time series and determined that the IPL index is time dependent for interactions between physiologic ONs. This is distinct from the forms of coupling identified for the interaction of the same ONs studied by Bartsch and Ivanov6, during different stages of sleep. They6 determined that the interaction between the brain, cardiac, and respiratory ONs reveal pronounced phase transitions associated with detailed reorganization in network structure and links strength in response to changes in the underlying </a:t>
            </a:r>
            <a:r>
              <a:rPr lang="en-US" sz="1800" dirty="0" err="1">
                <a:solidFill>
                  <a:srgbClr val="222222"/>
                </a:solidFill>
                <a:latin typeface="-apple-system"/>
              </a:rPr>
              <a:t>neuroautonomic</a:t>
            </a:r>
            <a:r>
              <a:rPr lang="en-US" sz="1800" dirty="0">
                <a:solidFill>
                  <a:srgbClr val="222222"/>
                </a:solidFill>
                <a:latin typeface="-apple-system"/>
              </a:rPr>
              <a:t> regulation. Further, they identified the multifractal nature of the time series generated by the physiologic organs and identified new and interesting forms of coupling using linear coherence measures. However, lacking the data processing technique provided by MDEA, or its equivalent, they did not uncover the high-order synchrony of the time dependence of the scaling indices of the brain, cardiac, and respiratory ONs.</a:t>
            </a:r>
            <a:endParaRPr lang="en-US" sz="1800" dirty="0"/>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20</a:t>
            </a:fld>
            <a:endParaRPr lang="en-US" dirty="0"/>
          </a:p>
        </p:txBody>
      </p:sp>
    </p:spTree>
    <p:extLst>
      <p:ext uri="{BB962C8B-B14F-4D97-AF65-F5344CB8AC3E}">
        <p14:creationId xmlns:p14="http://schemas.microsoft.com/office/powerpoint/2010/main" val="2812210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0" y="-188536"/>
            <a:ext cx="6656832" cy="6858000"/>
          </a:xfrm>
        </p:spPr>
      </p:pic>
      <p:sp>
        <p:nvSpPr>
          <p:cNvPr id="48" name="Rectangle 47">
            <a:extLst>
              <a:ext uri="{FF2B5EF4-FFF2-40B4-BE49-F238E27FC236}">
                <a16:creationId xmlns:a16="http://schemas.microsoft.com/office/drawing/2014/main" id="{217F23FC-AC97-DC78-C63F-66C5BF23A07A}"/>
              </a:ext>
              <a:ext uri="{C183D7F6-B498-43B3-948B-1728B52AA6E4}">
                <adec:decorative xmlns:adec="http://schemas.microsoft.com/office/drawing/2017/decorative" val="1"/>
              </a:ext>
            </a:extLst>
          </p:cNvPr>
          <p:cNvSpPr/>
          <p:nvPr/>
        </p:nvSpPr>
        <p:spPr>
          <a:xfrm>
            <a:off x="2120552" y="-176179"/>
            <a:ext cx="10071448" cy="6858000"/>
          </a:xfrm>
          <a:prstGeom prst="rect">
            <a:avLst/>
          </a:prstGeom>
          <a:gradFill>
            <a:gsLst>
              <a:gs pos="0">
                <a:schemeClr val="bg1">
                  <a:alpha val="0"/>
                </a:schemeClr>
              </a:gs>
              <a:gs pos="42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1298448" y="421064"/>
            <a:ext cx="6656832" cy="530352"/>
          </a:xfrm>
        </p:spPr>
        <p:txBody>
          <a:bodyPr/>
          <a:lstStyle/>
          <a:p>
            <a:pPr algn="l"/>
            <a:r>
              <a:rPr lang="en-PH" b="1" i="0" dirty="0">
                <a:solidFill>
                  <a:srgbClr val="222222"/>
                </a:solidFill>
                <a:effectLst/>
                <a:latin typeface="-apple-system"/>
              </a:rPr>
              <a:t>Conclusion</a:t>
            </a:r>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a:xfrm rot="16200000">
            <a:off x="-242952" y="1262960"/>
            <a:ext cx="1784352" cy="189457"/>
          </a:xfrm>
        </p:spPr>
        <p:txBody>
          <a:bodyPr/>
          <a:lstStyle/>
          <a:p>
            <a:r>
              <a:rPr lang="en-US" dirty="0"/>
              <a:t>presentation title</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a:xfrm>
            <a:off x="420624" y="5831265"/>
            <a:ext cx="457200" cy="184150"/>
          </a:xfrm>
        </p:spPr>
        <p:txBody>
          <a:bodyPr/>
          <a:lstStyle/>
          <a:p>
            <a:fld id="{75DF2D63-3FF5-D547-96B9-BE9CCD1ABA58}" type="slidenum">
              <a:rPr lang="en-US" smtClean="0"/>
              <a:pPr/>
              <a:t>21</a:t>
            </a:fld>
            <a:endParaRPr lang="en-US" dirty="0"/>
          </a:p>
        </p:txBody>
      </p:sp>
      <mc:AlternateContent xmlns:mc="http://schemas.openxmlformats.org/markup-compatibility/2006">
        <mc:Choice xmlns:a14="http://schemas.microsoft.com/office/drawing/2010/main" Requires="a14">
          <p:sp>
            <p:nvSpPr>
              <p:cNvPr id="6" name="Text Placeholder 5">
                <a:extLst>
                  <a:ext uri="{FF2B5EF4-FFF2-40B4-BE49-F238E27FC236}">
                    <a16:creationId xmlns:a16="http://schemas.microsoft.com/office/drawing/2014/main" id="{16743F76-FD81-DAAA-A5BA-6E77D3B83F8A}"/>
                  </a:ext>
                </a:extLst>
              </p:cNvPr>
              <p:cNvSpPr>
                <a:spLocks noGrp="1"/>
              </p:cNvSpPr>
              <p:nvPr>
                <p:ph type="body" sz="quarter" idx="3"/>
              </p:nvPr>
            </p:nvSpPr>
            <p:spPr>
              <a:xfrm>
                <a:off x="1187777" y="1480008"/>
                <a:ext cx="10013567" cy="4741683"/>
              </a:xfrm>
            </p:spPr>
            <p:txBody>
              <a:bodyPr/>
              <a:lstStyle/>
              <a:p>
                <a:r>
                  <a:rPr lang="en-US" sz="1600" dirty="0">
                    <a:latin typeface="Arial" panose="020B0604020202020204" pitchFamily="34" charset="0"/>
                    <a:cs typeface="Arial" panose="020B0604020202020204" pitchFamily="34" charset="0"/>
                  </a:rPr>
                  <a:t>A major result of the present work is that we have shown that when the scaling parameter </a:t>
                </a:r>
                <a14:m>
                  <m:oMath xmlns:m="http://schemas.openxmlformats.org/officeDocument/2006/math">
                    <m:r>
                      <a:rPr lang="en-US" sz="1600" i="1" smtClean="0">
                        <a:latin typeface="Cambria Math" panose="02040503050406030204" pitchFamily="18" charset="0"/>
                        <a:ea typeface="Cambria Math" panose="02040503050406030204" pitchFamily="18" charset="0"/>
                        <a:cs typeface="Arial" panose="020B0604020202020204" pitchFamily="34" charset="0"/>
                      </a:rPr>
                      <m:t>𝛿</m:t>
                    </m:r>
                  </m:oMath>
                </a14:m>
                <a:r>
                  <a:rPr lang="en-US" sz="1600" dirty="0">
                    <a:latin typeface="Arial" panose="020B0604020202020204" pitchFamily="34" charset="0"/>
                    <a:cs typeface="Arial" panose="020B0604020202020204" pitchFamily="34" charset="0"/>
                  </a:rPr>
                  <a:t> is greater than 0.5 there is a fork in the road beyond </a:t>
                </a:r>
                <a14:m>
                  <m:oMath xmlns:m="http://schemas.openxmlformats.org/officeDocument/2006/math">
                    <m:r>
                      <a:rPr lang="en-US" sz="1600" i="1" dirty="0" smtClean="0">
                        <a:latin typeface="Cambria Math" panose="02040503050406030204" pitchFamily="18" charset="0"/>
                        <a:ea typeface="Cambria Math" panose="02040503050406030204" pitchFamily="18" charset="0"/>
                        <a:cs typeface="Arial" panose="020B0604020202020204" pitchFamily="34" charset="0"/>
                      </a:rPr>
                      <m:t>𝛿</m:t>
                    </m:r>
                  </m:oMath>
                </a14:m>
                <a:r>
                  <a:rPr lang="en-US" sz="1600" dirty="0">
                    <a:latin typeface="Arial" panose="020B0604020202020204" pitchFamily="34" charset="0"/>
                    <a:cs typeface="Arial" panose="020B0604020202020204" pitchFamily="34" charset="0"/>
                  </a:rPr>
                  <a:t> = 0.5 leading to two distinctly different understandings of the dynamics of the complex network being considered. The time series generated by an ON beyond the fork would have two very different kinds of statistics depending on which branch is found from the data.</a:t>
                </a:r>
              </a:p>
            </p:txBody>
          </p:sp>
        </mc:Choice>
        <mc:Fallback>
          <p:sp>
            <p:nvSpPr>
              <p:cNvPr id="6" name="Text Placeholder 5">
                <a:extLst>
                  <a:ext uri="{FF2B5EF4-FFF2-40B4-BE49-F238E27FC236}">
                    <a16:creationId xmlns:a16="http://schemas.microsoft.com/office/drawing/2014/main" id="{16743F76-FD81-DAAA-A5BA-6E77D3B83F8A}"/>
                  </a:ext>
                </a:extLst>
              </p:cNvPr>
              <p:cNvSpPr>
                <a:spLocks noGrp="1" noRot="1" noChangeAspect="1" noMove="1" noResize="1" noEditPoints="1" noAdjustHandles="1" noChangeArrowheads="1" noChangeShapeType="1" noTextEdit="1"/>
              </p:cNvSpPr>
              <p:nvPr>
                <p:ph type="body" sz="quarter" idx="3"/>
              </p:nvPr>
            </p:nvSpPr>
            <p:spPr>
              <a:xfrm>
                <a:off x="1187777" y="1480008"/>
                <a:ext cx="10013567" cy="4741683"/>
              </a:xfrm>
              <a:blipFill>
                <a:blip r:embed="rId3"/>
                <a:stretch>
                  <a:fillRect/>
                </a:stretch>
              </a:blipFill>
            </p:spPr>
            <p:txBody>
              <a:bodyPr/>
              <a:lstStyle/>
              <a:p>
                <a:r>
                  <a:rPr lang="en-PH">
                    <a:noFill/>
                  </a:rPr>
                  <a:t> </a:t>
                </a:r>
              </a:p>
            </p:txBody>
          </p:sp>
        </mc:Fallback>
      </mc:AlternateContent>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478464"/>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958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presentation title</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22</a:t>
            </a:fld>
            <a:endParaRPr lang="en-US" dirty="0"/>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2871216" y="5330952"/>
            <a:ext cx="6519672" cy="152704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
        <p:nvSpPr>
          <p:cNvPr id="12" name="TextBox 11">
            <a:extLst>
              <a:ext uri="{FF2B5EF4-FFF2-40B4-BE49-F238E27FC236}">
                <a16:creationId xmlns:a16="http://schemas.microsoft.com/office/drawing/2014/main" id="{5C0393F3-701F-3AA1-6840-CB9AC03F62DB}"/>
              </a:ext>
            </a:extLst>
          </p:cNvPr>
          <p:cNvSpPr txBox="1"/>
          <p:nvPr/>
        </p:nvSpPr>
        <p:spPr>
          <a:xfrm>
            <a:off x="868194" y="637643"/>
            <a:ext cx="10121628" cy="5355312"/>
          </a:xfrm>
          <a:prstGeom prst="rect">
            <a:avLst/>
          </a:prstGeom>
          <a:noFill/>
        </p:spPr>
        <p:txBody>
          <a:bodyPr wrap="square">
            <a:spAutoFit/>
          </a:bodyPr>
          <a:lstStyle/>
          <a:p>
            <a:r>
              <a:rPr lang="en-US" b="1" dirty="0"/>
              <a:t>In summary, we list the theoretical findings supported by the MDEA of the time series generated by the interacting brain, heart, and lung ONs:</a:t>
            </a:r>
          </a:p>
          <a:p>
            <a:endParaRPr lang="en-US" b="1" dirty="0"/>
          </a:p>
          <a:p>
            <a:r>
              <a:rPr lang="en-US" b="1" dirty="0"/>
              <a:t>1. The time series generated by an ON X(t) is a homogeneous random fractal having a self-similar scaling index δ, whose fractal dimension D=2−δ is a direct measure of the complexity of the time series.</a:t>
            </a:r>
          </a:p>
          <a:p>
            <a:endParaRPr lang="en-US" b="1" dirty="0"/>
          </a:p>
          <a:p>
            <a:r>
              <a:rPr lang="en-US" b="1" dirty="0"/>
              <a:t>2. The scaling index is typically time-dependent δ(t)</a:t>
            </a:r>
          </a:p>
          <a:p>
            <a:r>
              <a:rPr lang="en-US" b="1" dirty="0"/>
              <a:t> capturing the multifractality of the ON time series through the time dependence of the fractal dimension.</a:t>
            </a:r>
          </a:p>
          <a:p>
            <a:endParaRPr lang="en-US" b="1" dirty="0"/>
          </a:p>
          <a:p>
            <a:r>
              <a:rPr lang="en-US" b="1" dirty="0"/>
              <a:t>3. CS is the mechanism necessary to coordinate the time-dependent scaling behavior of the time series for interacting ONs.</a:t>
            </a:r>
          </a:p>
          <a:p>
            <a:endParaRPr lang="en-US" b="1" dirty="0"/>
          </a:p>
          <a:p>
            <a:r>
              <a:rPr lang="en-US" b="1" dirty="0"/>
              <a:t>4. It is worth speculating that the techniques developed in network science, particularly those in multilevel ONs, may lead to a significantly deeper understanding of connective functionality of the brain than has been provided by less robust modeling techniques.</a:t>
            </a:r>
          </a:p>
          <a:p>
            <a:endParaRPr lang="en-US" b="1" dirty="0"/>
          </a:p>
          <a:p>
            <a:r>
              <a:rPr lang="en-US" b="1" dirty="0"/>
              <a:t>Although consistent with CS, we cannot say definitively from the data presented here (two subjects performing two different tasks) when one network is sending and the other receiving information. Future research is needed to determine which factors may influence the sender/receiver hierarchy.</a:t>
            </a:r>
            <a:endParaRPr lang="en-PH" b="1" dirty="0"/>
          </a:p>
        </p:txBody>
      </p:sp>
    </p:spTree>
    <p:extLst>
      <p:ext uri="{BB962C8B-B14F-4D97-AF65-F5344CB8AC3E}">
        <p14:creationId xmlns:p14="http://schemas.microsoft.com/office/powerpoint/2010/main" val="409420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23</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r>
              <a:rPr lang="en-US" dirty="0"/>
              <a:t>abstract</a:t>
            </a:r>
          </a:p>
          <a:p>
            <a:r>
              <a:rPr lang="en-US" dirty="0"/>
              <a:t>Introduction</a:t>
            </a:r>
          </a:p>
          <a:p>
            <a:r>
              <a:rPr lang="en-US" dirty="0"/>
              <a:t>METHODS</a:t>
            </a:r>
          </a:p>
          <a:p>
            <a:r>
              <a:rPr lang="en-US" dirty="0"/>
              <a:t>RESULT</a:t>
            </a:r>
          </a:p>
          <a:p>
            <a:r>
              <a:rPr lang="en-US" dirty="0"/>
              <a:t>DISCUSSION</a:t>
            </a:r>
          </a:p>
          <a:p>
            <a:endParaRPr lang="en-US" dirty="0"/>
          </a:p>
          <a:p>
            <a:endParaRPr lang="en-US" dirty="0"/>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p:pic>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400" y="1124711"/>
            <a:ext cx="4491038" cy="1547051"/>
          </a:xfrm>
        </p:spPr>
        <p:txBody>
          <a:bodyPr/>
          <a:lstStyle/>
          <a:p>
            <a:pPr algn="l"/>
            <a:r>
              <a:rPr lang="en-PH" sz="1800" b="1" i="0" u="none" strike="noStrike" baseline="0" dirty="0">
                <a:latin typeface="Corbel-Bold"/>
              </a:rPr>
              <a:t>Complexity synchronization:</a:t>
            </a:r>
            <a:br>
              <a:rPr lang="en-PH" sz="1800" b="1" i="0" u="none" strike="noStrike" baseline="0" dirty="0">
                <a:latin typeface="Corbel-Bold"/>
              </a:rPr>
            </a:br>
            <a:r>
              <a:rPr lang="en-PH" sz="1800" b="1" i="0" u="none" strike="noStrike" baseline="0" dirty="0">
                <a:latin typeface="Corbel-Bold"/>
              </a:rPr>
              <a:t>a measure of interaction</a:t>
            </a:r>
            <a:br>
              <a:rPr lang="en-PH" sz="1800" b="1" i="0" u="none" strike="noStrike" baseline="0" dirty="0">
                <a:latin typeface="Corbel-Bold"/>
              </a:rPr>
            </a:br>
            <a:r>
              <a:rPr lang="en-US" sz="1800" b="1" i="0" u="none" strike="noStrike" baseline="0" dirty="0">
                <a:latin typeface="Corbel-Bold"/>
              </a:rPr>
              <a:t>between the brain, heart and lungs</a:t>
            </a:r>
            <a:endParaRPr lang="en-US" dirty="0"/>
          </a:p>
        </p:txBody>
      </p:sp>
    </p:spTree>
    <p:extLst>
      <p:ext uri="{BB962C8B-B14F-4D97-AF65-F5344CB8AC3E}">
        <p14:creationId xmlns:p14="http://schemas.microsoft.com/office/powerpoint/2010/main" val="2654949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449824" y="649224"/>
            <a:ext cx="5760720" cy="548640"/>
          </a:xfrm>
        </p:spPr>
        <p:txBody>
          <a:bodyPr/>
          <a:lstStyle/>
          <a:p>
            <a:r>
              <a:rPr lang="en-US" dirty="0"/>
              <a:t>abstract</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24</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1300163" y="1457325"/>
            <a:ext cx="9910381" cy="4986338"/>
          </a:xfrm>
        </p:spPr>
        <p:txBody>
          <a:bodyPr/>
          <a:lstStyle/>
          <a:p>
            <a:pPr marL="0" indent="0">
              <a:lnSpc>
                <a:spcPts val="2400"/>
              </a:lnSpc>
              <a:buNone/>
            </a:pPr>
            <a:r>
              <a:rPr lang="en-US" b="0" i="0" dirty="0">
                <a:solidFill>
                  <a:srgbClr val="222222"/>
                </a:solidFill>
                <a:effectLst/>
                <a:latin typeface="-apple-system"/>
              </a:rPr>
              <a:t>Large US colleges and universities that re-opened campuses in the fall of 2020 and the spring of 2021 experienced high per capita rates of COVID-19. Returns to campus were controversial because they posed a potential risk to surrounding communities. A large university in Pennsylvania that returned to in-person instruction for Fall 2020 and Spring 2021 semesters reported high incidence of COVID-19 among students. However, the co-located non-student resident population in the county experienced fewer COVID-19 cases per capita than reported in neighboring counties. Activity patterns from mobile devices indicate that the non-student resident population near the university restricted their movements during the pandemic more than residents of neighboring counties. Respiratory virus prevention and management in student and non-student populations requires different, specifically targeted strategies.</a:t>
            </a:r>
            <a:endParaRPr lang="en-US" sz="2000" spc="0" dirty="0"/>
          </a:p>
        </p:txBody>
      </p:sp>
    </p:spTree>
    <p:extLst>
      <p:ext uri="{BB962C8B-B14F-4D97-AF65-F5344CB8AC3E}">
        <p14:creationId xmlns:p14="http://schemas.microsoft.com/office/powerpoint/2010/main" val="3983480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527048" y="1481327"/>
            <a:ext cx="9144000" cy="4740363"/>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040636" y="1481328"/>
            <a:ext cx="8110728" cy="705691"/>
          </a:xfrm>
        </p:spPr>
        <p:txBody>
          <a:bodyPr/>
          <a:lstStyle/>
          <a:p>
            <a:r>
              <a:rPr lang="en-US" sz="1800" dirty="0"/>
              <a:t>introduction</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1923068" y="1989055"/>
            <a:ext cx="8228296" cy="4072379"/>
          </a:xfrm>
        </p:spPr>
        <p:txBody>
          <a:bodyPr/>
          <a:lstStyle/>
          <a:p>
            <a:pPr marL="0" indent="0">
              <a:lnSpc>
                <a:spcPts val="2400"/>
              </a:lnSpc>
              <a:buNone/>
            </a:pPr>
            <a:r>
              <a:rPr lang="en-US" sz="1500" spc="0" dirty="0"/>
              <a:t>Following the World Health Organization's (WHO) March 2020 official declaration of the COVID-19 pandemic, caused by the novel SARS-CoV-2 virus1, most schools and colleges in the US quickly shifted to virtual instruction. To return to campus operations in the fall of 2020, some universities developed COVID-19 policies including frequent testing, mask mandates, distancing in classrooms, and hybrid online and in-person instruction plans2,3. Other universities pivoted to fully remote learning and did not return to campus4. The decision to re-open campuses was controversial because high density student populations would create high-risk transmission situations for students who returned to campus and have negative impacts on their health. Further, outbreaks in students populations had the potential to increase incidence in surrounding communities5,6. While individual students could make informed decisions about whether to return to campus based on their risk tolerance, town residents were forced to accept a changing level of local risk based on the decisions of others.</a:t>
            </a:r>
          </a:p>
        </p:txBody>
      </p:sp>
    </p:spTree>
    <p:extLst>
      <p:ext uri="{BB962C8B-B14F-4D97-AF65-F5344CB8AC3E}">
        <p14:creationId xmlns:p14="http://schemas.microsoft.com/office/powerpoint/2010/main" val="4137511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AF87EFB-973F-4B53-B56F-129FB0B63F31}"/>
              </a:ext>
            </a:extLst>
          </p:cNvPr>
          <p:cNvSpPr>
            <a:spLocks noGrp="1"/>
          </p:cNvSpPr>
          <p:nvPr>
            <p:ph idx="1"/>
          </p:nvPr>
        </p:nvSpPr>
        <p:spPr>
          <a:xfrm>
            <a:off x="1295400" y="2177592"/>
            <a:ext cx="9820656" cy="4030896"/>
          </a:xfrm>
        </p:spPr>
        <p:txBody>
          <a:bodyPr/>
          <a:lstStyle/>
          <a:p>
            <a:pPr marL="0" indent="0">
              <a:buNone/>
            </a:pPr>
            <a:r>
              <a:rPr lang="en-US" dirty="0"/>
              <a:t>In many settings, movement, as measured by mobile devices, is an early indicator of contacts that contribute to COVID-19 transmission and spatial spread; movement is a common target of behavioral interventions9,10,11,12. We compare movement and activity patterns derived from mobile devices for census block groups within Centre County where students make up more than half the residents, to non-student dominated census block groups in Centre County, and to the neighboring counties.</a:t>
            </a:r>
            <a:endParaRPr lang="en-PH" dirty="0"/>
          </a:p>
        </p:txBody>
      </p:sp>
    </p:spTree>
    <p:extLst>
      <p:ext uri="{BB962C8B-B14F-4D97-AF65-F5344CB8AC3E}">
        <p14:creationId xmlns:p14="http://schemas.microsoft.com/office/powerpoint/2010/main" val="3441699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pPr algn="l"/>
            <a:r>
              <a:rPr lang="en-US" sz="2800" b="1" i="0" dirty="0">
                <a:solidFill>
                  <a:srgbClr val="222222"/>
                </a:solidFill>
                <a:effectLst/>
                <a:latin typeface="-apple-system"/>
              </a:rPr>
              <a:t>Methods</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27</a:t>
            </a:fld>
            <a:endParaRPr lang="en-US" dirty="0"/>
          </a:p>
        </p:txBody>
      </p:sp>
      <p:sp>
        <p:nvSpPr>
          <p:cNvPr id="7" name="Content Placeholder 6">
            <a:extLst>
              <a:ext uri="{FF2B5EF4-FFF2-40B4-BE49-F238E27FC236}">
                <a16:creationId xmlns:a16="http://schemas.microsoft.com/office/drawing/2014/main" id="{E8EBFCA7-5BAD-65E8-A8E9-7F3F3118A48F}"/>
              </a:ext>
            </a:extLst>
          </p:cNvPr>
          <p:cNvSpPr>
            <a:spLocks noGrp="1"/>
          </p:cNvSpPr>
          <p:nvPr>
            <p:ph idx="1"/>
          </p:nvPr>
        </p:nvSpPr>
        <p:spPr>
          <a:xfrm>
            <a:off x="1188720" y="1366887"/>
            <a:ext cx="9829800" cy="4732161"/>
          </a:xfrm>
        </p:spPr>
        <p:txBody>
          <a:bodyPr/>
          <a:lstStyle/>
          <a:p>
            <a:pPr marL="0" indent="0" algn="l">
              <a:buNone/>
            </a:pPr>
            <a:r>
              <a:rPr lang="en-US" sz="1600" b="0" i="0" dirty="0">
                <a:solidFill>
                  <a:srgbClr val="222222"/>
                </a:solidFill>
                <a:effectLst/>
                <a:latin typeface="Arial" panose="020B0604020202020204" pitchFamily="34" charset="0"/>
                <a:cs typeface="Arial" panose="020B0604020202020204" pitchFamily="34" charset="0"/>
              </a:rPr>
              <a:t>We used publicly available, daily, county-level COVID-19 cases and deaths from the Pennsylvania Department of Health (PA DOH) for Centre County and the six neighboring counties with which it shares borders: Blair, Clearfield, Clinton, Huntingdon, Mifflin, and Union. Official COVID-19 reporting for these counties began on March 1, 2020 and is ongoing.</a:t>
            </a:r>
          </a:p>
          <a:p>
            <a:pPr marL="0" indent="0" algn="l">
              <a:lnSpc>
                <a:spcPct val="150000"/>
              </a:lnSpc>
              <a:buNone/>
            </a:pPr>
            <a:r>
              <a:rPr lang="en-US" sz="1600" dirty="0">
                <a:solidFill>
                  <a:srgbClr val="222222"/>
                </a:solidFill>
                <a:latin typeface="Book Antiqua" panose="02040602050305030304" pitchFamily="18" charset="0"/>
                <a:cs typeface="Arial" panose="020B0604020202020204" pitchFamily="34" charset="0"/>
              </a:rPr>
              <a:t>Within Centre County, PSU provided COVID-19 testing for UP students from August 7, 2020 onward and reported anonymized weekly (2020) and daily (2021) confirmed cases, negative test results, and total tests completed for each campus in a public dashboard (Figs. 1a, S1) (https://virusinfo.psu.edu/covid-19-dashboard/)8. Two types of testing were conducted: students who were enrolled in on-campus classes were randomly selected for surveillance testing and all students could use on-demand testing. Through March 23, 2021, a total of 45,092 random tests were conducted for surveillance, of which 462, or 1.0%, were infected. Surveillance testing efforts ranged from 2440 to 4020 weekly tests through the Fall 2020 semester and were designed to consistently test approximately 1% of students throughout the school year.</a:t>
            </a:r>
          </a:p>
          <a:p>
            <a:pPr marL="0" indent="0" algn="l">
              <a:buNone/>
            </a:pPr>
            <a:endParaRPr lang="en-US" sz="1600" dirty="0">
              <a:solidFill>
                <a:srgbClr val="222222"/>
              </a:solidFill>
              <a:latin typeface="Arial" panose="020B0604020202020204" pitchFamily="34" charset="0"/>
              <a:cs typeface="Arial" panose="020B0604020202020204" pitchFamily="34" charset="0"/>
            </a:endParaRPr>
          </a:p>
          <a:p>
            <a:pPr marL="0" indent="0" algn="l">
              <a:buNone/>
            </a:pPr>
            <a:endParaRPr lang="en-US" sz="1600" dirty="0">
              <a:solidFill>
                <a:srgbClr val="22222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4209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28</a:t>
            </a:fld>
            <a:endParaRPr lang="en-US" dirty="0"/>
          </a:p>
        </p:txBody>
      </p:sp>
      <p:sp>
        <p:nvSpPr>
          <p:cNvPr id="7" name="Content Placeholder 6">
            <a:extLst>
              <a:ext uri="{FF2B5EF4-FFF2-40B4-BE49-F238E27FC236}">
                <a16:creationId xmlns:a16="http://schemas.microsoft.com/office/drawing/2014/main" id="{E8EBFCA7-5BAD-65E8-A8E9-7F3F3118A48F}"/>
              </a:ext>
            </a:extLst>
          </p:cNvPr>
          <p:cNvSpPr>
            <a:spLocks noGrp="1"/>
          </p:cNvSpPr>
          <p:nvPr>
            <p:ph idx="1"/>
          </p:nvPr>
        </p:nvSpPr>
        <p:spPr/>
        <p:txBody>
          <a:bodyPr/>
          <a:lstStyle/>
          <a:p>
            <a:r>
              <a:rPr lang="en-US" sz="2000" b="0" i="0" dirty="0">
                <a:solidFill>
                  <a:srgbClr val="222222"/>
                </a:solidFill>
                <a:effectLst/>
                <a:latin typeface="-apple-system"/>
              </a:rPr>
              <a:t>During the same time period, 75,436 on-demand tests were conducted, of which 6093, or 8.1%, were infected. Students living in both on-campus dorms and off-campus apartments had equal access to university-provided testing. Both on-campus and off-campus residences are within Centre County so positive and negative tests results were also included in the overall Centre County reports of COVID-19 cases.</a:t>
            </a:r>
          </a:p>
          <a:p>
            <a:r>
              <a:rPr lang="en-US" sz="2000" dirty="0">
                <a:latin typeface="-apple-system"/>
              </a:rPr>
              <a:t>Pre-arrival testing was required for students returning to campus from transmission hotspots. Students with positive tests from pre-arrival testing were required to isolate for 10–14 days after their positive test before arriving on campus. Results from pre-arrival testing for students returning to campus in the Fall of 2020 are not included in these data.</a:t>
            </a:r>
            <a:endParaRPr lang="en-PH" sz="2000" dirty="0">
              <a:latin typeface="-apple-system"/>
            </a:endParaRPr>
          </a:p>
        </p:txBody>
      </p:sp>
    </p:spTree>
    <p:extLst>
      <p:ext uri="{BB962C8B-B14F-4D97-AF65-F5344CB8AC3E}">
        <p14:creationId xmlns:p14="http://schemas.microsoft.com/office/powerpoint/2010/main" val="87554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472184" y="311085"/>
            <a:ext cx="5157216" cy="650450"/>
          </a:xfrm>
        </p:spPr>
        <p:txBody>
          <a:bodyPr/>
          <a:lstStyle/>
          <a:p>
            <a:pPr algn="l"/>
            <a:r>
              <a:rPr lang="en-PH" b="1" i="0" dirty="0">
                <a:solidFill>
                  <a:srgbClr val="222222"/>
                </a:solidFill>
                <a:effectLst/>
                <a:latin typeface="-apple-system"/>
              </a:rPr>
              <a:t>Results</a:t>
            </a:r>
          </a:p>
        </p:txBody>
      </p:sp>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a:xfrm>
            <a:off x="1819656" y="1140643"/>
            <a:ext cx="9106010" cy="5260157"/>
          </a:xfrm>
        </p:spPr>
        <p:txBody>
          <a:bodyPr/>
          <a:lstStyle/>
          <a:p>
            <a:r>
              <a:rPr lang="en-US" sz="1800" dirty="0">
                <a:solidFill>
                  <a:srgbClr val="222222"/>
                </a:solidFill>
                <a:latin typeface="-apple-system"/>
              </a:rPr>
              <a:t>Seven clustered counties in central Pennsylvania experienced a similar number of COVID-19 cases per capita through March 23, 2021 . In Centre County, the epidemic surged in the student population early in the fall, when students returned to campus in August 2020, and lagged in all neighboring counties. Throughout the fall of 2020, the outbreak in non-students in Centre County lagged the student outbreak by approximately 7–8 weeks in cumulative reported cases, despite the non-student population size being over four times greater than the student population . Per capita case totals in the student population were greater than all neighboring counties, including the non-student residents of Centre County. Per capita COVID-19 cases were lower among the non-student residents of Centre County than in neighboring counties. </a:t>
            </a:r>
            <a:endParaRPr lang="en-US" sz="1800" dirty="0"/>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29</a:t>
            </a:fld>
            <a:endParaRPr lang="en-US" dirty="0"/>
          </a:p>
        </p:txBody>
      </p:sp>
    </p:spTree>
    <p:extLst>
      <p:ext uri="{BB962C8B-B14F-4D97-AF65-F5344CB8AC3E}">
        <p14:creationId xmlns:p14="http://schemas.microsoft.com/office/powerpoint/2010/main" val="213069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449824" y="649224"/>
            <a:ext cx="5760720" cy="548640"/>
          </a:xfrm>
        </p:spPr>
        <p:txBody>
          <a:bodyPr/>
          <a:lstStyle/>
          <a:p>
            <a:r>
              <a:rPr lang="en-US" dirty="0"/>
              <a:t>abstract</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1300163" y="1457325"/>
            <a:ext cx="9910381" cy="4986338"/>
          </a:xfrm>
        </p:spPr>
        <p:txBody>
          <a:bodyPr/>
          <a:lstStyle/>
          <a:p>
            <a:pPr marL="0" indent="0">
              <a:lnSpc>
                <a:spcPts val="2400"/>
              </a:lnSpc>
              <a:buNone/>
            </a:pPr>
            <a:r>
              <a:rPr lang="en-US" b="0" i="0" dirty="0">
                <a:solidFill>
                  <a:srgbClr val="222222"/>
                </a:solidFill>
                <a:effectLst/>
                <a:latin typeface="-apple-system"/>
              </a:rPr>
              <a:t>Brazil is experiencing the greatest episode of sanitary collapse ever known in the country's history. Therefore, the relevance of this study is highlighted for the scientific advance of the epidemiological behavior of the virus in Brazil, enabling the development of analyses and discussions on the factors that influenced the high rates of contamination by SARS-CoV-2 in the country. Given the above, this study aims to analyze the epidemiological behavior of the COVID-19 contamination curve by epidemiological weeks (EW), in the years 2020-2021, in Brazil. This is an ecological study of time series, prepared using information collected through secondary means. The country of origin of the study is Brazil, and its main theme is the number of people infected during the COVID-19 pandemic, this being the dependent variable of the study.</a:t>
            </a:r>
            <a:endParaRPr lang="en-US" sz="2000" spc="0" dirty="0"/>
          </a:p>
        </p:txBody>
      </p:sp>
    </p:spTree>
    <p:extLst>
      <p:ext uri="{BB962C8B-B14F-4D97-AF65-F5344CB8AC3E}">
        <p14:creationId xmlns:p14="http://schemas.microsoft.com/office/powerpoint/2010/main" val="4213246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472184" y="311085"/>
            <a:ext cx="5157216" cy="650450"/>
          </a:xfrm>
        </p:spPr>
        <p:txBody>
          <a:bodyPr/>
          <a:lstStyle/>
          <a:p>
            <a:pPr algn="l"/>
            <a:r>
              <a:rPr lang="en-PH" b="1" i="0" dirty="0">
                <a:solidFill>
                  <a:srgbClr val="222222"/>
                </a:solidFill>
                <a:effectLst/>
                <a:latin typeface="-apple-system"/>
              </a:rPr>
              <a:t>DISCUSSION</a:t>
            </a:r>
          </a:p>
        </p:txBody>
      </p:sp>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a:xfrm>
            <a:off x="1819656" y="1140643"/>
            <a:ext cx="9106010" cy="5260157"/>
          </a:xfrm>
        </p:spPr>
        <p:txBody>
          <a:bodyPr/>
          <a:lstStyle/>
          <a:p>
            <a:r>
              <a:rPr lang="en-US" sz="1800" dirty="0">
                <a:solidFill>
                  <a:srgbClr val="222222"/>
                </a:solidFill>
                <a:latin typeface="-apple-system"/>
              </a:rPr>
              <a:t>From March 1, 2020 through March 23, 2021, reported county-level COVID-19 cases per capita in Centre County and six neighboring counties were similar, despite high per capita cases in PSU students (1.8–2.8 times the rate in the 6 surrounding counties). Nearly half of the reported cases from Centre County occurred in university students. The outbreak in students was asynchronous with the outbreak in non-students in Centre County and led the reported cases in the non-student residents of Centre County. Other studies of university populations also noted little genomic evidence for spread between student populations with high incidence and surrounding non-student communities19,20. The outbreak in Centre County’s non-students was synchronous with outbreaks in surrounding counties. After subtracting student cases reported by PSU, Centre County reported fewer cases per capita than all neighboring counties.</a:t>
            </a:r>
            <a:endParaRPr lang="en-US" sz="1800" dirty="0"/>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30</a:t>
            </a:fld>
            <a:endParaRPr lang="en-US" dirty="0"/>
          </a:p>
        </p:txBody>
      </p:sp>
    </p:spTree>
    <p:extLst>
      <p:ext uri="{BB962C8B-B14F-4D97-AF65-F5344CB8AC3E}">
        <p14:creationId xmlns:p14="http://schemas.microsoft.com/office/powerpoint/2010/main" val="2490247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33412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449824" y="649224"/>
            <a:ext cx="5760720" cy="548640"/>
          </a:xfrm>
        </p:spPr>
        <p:txBody>
          <a:bodyPr/>
          <a:lstStyle/>
          <a:p>
            <a:r>
              <a:rPr lang="en-US" dirty="0"/>
              <a:t>abstract</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1300163" y="1457325"/>
            <a:ext cx="9910381" cy="4986338"/>
          </a:xfrm>
        </p:spPr>
        <p:txBody>
          <a:bodyPr/>
          <a:lstStyle/>
          <a:p>
            <a:pPr marL="0" indent="0">
              <a:lnSpc>
                <a:spcPts val="2400"/>
              </a:lnSpc>
              <a:buNone/>
            </a:pPr>
            <a:r>
              <a:rPr lang="en-US" b="0" i="0" dirty="0">
                <a:solidFill>
                  <a:srgbClr val="212121"/>
                </a:solidFill>
                <a:effectLst/>
                <a:latin typeface="BlinkMacSystemFont"/>
              </a:rPr>
              <a:t> The data has been analyzed from February 23, 2020, when the first case was confirmed in Brazil, to January 1, 2022. In 2021, the country's graph shows an exponential growth, reaching a peak of approximately 250 new cases per 100,000 inhabitants in the 12th EW. This data represents the highest rate of the pandemic in Brazil, and did not vary significantly for the next twelve weeks. Thus, it was identified that Brazil was severely impacted by the new coronavirus, considering the high rates of confirmed cases of the virus in the country, the low adherence of the population to preventive measures, the late start of mass vaccination in the Brazilian population, and the lack of structure in the health system, which was not appropriately prepared for the high demand generated by COVID-19.</a:t>
            </a:r>
            <a:endParaRPr lang="en-US" sz="2000" spc="0" dirty="0"/>
          </a:p>
        </p:txBody>
      </p:sp>
    </p:spTree>
    <p:extLst>
      <p:ext uri="{BB962C8B-B14F-4D97-AF65-F5344CB8AC3E}">
        <p14:creationId xmlns:p14="http://schemas.microsoft.com/office/powerpoint/2010/main" val="1124110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452391" y="527902"/>
            <a:ext cx="11342995" cy="6080288"/>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125477" y="557501"/>
            <a:ext cx="8110728" cy="705691"/>
          </a:xfrm>
        </p:spPr>
        <p:txBody>
          <a:bodyPr/>
          <a:lstStyle/>
          <a:p>
            <a:r>
              <a:rPr lang="en-US" sz="1800" dirty="0"/>
              <a:t>introduction</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952107" y="1206631"/>
            <a:ext cx="10633435" cy="4939645"/>
          </a:xfrm>
        </p:spPr>
        <p:txBody>
          <a:bodyPr/>
          <a:lstStyle/>
          <a:p>
            <a:pPr marL="0" indent="0">
              <a:lnSpc>
                <a:spcPct val="100000"/>
              </a:lnSpc>
              <a:buNone/>
            </a:pPr>
            <a:r>
              <a:rPr lang="en-US" sz="1200" spc="0" dirty="0">
                <a:latin typeface="Arial" panose="020B0604020202020204" pitchFamily="34" charset="0"/>
                <a:cs typeface="Arial" panose="020B0604020202020204" pitchFamily="34" charset="0"/>
              </a:rPr>
              <a:t>SARS-CoV-2, the virus that causes COVID-19, was first reported in late December 2019 in</a:t>
            </a:r>
          </a:p>
          <a:p>
            <a:pPr marL="0" indent="0">
              <a:lnSpc>
                <a:spcPct val="100000"/>
              </a:lnSpc>
              <a:buNone/>
            </a:pPr>
            <a:r>
              <a:rPr lang="en-US" sz="1200" spc="0" dirty="0">
                <a:latin typeface="Arial" panose="020B0604020202020204" pitchFamily="34" charset="0"/>
                <a:cs typeface="Arial" panose="020B0604020202020204" pitchFamily="34" charset="0"/>
              </a:rPr>
              <a:t>Wuhan, Hubei Province, China, but soon spread to other countries. In addition to the rapid</a:t>
            </a:r>
          </a:p>
          <a:p>
            <a:pPr marL="0" indent="0">
              <a:lnSpc>
                <a:spcPct val="100000"/>
              </a:lnSpc>
              <a:buNone/>
            </a:pPr>
            <a:r>
              <a:rPr lang="en-US" sz="1200" spc="0" dirty="0">
                <a:latin typeface="Arial" panose="020B0604020202020204" pitchFamily="34" charset="0"/>
                <a:cs typeface="Arial" panose="020B0604020202020204" pitchFamily="34" charset="0"/>
              </a:rPr>
              <a:t>spread, the virulence of the new coronavirus led the World Health Organization (WHO) to</a:t>
            </a:r>
          </a:p>
          <a:p>
            <a:pPr marL="0" indent="0">
              <a:lnSpc>
                <a:spcPct val="100000"/>
              </a:lnSpc>
              <a:buNone/>
            </a:pPr>
            <a:r>
              <a:rPr lang="en-US" sz="1200" spc="0" dirty="0">
                <a:latin typeface="Arial" panose="020B0604020202020204" pitchFamily="34" charset="0"/>
                <a:cs typeface="Arial" panose="020B0604020202020204" pitchFamily="34" charset="0"/>
              </a:rPr>
              <a:t>declare the outbreak a public health emergency of international concern and subsequently a</a:t>
            </a:r>
          </a:p>
          <a:p>
            <a:pPr marL="0" indent="0">
              <a:lnSpc>
                <a:spcPct val="100000"/>
              </a:lnSpc>
              <a:buNone/>
            </a:pPr>
            <a:r>
              <a:rPr lang="en-US" sz="1200" spc="0" dirty="0">
                <a:latin typeface="Arial" panose="020B0604020202020204" pitchFamily="34" charset="0"/>
                <a:cs typeface="Arial" panose="020B0604020202020204" pitchFamily="34" charset="0"/>
              </a:rPr>
              <a:t>pandemic on March 11, 2020 [1,2].</a:t>
            </a:r>
          </a:p>
          <a:p>
            <a:pPr marL="0" indent="0">
              <a:lnSpc>
                <a:spcPct val="100000"/>
              </a:lnSpc>
              <a:buNone/>
            </a:pPr>
            <a:endParaRPr lang="en-US" sz="1200" spc="0" dirty="0">
              <a:latin typeface="Arial" panose="020B0604020202020204" pitchFamily="34" charset="0"/>
              <a:cs typeface="Arial" panose="020B0604020202020204" pitchFamily="34" charset="0"/>
            </a:endParaRPr>
          </a:p>
          <a:p>
            <a:pPr marL="0" indent="0">
              <a:lnSpc>
                <a:spcPct val="100000"/>
              </a:lnSpc>
              <a:buNone/>
            </a:pPr>
            <a:r>
              <a:rPr lang="en-US" sz="1200" spc="0" dirty="0">
                <a:latin typeface="Arial" panose="020B0604020202020204" pitchFamily="34" charset="0"/>
                <a:cs typeface="Arial" panose="020B0604020202020204" pitchFamily="34" charset="0"/>
              </a:rPr>
              <a:t>COVID-19 mainly causes respiratory symptoms, which can progress to pneumonia, and it</a:t>
            </a:r>
          </a:p>
          <a:p>
            <a:pPr marL="0" indent="0">
              <a:lnSpc>
                <a:spcPct val="100000"/>
              </a:lnSpc>
              <a:buNone/>
            </a:pPr>
            <a:r>
              <a:rPr lang="en-US" sz="1200" spc="0" dirty="0">
                <a:latin typeface="Arial" panose="020B0604020202020204" pitchFamily="34" charset="0"/>
                <a:cs typeface="Arial" panose="020B0604020202020204" pitchFamily="34" charset="0"/>
              </a:rPr>
              <a:t>also leads to other systemic complications, such as cardiovascular, metabolic, and renal </a:t>
            </a:r>
            <a:r>
              <a:rPr lang="en-US" sz="1200" spc="0" dirty="0" err="1">
                <a:latin typeface="Arial" panose="020B0604020202020204" pitchFamily="34" charset="0"/>
                <a:cs typeface="Arial" panose="020B0604020202020204" pitchFamily="34" charset="0"/>
              </a:rPr>
              <a:t>complications</a:t>
            </a:r>
            <a:r>
              <a:rPr lang="en-US" sz="1200" spc="0" dirty="0">
                <a:latin typeface="Arial" panose="020B0604020202020204" pitchFamily="34" charset="0"/>
                <a:cs typeface="Arial" panose="020B0604020202020204" pitchFamily="34" charset="0"/>
              </a:rPr>
              <a:t>.</a:t>
            </a:r>
          </a:p>
          <a:p>
            <a:pPr marL="0" indent="0">
              <a:lnSpc>
                <a:spcPct val="100000"/>
              </a:lnSpc>
              <a:buNone/>
            </a:pPr>
            <a:r>
              <a:rPr lang="en-US" sz="1200" spc="0" dirty="0">
                <a:latin typeface="Arial" panose="020B0604020202020204" pitchFamily="34" charset="0"/>
                <a:cs typeface="Arial" panose="020B0604020202020204" pitchFamily="34" charset="0"/>
              </a:rPr>
              <a:t> In addition, many patients require hospitalization and, in some cases, intensive care.</a:t>
            </a:r>
          </a:p>
          <a:p>
            <a:pPr marL="0" indent="0">
              <a:lnSpc>
                <a:spcPct val="100000"/>
              </a:lnSpc>
              <a:buNone/>
            </a:pPr>
            <a:endParaRPr lang="en-US" sz="1200" spc="0" dirty="0">
              <a:latin typeface="Arial" panose="020B0604020202020204" pitchFamily="34" charset="0"/>
              <a:cs typeface="Arial" panose="020B0604020202020204" pitchFamily="34" charset="0"/>
            </a:endParaRPr>
          </a:p>
          <a:p>
            <a:pPr marL="0" indent="0">
              <a:lnSpc>
                <a:spcPct val="100000"/>
              </a:lnSpc>
              <a:buNone/>
            </a:pPr>
            <a:r>
              <a:rPr lang="en-US" sz="1200" spc="0" dirty="0">
                <a:latin typeface="Arial" panose="020B0604020202020204" pitchFamily="34" charset="0"/>
                <a:cs typeface="Arial" panose="020B0604020202020204" pitchFamily="34" charset="0"/>
              </a:rPr>
              <a:t>COVID-19 has already spread throughout the world, impacting nearly 190 countries, with</a:t>
            </a:r>
          </a:p>
          <a:p>
            <a:pPr marL="0" indent="0">
              <a:lnSpc>
                <a:spcPct val="100000"/>
              </a:lnSpc>
              <a:buNone/>
            </a:pPr>
            <a:r>
              <a:rPr lang="en-US" sz="1200" spc="0" dirty="0">
                <a:latin typeface="Arial" panose="020B0604020202020204" pitchFamily="34" charset="0"/>
                <a:cs typeface="Arial" panose="020B0604020202020204" pitchFamily="34" charset="0"/>
              </a:rPr>
              <a:t>the highest incidence across America, Europe, and Southeast Asia. According to the data from</a:t>
            </a:r>
          </a:p>
          <a:p>
            <a:pPr marL="0" indent="0">
              <a:lnSpc>
                <a:spcPct val="100000"/>
              </a:lnSpc>
              <a:buNone/>
            </a:pPr>
            <a:r>
              <a:rPr lang="en-US" sz="1200" spc="0" dirty="0">
                <a:latin typeface="Arial" panose="020B0604020202020204" pitchFamily="34" charset="0"/>
                <a:cs typeface="Arial" panose="020B0604020202020204" pitchFamily="34" charset="0"/>
              </a:rPr>
              <a:t>the dashboard on COVID-19, developed and managed by Johns Hopkins University (2022), as</a:t>
            </a:r>
          </a:p>
          <a:p>
            <a:pPr marL="0" indent="0">
              <a:lnSpc>
                <a:spcPct val="100000"/>
              </a:lnSpc>
              <a:buNone/>
            </a:pPr>
            <a:r>
              <a:rPr lang="en-US" sz="1200" spc="0" dirty="0">
                <a:latin typeface="Arial" panose="020B0604020202020204" pitchFamily="34" charset="0"/>
                <a:cs typeface="Arial" panose="020B0604020202020204" pitchFamily="34" charset="0"/>
              </a:rPr>
              <a:t>of February 22, 2022, the new coronavirus had infected 427,358,056 people and led to the</a:t>
            </a:r>
          </a:p>
          <a:p>
            <a:pPr marL="0" indent="0">
              <a:lnSpc>
                <a:spcPct val="100000"/>
              </a:lnSpc>
              <a:buNone/>
            </a:pPr>
            <a:r>
              <a:rPr lang="en-US" sz="1200" spc="0" dirty="0">
                <a:latin typeface="Arial" panose="020B0604020202020204" pitchFamily="34" charset="0"/>
                <a:cs typeface="Arial" panose="020B0604020202020204" pitchFamily="34" charset="0"/>
              </a:rPr>
              <a:t>death of 5,904,723 people, worldwide [4].</a:t>
            </a:r>
          </a:p>
          <a:p>
            <a:pPr marL="0" indent="0">
              <a:lnSpc>
                <a:spcPct val="100000"/>
              </a:lnSpc>
              <a:buNone/>
            </a:pPr>
            <a:endParaRPr lang="en-US" sz="1200" spc="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0468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pPr algn="l"/>
            <a:r>
              <a:rPr lang="en-US" sz="2800" b="1" i="0" dirty="0">
                <a:solidFill>
                  <a:srgbClr val="222222"/>
                </a:solidFill>
                <a:effectLst/>
                <a:latin typeface="-apple-system"/>
              </a:rPr>
              <a:t>MATERIALS AND Methods</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7" name="Content Placeholder 6">
            <a:extLst>
              <a:ext uri="{FF2B5EF4-FFF2-40B4-BE49-F238E27FC236}">
                <a16:creationId xmlns:a16="http://schemas.microsoft.com/office/drawing/2014/main" id="{E8EBFCA7-5BAD-65E8-A8E9-7F3F3118A48F}"/>
              </a:ext>
            </a:extLst>
          </p:cNvPr>
          <p:cNvSpPr>
            <a:spLocks noGrp="1"/>
          </p:cNvSpPr>
          <p:nvPr>
            <p:ph idx="1"/>
          </p:nvPr>
        </p:nvSpPr>
        <p:spPr>
          <a:xfrm>
            <a:off x="1188720" y="1463699"/>
            <a:ext cx="9829800" cy="4635442"/>
          </a:xfrm>
        </p:spPr>
        <p:txBody>
          <a:bodyPr/>
          <a:lstStyle/>
          <a:p>
            <a:pPr marL="0" indent="0" algn="l">
              <a:buNone/>
            </a:pPr>
            <a:r>
              <a:rPr lang="en-US" sz="2000" b="0" i="0" dirty="0">
                <a:solidFill>
                  <a:srgbClr val="222222"/>
                </a:solidFill>
                <a:effectLst/>
                <a:latin typeface="-apple-system"/>
              </a:rPr>
              <a:t>This research is an ecological study of time series, prepared using information collected</a:t>
            </a:r>
          </a:p>
          <a:p>
            <a:pPr marL="0" indent="0" algn="l">
              <a:buNone/>
            </a:pPr>
            <a:r>
              <a:rPr lang="en-US" sz="2000" b="0" i="0" dirty="0">
                <a:solidFill>
                  <a:srgbClr val="222222"/>
                </a:solidFill>
                <a:effectLst/>
                <a:latin typeface="-apple-system"/>
              </a:rPr>
              <a:t>through secondary means. The country of origin of the study is Brazil, and its main theme is</a:t>
            </a:r>
          </a:p>
          <a:p>
            <a:pPr marL="0" indent="0" algn="l">
              <a:buNone/>
            </a:pPr>
            <a:r>
              <a:rPr lang="en-US" sz="2000" b="0" i="0" dirty="0">
                <a:solidFill>
                  <a:srgbClr val="222222"/>
                </a:solidFill>
                <a:effectLst/>
                <a:latin typeface="-apple-system"/>
              </a:rPr>
              <a:t>the number of people infected during the COVID-19 pandemic, this being the dependent variable of the study. The data from February 23, 2020, when the first case was confirmed in Brazil,</a:t>
            </a:r>
          </a:p>
          <a:p>
            <a:pPr marL="0" indent="0" algn="l">
              <a:buNone/>
            </a:pPr>
            <a:r>
              <a:rPr lang="en-US" sz="2000" b="0" i="0" dirty="0">
                <a:solidFill>
                  <a:srgbClr val="222222"/>
                </a:solidFill>
                <a:effectLst/>
                <a:latin typeface="-apple-system"/>
              </a:rPr>
              <a:t>to January 1, 2022, was analyzed. The standardization of the period occurred by epidemiological weeks (EW), from the 9th EW of 2020 to the 53rd EW of 2021. The territory was analyzed</a:t>
            </a:r>
          </a:p>
          <a:p>
            <a:pPr marL="0" indent="0" algn="l">
              <a:buNone/>
            </a:pPr>
            <a:r>
              <a:rPr lang="en-US" sz="2000" b="0" i="0" dirty="0">
                <a:solidFill>
                  <a:srgbClr val="222222"/>
                </a:solidFill>
                <a:effectLst/>
                <a:latin typeface="-apple-system"/>
              </a:rPr>
              <a:t>considering the regions of Brazil, which show different dates of confirmation of the first case</a:t>
            </a:r>
          </a:p>
          <a:p>
            <a:pPr marL="0" indent="0" algn="l">
              <a:buNone/>
            </a:pPr>
            <a:r>
              <a:rPr lang="en-US" sz="2000" b="0" i="0" dirty="0">
                <a:solidFill>
                  <a:srgbClr val="222222"/>
                </a:solidFill>
                <a:effectLst/>
                <a:latin typeface="-apple-system"/>
              </a:rPr>
              <a:t>of infection.</a:t>
            </a:r>
          </a:p>
          <a:p>
            <a:pPr marL="0" indent="0" algn="l">
              <a:buNone/>
            </a:pPr>
            <a:r>
              <a:rPr lang="en-US" sz="2000" b="0" i="0" dirty="0">
                <a:solidFill>
                  <a:srgbClr val="222222"/>
                </a:solidFill>
                <a:effectLst/>
                <a:latin typeface="-apple-system"/>
              </a:rPr>
              <a:t>The data was collected on January 19, 2022, from a website designed by the Brazilian Ministry of Health to disseminate the COVID-19 information, which is updated daily and can be</a:t>
            </a:r>
          </a:p>
          <a:p>
            <a:pPr marL="0" indent="0" algn="l">
              <a:buNone/>
            </a:pPr>
            <a:r>
              <a:rPr lang="en-US" sz="2000" b="0" i="0" dirty="0">
                <a:solidFill>
                  <a:srgbClr val="222222"/>
                </a:solidFill>
                <a:effectLst/>
                <a:latin typeface="-apple-system"/>
              </a:rPr>
              <a:t>easily accessed via &lt;https://covid.saude.gov.br/&gt;.</a:t>
            </a:r>
          </a:p>
        </p:txBody>
      </p:sp>
    </p:spTree>
    <p:extLst>
      <p:ext uri="{BB962C8B-B14F-4D97-AF65-F5344CB8AC3E}">
        <p14:creationId xmlns:p14="http://schemas.microsoft.com/office/powerpoint/2010/main" val="88161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pPr algn="l"/>
            <a:r>
              <a:rPr lang="en-US" sz="2800" b="1" i="0" dirty="0">
                <a:solidFill>
                  <a:srgbClr val="222222"/>
                </a:solidFill>
                <a:effectLst/>
                <a:latin typeface="-apple-system"/>
              </a:rPr>
              <a:t>MATERIALS AND Methods</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7" name="Content Placeholder 6">
            <a:extLst>
              <a:ext uri="{FF2B5EF4-FFF2-40B4-BE49-F238E27FC236}">
                <a16:creationId xmlns:a16="http://schemas.microsoft.com/office/drawing/2014/main" id="{E8EBFCA7-5BAD-65E8-A8E9-7F3F3118A48F}"/>
              </a:ext>
            </a:extLst>
          </p:cNvPr>
          <p:cNvSpPr>
            <a:spLocks noGrp="1"/>
          </p:cNvSpPr>
          <p:nvPr>
            <p:ph idx="1"/>
          </p:nvPr>
        </p:nvSpPr>
        <p:spPr>
          <a:xfrm>
            <a:off x="1188720" y="1463699"/>
            <a:ext cx="9829800" cy="4635442"/>
          </a:xfrm>
        </p:spPr>
        <p:txBody>
          <a:bodyPr/>
          <a:lstStyle/>
          <a:p>
            <a:pPr marL="0" indent="0" algn="l">
              <a:buNone/>
            </a:pPr>
            <a:r>
              <a:rPr lang="en-US" sz="2000" b="0" i="0" dirty="0">
                <a:solidFill>
                  <a:srgbClr val="222222"/>
                </a:solidFill>
                <a:effectLst/>
                <a:latin typeface="-apple-system"/>
              </a:rPr>
              <a:t>For a better reading of the dependent variable, the morbidity rate due to SARS-COV-2 was</a:t>
            </a:r>
          </a:p>
          <a:p>
            <a:pPr marL="0" indent="0" algn="l">
              <a:buNone/>
            </a:pPr>
            <a:r>
              <a:rPr lang="en-US" sz="2000" b="0" i="0" dirty="0">
                <a:solidFill>
                  <a:srgbClr val="222222"/>
                </a:solidFill>
                <a:effectLst/>
                <a:latin typeface="-apple-system"/>
              </a:rPr>
              <a:t>calculated, in which the number of infected people was divided by the number of inhabitants</a:t>
            </a:r>
          </a:p>
          <a:p>
            <a:pPr marL="0" indent="0" algn="l">
              <a:buNone/>
            </a:pPr>
            <a:r>
              <a:rPr lang="en-US" sz="2000" b="0" i="0" dirty="0">
                <a:solidFill>
                  <a:srgbClr val="222222"/>
                </a:solidFill>
                <a:effectLst/>
                <a:latin typeface="-apple-system"/>
              </a:rPr>
              <a:t>and then multiplied by 100,000 (1). Furthermore, the independent variable for the research</a:t>
            </a:r>
          </a:p>
          <a:p>
            <a:pPr marL="0" indent="0" algn="l">
              <a:buNone/>
            </a:pPr>
            <a:r>
              <a:rPr lang="en-US" sz="2000" b="0" i="0" dirty="0">
                <a:solidFill>
                  <a:srgbClr val="222222"/>
                </a:solidFill>
                <a:effectLst/>
                <a:latin typeface="-apple-system"/>
              </a:rPr>
              <a:t>was the epidemiological weeks.</a:t>
            </a:r>
          </a:p>
          <a:p>
            <a:pPr marL="0" indent="0" algn="l">
              <a:buNone/>
            </a:pPr>
            <a:endParaRPr lang="en-US" sz="2000" b="0" i="0" dirty="0">
              <a:solidFill>
                <a:srgbClr val="222222"/>
              </a:solidFill>
              <a:effectLst/>
              <a:latin typeface="-apple-system"/>
            </a:endParaRPr>
          </a:p>
          <a:p>
            <a:pPr marL="0" indent="0" algn="l">
              <a:buNone/>
            </a:pPr>
            <a:r>
              <a:rPr lang="en-US" sz="2000" b="0" i="0" dirty="0">
                <a:solidFill>
                  <a:srgbClr val="222222"/>
                </a:solidFill>
                <a:effectLst/>
                <a:latin typeface="-apple-system"/>
              </a:rPr>
              <a:t>M = (Morbidity by COVID- 19)/Population X 100, 000</a:t>
            </a:r>
          </a:p>
        </p:txBody>
      </p:sp>
    </p:spTree>
    <p:extLst>
      <p:ext uri="{BB962C8B-B14F-4D97-AF65-F5344CB8AC3E}">
        <p14:creationId xmlns:p14="http://schemas.microsoft.com/office/powerpoint/2010/main" val="3468951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472184" y="311085"/>
            <a:ext cx="5157216" cy="650450"/>
          </a:xfrm>
        </p:spPr>
        <p:txBody>
          <a:bodyPr/>
          <a:lstStyle/>
          <a:p>
            <a:pPr algn="l"/>
            <a:r>
              <a:rPr lang="en-PH" b="1" i="0" dirty="0">
                <a:solidFill>
                  <a:srgbClr val="222222"/>
                </a:solidFill>
                <a:effectLst/>
                <a:latin typeface="-apple-system"/>
              </a:rPr>
              <a:t>Results</a:t>
            </a:r>
          </a:p>
        </p:txBody>
      </p:sp>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a:xfrm>
            <a:off x="1819656" y="1140643"/>
            <a:ext cx="9106010" cy="5260157"/>
          </a:xfrm>
        </p:spPr>
        <p:txBody>
          <a:bodyPr/>
          <a:lstStyle/>
          <a:p>
            <a:r>
              <a:rPr lang="en-US" sz="1800" dirty="0">
                <a:solidFill>
                  <a:srgbClr val="222222"/>
                </a:solidFill>
                <a:latin typeface="-apple-system"/>
              </a:rPr>
              <a:t>the synthesis of data achieved through linear regression of</a:t>
            </a:r>
          </a:p>
          <a:p>
            <a:r>
              <a:rPr lang="en-US" sz="1800" dirty="0">
                <a:solidFill>
                  <a:srgbClr val="222222"/>
                </a:solidFill>
                <a:latin typeface="-apple-system"/>
              </a:rPr>
              <a:t>COVID-19 cases in Brazil organized by epidemiological weeks (EW), from 2020 and 2021,</a:t>
            </a:r>
          </a:p>
          <a:p>
            <a:r>
              <a:rPr lang="en-US" sz="1800" dirty="0">
                <a:solidFill>
                  <a:srgbClr val="222222"/>
                </a:solidFill>
                <a:latin typeface="-apple-system"/>
              </a:rPr>
              <a:t>respectively. Thus, Table 1 shows the presence of four </a:t>
            </a:r>
            <a:r>
              <a:rPr lang="en-US" sz="1800" dirty="0" err="1">
                <a:solidFill>
                  <a:srgbClr val="222222"/>
                </a:solidFill>
                <a:latin typeface="-apple-system"/>
              </a:rPr>
              <a:t>Joinpoints</a:t>
            </a:r>
            <a:r>
              <a:rPr lang="en-US" sz="1800" dirty="0">
                <a:solidFill>
                  <a:srgbClr val="222222"/>
                </a:solidFill>
                <a:latin typeface="-apple-system"/>
              </a:rPr>
              <a:t> in Brazil and most of its</a:t>
            </a:r>
          </a:p>
          <a:p>
            <a:r>
              <a:rPr lang="en-US" sz="1800" dirty="0">
                <a:solidFill>
                  <a:srgbClr val="222222"/>
                </a:solidFill>
                <a:latin typeface="-apple-system"/>
              </a:rPr>
              <a:t>regions, except Midwest that had five. In addition, Brazil presents all APCs with statistical </a:t>
            </a:r>
            <a:r>
              <a:rPr lang="en-US" sz="1800" dirty="0" err="1">
                <a:solidFill>
                  <a:srgbClr val="222222"/>
                </a:solidFill>
                <a:latin typeface="-apple-system"/>
              </a:rPr>
              <a:t>relevance</a:t>
            </a:r>
            <a:r>
              <a:rPr lang="en-US" sz="1800" dirty="0">
                <a:solidFill>
                  <a:srgbClr val="222222"/>
                </a:solidFill>
                <a:latin typeface="-apple-system"/>
              </a:rPr>
              <a:t>, totaling five, including the Southeast, but the other regions have four. Meanwhile, from</a:t>
            </a:r>
          </a:p>
          <a:p>
            <a:r>
              <a:rPr lang="en-US" sz="1800" dirty="0">
                <a:solidFill>
                  <a:srgbClr val="222222"/>
                </a:solidFill>
                <a:latin typeface="-apple-system"/>
              </a:rPr>
              <a:t>the AAPC perspective, the Midwest region presents the most inconstancy in the numbers of</a:t>
            </a:r>
          </a:p>
          <a:p>
            <a:r>
              <a:rPr lang="en-US" sz="1800" dirty="0">
                <a:solidFill>
                  <a:srgbClr val="222222"/>
                </a:solidFill>
                <a:latin typeface="-apple-system"/>
              </a:rPr>
              <a:t>infected while the Southeast presents the most constancy</a:t>
            </a:r>
          </a:p>
          <a:p>
            <a:r>
              <a:rPr lang="en-US" sz="1800" dirty="0">
                <a:latin typeface="-apple-system"/>
              </a:rPr>
              <a:t>In this sense, the quick dissemination of the virus caused a collapse in the world health </a:t>
            </a:r>
            <a:r>
              <a:rPr lang="en-US" sz="1800" dirty="0" err="1">
                <a:latin typeface="-apple-system"/>
              </a:rPr>
              <a:t>system</a:t>
            </a:r>
            <a:r>
              <a:rPr lang="en-US" sz="1800" dirty="0">
                <a:latin typeface="-apple-system"/>
              </a:rPr>
              <a:t>, especially in underdeveloped countries like Brazil. Therefore, during the pandemic, </a:t>
            </a:r>
            <a:r>
              <a:rPr lang="en-US" sz="1800" dirty="0" err="1">
                <a:latin typeface="-apple-system"/>
              </a:rPr>
              <a:t>particularly</a:t>
            </a:r>
            <a:r>
              <a:rPr lang="en-US" sz="1800" dirty="0">
                <a:latin typeface="-apple-system"/>
              </a:rPr>
              <a:t> during the morbidity and mortality peaks of COVID-19, the lack of supplies, beds,</a:t>
            </a:r>
          </a:p>
          <a:p>
            <a:r>
              <a:rPr lang="en-US" sz="1800" dirty="0">
                <a:latin typeface="-apple-system"/>
              </a:rPr>
              <a:t>equipment, and skilled labor, became a common problem worldwide.</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Tree>
    <p:extLst>
      <p:ext uri="{BB962C8B-B14F-4D97-AF65-F5344CB8AC3E}">
        <p14:creationId xmlns:p14="http://schemas.microsoft.com/office/powerpoint/2010/main" val="421941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472184" y="311085"/>
            <a:ext cx="5157216" cy="650450"/>
          </a:xfrm>
        </p:spPr>
        <p:txBody>
          <a:bodyPr/>
          <a:lstStyle/>
          <a:p>
            <a:pPr algn="l"/>
            <a:r>
              <a:rPr lang="en-PH" b="1" i="0" dirty="0">
                <a:solidFill>
                  <a:srgbClr val="222222"/>
                </a:solidFill>
                <a:effectLst/>
                <a:latin typeface="-apple-system"/>
              </a:rPr>
              <a:t>DISCUSSION</a:t>
            </a:r>
          </a:p>
        </p:txBody>
      </p:sp>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a:xfrm>
            <a:off x="1819656" y="1140643"/>
            <a:ext cx="9106010" cy="5260157"/>
          </a:xfrm>
        </p:spPr>
        <p:txBody>
          <a:bodyPr/>
          <a:lstStyle/>
          <a:p>
            <a:r>
              <a:rPr lang="en-US" sz="1600" dirty="0">
                <a:solidFill>
                  <a:srgbClr val="222222"/>
                </a:solidFill>
                <a:latin typeface="-apple-system"/>
              </a:rPr>
              <a:t>In the year 2020, health professionals and researchers in the field faced a challenging scenario</a:t>
            </a:r>
          </a:p>
          <a:p>
            <a:r>
              <a:rPr lang="en-US" sz="1600" dirty="0">
                <a:solidFill>
                  <a:srgbClr val="222222"/>
                </a:solidFill>
                <a:latin typeface="-apple-system"/>
              </a:rPr>
              <a:t>due to the high rate of COVID-19 infection, considering that this was a recent disease and</a:t>
            </a:r>
          </a:p>
          <a:p>
            <a:r>
              <a:rPr lang="en-US" sz="1600" dirty="0">
                <a:solidFill>
                  <a:srgbClr val="222222"/>
                </a:solidFill>
                <a:latin typeface="-apple-system"/>
              </a:rPr>
              <a:t>with incipient studies on transmissibility pattern, infectivity, lethality, and mortality, without</a:t>
            </a:r>
          </a:p>
          <a:p>
            <a:r>
              <a:rPr lang="en-US" sz="1600" dirty="0">
                <a:solidFill>
                  <a:srgbClr val="222222"/>
                </a:solidFill>
                <a:latin typeface="-apple-system"/>
              </a:rPr>
              <a:t>specific and effective vaccines and drugs to treat the virus [8].</a:t>
            </a:r>
          </a:p>
          <a:p>
            <a:r>
              <a:rPr lang="en-US" sz="1600" dirty="0">
                <a:solidFill>
                  <a:srgbClr val="222222"/>
                </a:solidFill>
                <a:latin typeface="-apple-system"/>
              </a:rPr>
              <a:t>Knowing that this virus spreads mainly by droplets and aerosols expelled by the respiratory</a:t>
            </a:r>
          </a:p>
          <a:p>
            <a:r>
              <a:rPr lang="en-US" sz="1600" dirty="0">
                <a:solidFill>
                  <a:srgbClr val="222222"/>
                </a:solidFill>
                <a:latin typeface="-apple-system"/>
              </a:rPr>
              <a:t>tract, measures to prevent and contain the virus were adopted, such as hand sanitation; social</a:t>
            </a:r>
          </a:p>
          <a:p>
            <a:r>
              <a:rPr lang="en-US" sz="1600" dirty="0">
                <a:solidFill>
                  <a:srgbClr val="222222"/>
                </a:solidFill>
                <a:latin typeface="-apple-system"/>
              </a:rPr>
              <a:t>distancing; cancellation of events and closure of public and private institutions; allowing </a:t>
            </a:r>
            <a:r>
              <a:rPr lang="en-US" sz="1600" dirty="0" err="1">
                <a:solidFill>
                  <a:srgbClr val="222222"/>
                </a:solidFill>
                <a:latin typeface="-apple-system"/>
              </a:rPr>
              <a:t>operation</a:t>
            </a:r>
            <a:r>
              <a:rPr lang="en-US" sz="1600" dirty="0">
                <a:solidFill>
                  <a:srgbClr val="222222"/>
                </a:solidFill>
                <a:latin typeface="-apple-system"/>
              </a:rPr>
              <a:t> of only essential activities, such as hospitals, pharmacies and supermarkets; and </a:t>
            </a:r>
            <a:r>
              <a:rPr lang="en-US" sz="1600" dirty="0" err="1">
                <a:solidFill>
                  <a:srgbClr val="222222"/>
                </a:solidFill>
                <a:latin typeface="-apple-system"/>
              </a:rPr>
              <a:t>recommended</a:t>
            </a:r>
            <a:r>
              <a:rPr lang="en-US" sz="1600" dirty="0">
                <a:solidFill>
                  <a:srgbClr val="222222"/>
                </a:solidFill>
                <a:latin typeface="-apple-system"/>
              </a:rPr>
              <a:t> quarantine of the infected persons and their close contacts. [9]. The use of masks was</a:t>
            </a:r>
          </a:p>
          <a:p>
            <a:r>
              <a:rPr lang="en-US" sz="1600" dirty="0">
                <a:solidFill>
                  <a:srgbClr val="222222"/>
                </a:solidFill>
                <a:latin typeface="-apple-system"/>
              </a:rPr>
              <a:t>not recommended at that time, as there were not enough studies proving their effectiveness in preventing the coronavirus [10].</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Tree>
    <p:extLst>
      <p:ext uri="{BB962C8B-B14F-4D97-AF65-F5344CB8AC3E}">
        <p14:creationId xmlns:p14="http://schemas.microsoft.com/office/powerpoint/2010/main" val="2093794474"/>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{9D66E8B3-0573-45C1-BD9A-0115884CD004}tf67061901_win32</Template>
  <TotalTime>70</TotalTime>
  <Words>3975</Words>
  <Application>Microsoft Office PowerPoint</Application>
  <PresentationFormat>Widescreen</PresentationFormat>
  <Paragraphs>181</Paragraphs>
  <Slides>31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-apple-system</vt:lpstr>
      <vt:lpstr>Arial</vt:lpstr>
      <vt:lpstr>BlinkMacSystemFont</vt:lpstr>
      <vt:lpstr>Book Antiqua</vt:lpstr>
      <vt:lpstr>Calibri</vt:lpstr>
      <vt:lpstr>Cambria Math</vt:lpstr>
      <vt:lpstr>Corbel-Bold</vt:lpstr>
      <vt:lpstr>Daytona Condensed Light</vt:lpstr>
      <vt:lpstr>Posterama</vt:lpstr>
      <vt:lpstr>Office Theme</vt:lpstr>
      <vt:lpstr>TIME SERIES ANALYSIS</vt:lpstr>
      <vt:lpstr>Epidemiological behavior of the COVID-19 contamination curve in Brazil: Time-series analysis</vt:lpstr>
      <vt:lpstr>abstract</vt:lpstr>
      <vt:lpstr>abstract</vt:lpstr>
      <vt:lpstr>introduction</vt:lpstr>
      <vt:lpstr>MATERIALS AND Methods</vt:lpstr>
      <vt:lpstr>MATERIALS AND Methods</vt:lpstr>
      <vt:lpstr>Results</vt:lpstr>
      <vt:lpstr>DISCUSSION</vt:lpstr>
      <vt:lpstr>Conclusion</vt:lpstr>
      <vt:lpstr>Conclusion</vt:lpstr>
      <vt:lpstr>Complexity synchronization: a measure of interaction between the brain, heart and lungs</vt:lpstr>
      <vt:lpstr>abstract</vt:lpstr>
      <vt:lpstr>introduction</vt:lpstr>
      <vt:lpstr>PowerPoint Presentation</vt:lpstr>
      <vt:lpstr>Synchronization and information exchange</vt:lpstr>
      <vt:lpstr>Methods</vt:lpstr>
      <vt:lpstr>Results</vt:lpstr>
      <vt:lpstr>Results</vt:lpstr>
      <vt:lpstr>DISCUSSION</vt:lpstr>
      <vt:lpstr>Conclusion</vt:lpstr>
      <vt:lpstr>PowerPoint Presentation</vt:lpstr>
      <vt:lpstr>Complexity synchronization: a measure of interaction between the brain, heart and lungs</vt:lpstr>
      <vt:lpstr>abstract</vt:lpstr>
      <vt:lpstr>introduction</vt:lpstr>
      <vt:lpstr>PowerPoint Presentation</vt:lpstr>
      <vt:lpstr>Methods</vt:lpstr>
      <vt:lpstr>PowerPoint Presentation</vt:lpstr>
      <vt:lpstr>Results</vt:lpstr>
      <vt:lpstr>DISCUSSION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dc:title>
  <dc:creator>Leonard Dwight Soledad</dc:creator>
  <cp:lastModifiedBy>Redeemtor</cp:lastModifiedBy>
  <cp:revision>2</cp:revision>
  <dcterms:created xsi:type="dcterms:W3CDTF">2023-07-26T18:05:14Z</dcterms:created>
  <dcterms:modified xsi:type="dcterms:W3CDTF">2023-07-27T04:53:56Z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