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1" r:id="rId6"/>
  </p:sldIdLst>
  <p:sldSz cx="9144000" cy="5143500" type="screen16x9"/>
  <p:notesSz cx="6858000" cy="9144000"/>
  <p:embeddedFontLst>
    <p:embeddedFont>
      <p:font typeface="Merriweather" panose="020B0604020202020204" pitchFamily="2" charset="0"/>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f627bba1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f627bba1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f627bba1e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f627bba1e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f627bba1e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f627bba1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ctrTitle" idx="4294967295"/>
          </p:nvPr>
        </p:nvSpPr>
        <p:spPr>
          <a:xfrm>
            <a:off x="1022050" y="951700"/>
            <a:ext cx="7514400" cy="183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20" b="1">
                <a:solidFill>
                  <a:srgbClr val="660000"/>
                </a:solidFill>
                <a:latin typeface="Merriweather"/>
                <a:ea typeface="Merriweather"/>
                <a:cs typeface="Merriweather"/>
                <a:sym typeface="Merriweather"/>
              </a:rPr>
              <a:t>Networking and Communications Association</a:t>
            </a:r>
            <a:endParaRPr sz="3120" b="1">
              <a:solidFill>
                <a:srgbClr val="660000"/>
              </a:solidFill>
              <a:latin typeface="Merriweather"/>
              <a:ea typeface="Merriweather"/>
              <a:cs typeface="Merriweather"/>
              <a:sym typeface="Merriweather"/>
            </a:endParaRPr>
          </a:p>
        </p:txBody>
      </p:sp>
      <p:sp>
        <p:nvSpPr>
          <p:cNvPr id="64" name="Google Shape;64;p13"/>
          <p:cNvSpPr txBox="1">
            <a:spLocks noGrp="1"/>
          </p:cNvSpPr>
          <p:nvPr>
            <p:ph type="subTitle" idx="4294967295"/>
          </p:nvPr>
        </p:nvSpPr>
        <p:spPr>
          <a:xfrm>
            <a:off x="525027" y="3863200"/>
            <a:ext cx="5783400" cy="909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500" b="1" i="1">
                <a:solidFill>
                  <a:srgbClr val="000000"/>
                </a:solidFill>
                <a:latin typeface="Merriweather"/>
                <a:ea typeface="Merriweather"/>
                <a:cs typeface="Merriweather"/>
                <a:sym typeface="Merriweather"/>
              </a:rPr>
              <a:t>Department of Networking and Communications</a:t>
            </a:r>
            <a:endParaRPr sz="1500" b="1" i="1">
              <a:solidFill>
                <a:srgbClr val="000000"/>
              </a:solidFill>
              <a:latin typeface="Merriweather"/>
              <a:ea typeface="Merriweather"/>
              <a:cs typeface="Merriweather"/>
              <a:sym typeface="Merriweather"/>
            </a:endParaRPr>
          </a:p>
          <a:p>
            <a:pPr marL="0" lvl="0" indent="0" algn="l" rtl="0">
              <a:lnSpc>
                <a:spcPct val="105000"/>
              </a:lnSpc>
              <a:spcBef>
                <a:spcPts val="1200"/>
              </a:spcBef>
              <a:spcAft>
                <a:spcPts val="1200"/>
              </a:spcAft>
              <a:buNone/>
            </a:pPr>
            <a:r>
              <a:rPr lang="en" sz="1500" b="1" i="1">
                <a:solidFill>
                  <a:srgbClr val="000000"/>
                </a:solidFill>
                <a:latin typeface="Merriweather"/>
                <a:ea typeface="Merriweather"/>
                <a:cs typeface="Merriweather"/>
                <a:sym typeface="Merriweather"/>
              </a:rPr>
              <a:t>SRM IST</a:t>
            </a:r>
            <a:endParaRPr sz="1500" b="1" i="1">
              <a:solidFill>
                <a:srgbClr val="000000"/>
              </a:solidFill>
              <a:latin typeface="Merriweather"/>
              <a:ea typeface="Merriweather"/>
              <a:cs typeface="Merriweather"/>
              <a:sym typeface="Merriweather"/>
            </a:endParaRPr>
          </a:p>
        </p:txBody>
      </p:sp>
      <p:pic>
        <p:nvPicPr>
          <p:cNvPr id="65" name="Google Shape;65;p13"/>
          <p:cNvPicPr preferRelativeResize="0"/>
          <p:nvPr/>
        </p:nvPicPr>
        <p:blipFill>
          <a:blip r:embed="rId4">
            <a:alphaModFix/>
          </a:blip>
          <a:stretch>
            <a:fillRect/>
          </a:stretch>
        </p:blipFill>
        <p:spPr>
          <a:xfrm>
            <a:off x="0" y="0"/>
            <a:ext cx="951700" cy="951700"/>
          </a:xfrm>
          <a:prstGeom prst="rect">
            <a:avLst/>
          </a:prstGeom>
          <a:noFill/>
          <a:ln>
            <a:noFill/>
          </a:ln>
        </p:spPr>
      </p:pic>
      <p:pic>
        <p:nvPicPr>
          <p:cNvPr id="66" name="Google Shape;66;p13"/>
          <p:cNvPicPr preferRelativeResize="0"/>
          <p:nvPr/>
        </p:nvPicPr>
        <p:blipFill rotWithShape="1">
          <a:blip r:embed="rId5">
            <a:alphaModFix/>
          </a:blip>
          <a:srcRect r="67004"/>
          <a:stretch/>
        </p:blipFill>
        <p:spPr>
          <a:xfrm>
            <a:off x="8009300" y="256225"/>
            <a:ext cx="635674" cy="10703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idx="4294967295"/>
          </p:nvPr>
        </p:nvSpPr>
        <p:spPr>
          <a:xfrm>
            <a:off x="1923000" y="447975"/>
            <a:ext cx="52980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b="1" u="sng">
                <a:solidFill>
                  <a:srgbClr val="660000"/>
                </a:solidFill>
                <a:latin typeface="Merriweather"/>
                <a:ea typeface="Merriweather"/>
                <a:cs typeface="Merriweather"/>
                <a:sym typeface="Merriweather"/>
              </a:rPr>
              <a:t>About NWC</a:t>
            </a:r>
            <a:endParaRPr sz="2700" b="1" u="sng">
              <a:solidFill>
                <a:srgbClr val="660000"/>
              </a:solidFill>
              <a:latin typeface="Merriweather"/>
              <a:ea typeface="Merriweather"/>
              <a:cs typeface="Merriweather"/>
              <a:sym typeface="Merriweather"/>
            </a:endParaRPr>
          </a:p>
        </p:txBody>
      </p:sp>
      <p:sp>
        <p:nvSpPr>
          <p:cNvPr id="72" name="Google Shape;72;p14"/>
          <p:cNvSpPr txBox="1">
            <a:spLocks noGrp="1"/>
          </p:cNvSpPr>
          <p:nvPr>
            <p:ph type="body" idx="4294967295"/>
          </p:nvPr>
        </p:nvSpPr>
        <p:spPr>
          <a:xfrm>
            <a:off x="1305975" y="1194350"/>
            <a:ext cx="6676500" cy="326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solidFill>
                <a:srgbClr val="000000"/>
              </a:solidFill>
              <a:latin typeface="Arial"/>
              <a:ea typeface="Arial"/>
              <a:cs typeface="Arial"/>
              <a:sym typeface="Arial"/>
            </a:endParaRPr>
          </a:p>
          <a:p>
            <a:pPr marL="0" lvl="0" indent="0" algn="just" rtl="0">
              <a:spcBef>
                <a:spcPts val="0"/>
              </a:spcBef>
              <a:spcAft>
                <a:spcPts val="0"/>
              </a:spcAft>
              <a:buNone/>
            </a:pPr>
            <a:r>
              <a:rPr lang="en" sz="2000">
                <a:solidFill>
                  <a:srgbClr val="000000"/>
                </a:solidFill>
                <a:latin typeface="Arial"/>
                <a:ea typeface="Arial"/>
                <a:cs typeface="Arial"/>
                <a:sym typeface="Arial"/>
              </a:rPr>
              <a:t>The ‘Department of Networking and Communications’ or NWC is a student association formed exclusively for the </a:t>
            </a:r>
            <a:r>
              <a:rPr lang="en" sz="2000" b="1">
                <a:solidFill>
                  <a:srgbClr val="000000"/>
                </a:solidFill>
                <a:latin typeface="Arial"/>
                <a:ea typeface="Arial"/>
                <a:cs typeface="Arial"/>
                <a:sym typeface="Arial"/>
              </a:rPr>
              <a:t>Specializations</a:t>
            </a:r>
            <a:r>
              <a:rPr lang="en" sz="2000">
                <a:solidFill>
                  <a:srgbClr val="000000"/>
                </a:solidFill>
                <a:latin typeface="Arial"/>
                <a:ea typeface="Arial"/>
                <a:cs typeface="Arial"/>
                <a:sym typeface="Arial"/>
              </a:rPr>
              <a:t> in </a:t>
            </a:r>
            <a:r>
              <a:rPr lang="en" sz="2000" b="1">
                <a:solidFill>
                  <a:srgbClr val="000000"/>
                </a:solidFill>
                <a:latin typeface="Arial"/>
                <a:ea typeface="Arial"/>
                <a:cs typeface="Arial"/>
                <a:sym typeface="Arial"/>
              </a:rPr>
              <a:t>Information Technology, Internet of Things, Computer Networking, Cybersecurity, and Cloud Computing of the Computer Science Engineering</a:t>
            </a:r>
            <a:r>
              <a:rPr lang="en" sz="2000">
                <a:solidFill>
                  <a:srgbClr val="000000"/>
                </a:solidFill>
                <a:latin typeface="Arial"/>
                <a:ea typeface="Arial"/>
                <a:cs typeface="Arial"/>
                <a:sym typeface="Arial"/>
              </a:rPr>
              <a:t> branch under the umbrella of '</a:t>
            </a:r>
            <a:r>
              <a:rPr lang="en" sz="2000" b="1">
                <a:solidFill>
                  <a:srgbClr val="000000"/>
                </a:solidFill>
                <a:latin typeface="Arial"/>
                <a:ea typeface="Arial"/>
                <a:cs typeface="Arial"/>
                <a:sym typeface="Arial"/>
              </a:rPr>
              <a:t>School of Computing</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just" rtl="0">
              <a:spcBef>
                <a:spcPts val="0"/>
              </a:spcBef>
              <a:spcAft>
                <a:spcPts val="0"/>
              </a:spcAft>
              <a:buNone/>
            </a:pPr>
            <a:endParaRPr sz="2000">
              <a:solidFill>
                <a:srgbClr val="000000"/>
              </a:solidFill>
              <a:latin typeface="Arial"/>
              <a:ea typeface="Arial"/>
              <a:cs typeface="Arial"/>
              <a:sym typeface="Arial"/>
            </a:endParaRPr>
          </a:p>
          <a:p>
            <a:pPr marL="0" lvl="0" indent="0" algn="just" rtl="0">
              <a:spcBef>
                <a:spcPts val="0"/>
              </a:spcBef>
              <a:spcAft>
                <a:spcPts val="0"/>
              </a:spcAft>
              <a:buNone/>
            </a:pPr>
            <a:endParaRPr sz="2300"/>
          </a:p>
        </p:txBody>
      </p:sp>
      <p:pic>
        <p:nvPicPr>
          <p:cNvPr id="73" name="Google Shape;73;p14"/>
          <p:cNvPicPr preferRelativeResize="0"/>
          <p:nvPr/>
        </p:nvPicPr>
        <p:blipFill>
          <a:blip r:embed="rId4">
            <a:alphaModFix/>
          </a:blip>
          <a:stretch>
            <a:fillRect/>
          </a:stretch>
        </p:blipFill>
        <p:spPr>
          <a:xfrm>
            <a:off x="0" y="0"/>
            <a:ext cx="951700" cy="951700"/>
          </a:xfrm>
          <a:prstGeom prst="rect">
            <a:avLst/>
          </a:prstGeom>
          <a:noFill/>
          <a:ln>
            <a:noFill/>
          </a:ln>
        </p:spPr>
      </p:pic>
      <p:pic>
        <p:nvPicPr>
          <p:cNvPr id="74" name="Google Shape;74;p14"/>
          <p:cNvPicPr preferRelativeResize="0"/>
          <p:nvPr/>
        </p:nvPicPr>
        <p:blipFill rotWithShape="1">
          <a:blip r:embed="rId5">
            <a:alphaModFix/>
          </a:blip>
          <a:srcRect r="67004"/>
          <a:stretch/>
        </p:blipFill>
        <p:spPr>
          <a:xfrm>
            <a:off x="8009300" y="256225"/>
            <a:ext cx="635674" cy="1070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idx="4294967295"/>
          </p:nvPr>
        </p:nvSpPr>
        <p:spPr>
          <a:xfrm>
            <a:off x="290975" y="406850"/>
            <a:ext cx="8368200" cy="82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u="sng">
                <a:solidFill>
                  <a:srgbClr val="660000"/>
                </a:solidFill>
                <a:latin typeface="Merriweather"/>
                <a:ea typeface="Merriweather"/>
                <a:cs typeface="Merriweather"/>
                <a:sym typeface="Merriweather"/>
              </a:rPr>
              <a:t>Vision &amp; Objective</a:t>
            </a:r>
            <a:endParaRPr sz="2600" b="1" u="sng">
              <a:solidFill>
                <a:srgbClr val="660000"/>
              </a:solidFill>
              <a:latin typeface="Merriweather"/>
              <a:ea typeface="Merriweather"/>
              <a:cs typeface="Merriweather"/>
              <a:sym typeface="Merriweather"/>
            </a:endParaRPr>
          </a:p>
        </p:txBody>
      </p:sp>
      <p:sp>
        <p:nvSpPr>
          <p:cNvPr id="80" name="Google Shape;80;p15"/>
          <p:cNvSpPr txBox="1">
            <a:spLocks noGrp="1"/>
          </p:cNvSpPr>
          <p:nvPr>
            <p:ph type="body" idx="4294967295"/>
          </p:nvPr>
        </p:nvSpPr>
        <p:spPr>
          <a:xfrm>
            <a:off x="1204100" y="1376400"/>
            <a:ext cx="6872700" cy="319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latin typeface="Arial"/>
                <a:ea typeface="Arial"/>
                <a:cs typeface="Arial"/>
                <a:sym typeface="Arial"/>
              </a:rPr>
              <a:t>NWC aims to develop virtuous students with a diverse approach that would showcase their holistic development. The department comprises industrially and academically sound faculty members led by a very proficient </a:t>
            </a:r>
            <a:r>
              <a:rPr lang="en" b="1">
                <a:solidFill>
                  <a:srgbClr val="000000"/>
                </a:solidFill>
                <a:latin typeface="Arial"/>
                <a:ea typeface="Arial"/>
                <a:cs typeface="Arial"/>
                <a:sym typeface="Arial"/>
              </a:rPr>
              <a:t>President, Ms M. Safa</a:t>
            </a:r>
            <a:r>
              <a:rPr lang="en">
                <a:solidFill>
                  <a:srgbClr val="000000"/>
                </a:solidFill>
                <a:latin typeface="Arial"/>
                <a:ea typeface="Arial"/>
                <a:cs typeface="Arial"/>
                <a:sym typeface="Arial"/>
              </a:rPr>
              <a:t>.</a:t>
            </a:r>
            <a:r>
              <a:rPr lang="en" b="1">
                <a:solidFill>
                  <a:srgbClr val="000000"/>
                </a:solidFill>
                <a:latin typeface="Arial"/>
                <a:ea typeface="Arial"/>
                <a:cs typeface="Arial"/>
                <a:sym typeface="Arial"/>
              </a:rPr>
              <a:t> </a:t>
            </a:r>
            <a:r>
              <a:rPr lang="en">
                <a:solidFill>
                  <a:srgbClr val="000000"/>
                </a:solidFill>
                <a:latin typeface="Arial"/>
                <a:ea typeface="Arial"/>
                <a:cs typeface="Arial"/>
                <a:sym typeface="Arial"/>
              </a:rPr>
              <a:t>The department's research focuses on developing new and creative ideas that manifest students’ zeal to achieve higher in life. Using technical methodologies, the organisation concentrates on providing insights into the future scope of development or improving the pre-existing ones.</a:t>
            </a:r>
            <a:endParaRPr>
              <a:solidFill>
                <a:srgbClr val="000000"/>
              </a:solidFill>
            </a:endParaRPr>
          </a:p>
          <a:p>
            <a:pPr marL="0" lvl="0" indent="0" algn="just" rtl="0">
              <a:spcBef>
                <a:spcPts val="0"/>
              </a:spcBef>
              <a:spcAft>
                <a:spcPts val="0"/>
              </a:spcAft>
              <a:buNone/>
            </a:pPr>
            <a:endParaRPr>
              <a:solidFill>
                <a:srgbClr val="000000"/>
              </a:solidFill>
              <a:latin typeface="Arial"/>
              <a:ea typeface="Arial"/>
              <a:cs typeface="Arial"/>
              <a:sym typeface="Arial"/>
            </a:endParaRPr>
          </a:p>
        </p:txBody>
      </p:sp>
      <p:pic>
        <p:nvPicPr>
          <p:cNvPr id="81" name="Google Shape;81;p15"/>
          <p:cNvPicPr preferRelativeResize="0"/>
          <p:nvPr/>
        </p:nvPicPr>
        <p:blipFill>
          <a:blip r:embed="rId4">
            <a:alphaModFix/>
          </a:blip>
          <a:stretch>
            <a:fillRect/>
          </a:stretch>
        </p:blipFill>
        <p:spPr>
          <a:xfrm>
            <a:off x="0" y="0"/>
            <a:ext cx="951700" cy="951700"/>
          </a:xfrm>
          <a:prstGeom prst="rect">
            <a:avLst/>
          </a:prstGeom>
          <a:noFill/>
          <a:ln>
            <a:noFill/>
          </a:ln>
        </p:spPr>
      </p:pic>
      <p:pic>
        <p:nvPicPr>
          <p:cNvPr id="82" name="Google Shape;82;p15"/>
          <p:cNvPicPr preferRelativeResize="0"/>
          <p:nvPr/>
        </p:nvPicPr>
        <p:blipFill rotWithShape="1">
          <a:blip r:embed="rId5">
            <a:alphaModFix/>
          </a:blip>
          <a:srcRect r="67004"/>
          <a:stretch/>
        </p:blipFill>
        <p:spPr>
          <a:xfrm>
            <a:off x="8009300" y="256225"/>
            <a:ext cx="635674" cy="1070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pic>
        <p:nvPicPr>
          <p:cNvPr id="87" name="Google Shape;87;p16"/>
          <p:cNvPicPr preferRelativeResize="0"/>
          <p:nvPr/>
        </p:nvPicPr>
        <p:blipFill>
          <a:blip r:embed="rId4">
            <a:alphaModFix/>
          </a:blip>
          <a:stretch>
            <a:fillRect/>
          </a:stretch>
        </p:blipFill>
        <p:spPr>
          <a:xfrm>
            <a:off x="673075" y="864000"/>
            <a:ext cx="7948526" cy="3988174"/>
          </a:xfrm>
          <a:prstGeom prst="rect">
            <a:avLst/>
          </a:prstGeom>
          <a:noFill/>
          <a:ln>
            <a:noFill/>
          </a:ln>
        </p:spPr>
      </p:pic>
      <p:sp>
        <p:nvSpPr>
          <p:cNvPr id="88" name="Google Shape;88;p16"/>
          <p:cNvSpPr txBox="1">
            <a:spLocks noGrp="1"/>
          </p:cNvSpPr>
          <p:nvPr>
            <p:ph type="ctrTitle" idx="4294967295"/>
          </p:nvPr>
        </p:nvSpPr>
        <p:spPr>
          <a:xfrm>
            <a:off x="1393475" y="111900"/>
            <a:ext cx="6497700" cy="75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400" b="1" u="sng">
                <a:solidFill>
                  <a:srgbClr val="660000"/>
                </a:solidFill>
                <a:latin typeface="Merriweather"/>
                <a:ea typeface="Merriweather"/>
                <a:cs typeface="Merriweather"/>
                <a:sym typeface="Merriweather"/>
              </a:rPr>
              <a:t>Team Structure</a:t>
            </a:r>
            <a:endParaRPr sz="2400" b="1" u="sng">
              <a:solidFill>
                <a:srgbClr val="660000"/>
              </a:solidFill>
              <a:latin typeface="Merriweather"/>
              <a:ea typeface="Merriweather"/>
              <a:cs typeface="Merriweather"/>
              <a:sym typeface="Merriweather"/>
            </a:endParaRPr>
          </a:p>
        </p:txBody>
      </p:sp>
      <p:pic>
        <p:nvPicPr>
          <p:cNvPr id="89" name="Google Shape;89;p16"/>
          <p:cNvPicPr preferRelativeResize="0"/>
          <p:nvPr/>
        </p:nvPicPr>
        <p:blipFill>
          <a:blip r:embed="rId5">
            <a:alphaModFix/>
          </a:blip>
          <a:stretch>
            <a:fillRect/>
          </a:stretch>
        </p:blipFill>
        <p:spPr>
          <a:xfrm>
            <a:off x="0" y="0"/>
            <a:ext cx="951700" cy="951700"/>
          </a:xfrm>
          <a:prstGeom prst="rect">
            <a:avLst/>
          </a:prstGeom>
          <a:noFill/>
          <a:ln>
            <a:noFill/>
          </a:ln>
        </p:spPr>
      </p:pic>
      <p:pic>
        <p:nvPicPr>
          <p:cNvPr id="90" name="Google Shape;90;p16"/>
          <p:cNvPicPr preferRelativeResize="0"/>
          <p:nvPr/>
        </p:nvPicPr>
        <p:blipFill rotWithShape="1">
          <a:blip r:embed="rId6">
            <a:alphaModFix/>
          </a:blip>
          <a:srcRect r="67004"/>
          <a:stretch/>
        </p:blipFill>
        <p:spPr>
          <a:xfrm>
            <a:off x="8009300" y="256225"/>
            <a:ext cx="635674" cy="10703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ctrTitle" idx="4294967295"/>
          </p:nvPr>
        </p:nvSpPr>
        <p:spPr>
          <a:xfrm>
            <a:off x="2154250" y="1205525"/>
            <a:ext cx="4943700" cy="96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b="1">
                <a:solidFill>
                  <a:srgbClr val="660000"/>
                </a:solidFill>
                <a:latin typeface="Merriweather"/>
                <a:ea typeface="Merriweather"/>
                <a:cs typeface="Merriweather"/>
                <a:sym typeface="Merriweather"/>
              </a:rPr>
              <a:t>Thank You...</a:t>
            </a:r>
            <a:endParaRPr sz="4000" b="1">
              <a:solidFill>
                <a:srgbClr val="660000"/>
              </a:solidFill>
              <a:latin typeface="Merriweather"/>
              <a:ea typeface="Merriweather"/>
              <a:cs typeface="Merriweather"/>
              <a:sym typeface="Merriweather"/>
            </a:endParaRPr>
          </a:p>
        </p:txBody>
      </p:sp>
      <p:pic>
        <p:nvPicPr>
          <p:cNvPr id="105" name="Google Shape;105;p18" descr="Twitter Logo transparent PNG - StickPNG"/>
          <p:cNvPicPr preferRelativeResize="0"/>
          <p:nvPr/>
        </p:nvPicPr>
        <p:blipFill>
          <a:blip r:embed="rId4">
            <a:alphaModFix/>
          </a:blip>
          <a:stretch>
            <a:fillRect/>
          </a:stretch>
        </p:blipFill>
        <p:spPr>
          <a:xfrm>
            <a:off x="1629732" y="2987438"/>
            <a:ext cx="874465" cy="825900"/>
          </a:xfrm>
          <a:prstGeom prst="rect">
            <a:avLst/>
          </a:prstGeom>
          <a:noFill/>
          <a:ln>
            <a:noFill/>
          </a:ln>
        </p:spPr>
      </p:pic>
      <p:pic>
        <p:nvPicPr>
          <p:cNvPr id="106" name="Google Shape;106;p18" descr="Linkedin Icon from Social Media Logos Pack | Free Download"/>
          <p:cNvPicPr preferRelativeResize="0"/>
          <p:nvPr/>
        </p:nvPicPr>
        <p:blipFill>
          <a:blip r:embed="rId5">
            <a:alphaModFix/>
          </a:blip>
          <a:stretch>
            <a:fillRect/>
          </a:stretch>
        </p:blipFill>
        <p:spPr>
          <a:xfrm>
            <a:off x="3259692" y="3100200"/>
            <a:ext cx="635679" cy="600375"/>
          </a:xfrm>
          <a:prstGeom prst="rect">
            <a:avLst/>
          </a:prstGeom>
          <a:noFill/>
          <a:ln>
            <a:noFill/>
          </a:ln>
        </p:spPr>
      </p:pic>
      <p:pic>
        <p:nvPicPr>
          <p:cNvPr id="107" name="Google Shape;107;p18" descr="Instagram Icon from Social Media Logos Pack | Free Download"/>
          <p:cNvPicPr preferRelativeResize="0"/>
          <p:nvPr/>
        </p:nvPicPr>
        <p:blipFill>
          <a:blip r:embed="rId6">
            <a:alphaModFix/>
          </a:blip>
          <a:stretch>
            <a:fillRect/>
          </a:stretch>
        </p:blipFill>
        <p:spPr>
          <a:xfrm>
            <a:off x="6716750" y="3100200"/>
            <a:ext cx="635679" cy="600375"/>
          </a:xfrm>
          <a:prstGeom prst="rect">
            <a:avLst/>
          </a:prstGeom>
          <a:noFill/>
          <a:ln>
            <a:noFill/>
          </a:ln>
        </p:spPr>
      </p:pic>
      <p:pic>
        <p:nvPicPr>
          <p:cNvPr id="108" name="Google Shape;108;p18" descr="Email gmail google internet message icon - Social Media Logos Ii Flat  Colorful"/>
          <p:cNvPicPr preferRelativeResize="0"/>
          <p:nvPr/>
        </p:nvPicPr>
        <p:blipFill rotWithShape="1">
          <a:blip r:embed="rId7">
            <a:alphaModFix/>
          </a:blip>
          <a:srcRect/>
          <a:stretch/>
        </p:blipFill>
        <p:spPr>
          <a:xfrm>
            <a:off x="4975807" y="2918238"/>
            <a:ext cx="909326" cy="964325"/>
          </a:xfrm>
          <a:prstGeom prst="rect">
            <a:avLst/>
          </a:prstGeom>
          <a:noFill/>
          <a:ln>
            <a:noFill/>
          </a:ln>
        </p:spPr>
      </p:pic>
      <p:sp>
        <p:nvSpPr>
          <p:cNvPr id="109" name="Google Shape;109;p18"/>
          <p:cNvSpPr txBox="1"/>
          <p:nvPr/>
        </p:nvSpPr>
        <p:spPr>
          <a:xfrm>
            <a:off x="4548101" y="3700575"/>
            <a:ext cx="1884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a:latin typeface="Roboto"/>
                <a:ea typeface="Roboto"/>
                <a:cs typeface="Roboto"/>
                <a:sym typeface="Roboto"/>
              </a:rPr>
              <a:t>nwc.srmist@gmail.com</a:t>
            </a:r>
            <a:endParaRPr sz="1200">
              <a:latin typeface="Roboto"/>
              <a:ea typeface="Roboto"/>
              <a:cs typeface="Roboto"/>
              <a:sym typeface="Roboto"/>
            </a:endParaRPr>
          </a:p>
        </p:txBody>
      </p:sp>
      <p:sp>
        <p:nvSpPr>
          <p:cNvPr id="110" name="Google Shape;110;p18"/>
          <p:cNvSpPr txBox="1"/>
          <p:nvPr/>
        </p:nvSpPr>
        <p:spPr>
          <a:xfrm>
            <a:off x="6544838" y="3700575"/>
            <a:ext cx="108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@nwcsrmist</a:t>
            </a:r>
            <a:endParaRPr sz="1200">
              <a:latin typeface="Roboto"/>
              <a:ea typeface="Roboto"/>
              <a:cs typeface="Roboto"/>
              <a:sym typeface="Roboto"/>
            </a:endParaRPr>
          </a:p>
        </p:txBody>
      </p:sp>
      <p:sp>
        <p:nvSpPr>
          <p:cNvPr id="111" name="Google Shape;111;p18"/>
          <p:cNvSpPr txBox="1"/>
          <p:nvPr/>
        </p:nvSpPr>
        <p:spPr>
          <a:xfrm>
            <a:off x="2887100" y="3700575"/>
            <a:ext cx="17058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a:latin typeface="Roboto"/>
                <a:ea typeface="Roboto"/>
                <a:cs typeface="Roboto"/>
                <a:sym typeface="Roboto"/>
              </a:rPr>
              <a:t>/company/nwcsrmist/</a:t>
            </a:r>
            <a:endParaRPr sz="1200">
              <a:latin typeface="Roboto"/>
              <a:ea typeface="Roboto"/>
              <a:cs typeface="Roboto"/>
              <a:sym typeface="Roboto"/>
            </a:endParaRPr>
          </a:p>
        </p:txBody>
      </p:sp>
      <p:sp>
        <p:nvSpPr>
          <p:cNvPr id="112" name="Google Shape;112;p18"/>
          <p:cNvSpPr txBox="1"/>
          <p:nvPr/>
        </p:nvSpPr>
        <p:spPr>
          <a:xfrm>
            <a:off x="1526975" y="3692925"/>
            <a:ext cx="108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@nwcsrmist</a:t>
            </a:r>
            <a:endParaRPr sz="1200">
              <a:latin typeface="Roboto"/>
              <a:ea typeface="Roboto"/>
              <a:cs typeface="Roboto"/>
              <a:sym typeface="Roboto"/>
            </a:endParaRPr>
          </a:p>
        </p:txBody>
      </p:sp>
      <p:pic>
        <p:nvPicPr>
          <p:cNvPr id="113" name="Google Shape;113;p18"/>
          <p:cNvPicPr preferRelativeResize="0"/>
          <p:nvPr/>
        </p:nvPicPr>
        <p:blipFill>
          <a:blip r:embed="rId8">
            <a:alphaModFix/>
          </a:blip>
          <a:stretch>
            <a:fillRect/>
          </a:stretch>
        </p:blipFill>
        <p:spPr>
          <a:xfrm>
            <a:off x="0" y="0"/>
            <a:ext cx="951700" cy="951700"/>
          </a:xfrm>
          <a:prstGeom prst="rect">
            <a:avLst/>
          </a:prstGeom>
          <a:noFill/>
          <a:ln>
            <a:noFill/>
          </a:ln>
        </p:spPr>
      </p:pic>
      <p:pic>
        <p:nvPicPr>
          <p:cNvPr id="114" name="Google Shape;114;p18"/>
          <p:cNvPicPr preferRelativeResize="0"/>
          <p:nvPr/>
        </p:nvPicPr>
        <p:blipFill rotWithShape="1">
          <a:blip r:embed="rId9">
            <a:alphaModFix/>
          </a:blip>
          <a:srcRect r="67004"/>
          <a:stretch/>
        </p:blipFill>
        <p:spPr>
          <a:xfrm>
            <a:off x="8009300" y="256225"/>
            <a:ext cx="635674" cy="107031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Words>
  <Application>Microsoft Office PowerPoint</Application>
  <PresentationFormat>On-screen Show (16:9)</PresentationFormat>
  <Paragraphs>14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Arial</vt:lpstr>
      <vt:lpstr>Roboto Slab</vt:lpstr>
      <vt:lpstr>Roboto</vt:lpstr>
      <vt:lpstr>Marina</vt:lpstr>
      <vt:lpstr>Networking and Communications Association</vt:lpstr>
      <vt:lpstr>About NWC</vt:lpstr>
      <vt:lpstr>Vision &amp; Objective</vt:lpstr>
      <vt:lpstr>Team Structure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Communications Association</dc:title>
  <cp:lastModifiedBy>Amrit Anand</cp:lastModifiedBy>
  <cp:revision>1</cp:revision>
  <dcterms:modified xsi:type="dcterms:W3CDTF">2022-09-24T05:54:03Z</dcterms:modified>
</cp:coreProperties>
</file>